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9"/>
  </p:notesMasterIdLst>
  <p:sldIdLst>
    <p:sldId id="257" r:id="rId2"/>
    <p:sldId id="258" r:id="rId3"/>
    <p:sldId id="259" r:id="rId4"/>
    <p:sldId id="260" r:id="rId5"/>
    <p:sldId id="261" r:id="rId6"/>
    <p:sldId id="262" r:id="rId7"/>
    <p:sldId id="263" r:id="rId8"/>
    <p:sldId id="264" r:id="rId9"/>
    <p:sldId id="265" r:id="rId10"/>
    <p:sldId id="266" r:id="rId11"/>
    <p:sldId id="267" r:id="rId12"/>
    <p:sldId id="268" r:id="rId13"/>
    <p:sldId id="269" r:id="rId14"/>
    <p:sldId id="270" r:id="rId15"/>
    <p:sldId id="271" r:id="rId16"/>
    <p:sldId id="272" r:id="rId17"/>
    <p:sldId id="273" r:id="rId18"/>
    <p:sldId id="274" r:id="rId19"/>
    <p:sldId id="275" r:id="rId20"/>
    <p:sldId id="276" r:id="rId21"/>
    <p:sldId id="277" r:id="rId22"/>
    <p:sldId id="278" r:id="rId23"/>
    <p:sldId id="279" r:id="rId24"/>
    <p:sldId id="280" r:id="rId25"/>
    <p:sldId id="281" r:id="rId26"/>
    <p:sldId id="282" r:id="rId27"/>
    <p:sldId id="283" r:id="rId28"/>
  </p:sldIdLst>
  <p:sldSz cx="12192000" cy="6858000"/>
  <p:notesSz cx="6858000" cy="9144000"/>
  <p:defaultTextStyle>
    <a:defPPr>
      <a:defRPr lang="tr-T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B1E3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76" d="100"/>
          <a:sy n="76" d="100"/>
        </p:scale>
        <p:origin x="53" y="293"/>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presProps" Target="presProps.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Üstbilgi Yer Tutucusu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tr-TR"/>
          </a:p>
        </p:txBody>
      </p:sp>
      <p:sp>
        <p:nvSpPr>
          <p:cNvPr id="3" name="Veri Yer Tutucusu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D1FF12C-0419-435D-B27C-C84CE3105408}" type="datetimeFigureOut">
              <a:rPr lang="tr-TR" smtClean="0"/>
              <a:t>23.07.2026</a:t>
            </a:fld>
            <a:endParaRPr lang="tr-TR"/>
          </a:p>
        </p:txBody>
      </p:sp>
      <p:sp>
        <p:nvSpPr>
          <p:cNvPr id="4" name="Slayt Görüntüsü Yer Tutucusu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tr-TR"/>
          </a:p>
        </p:txBody>
      </p:sp>
      <p:sp>
        <p:nvSpPr>
          <p:cNvPr id="5" name="Not Yer Tutucusu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tr-TR" smtClean="0"/>
              <a:t>Asıl metin stillerini düzenle</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6" name="Altbilgi Yer Tutucusu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tr-TR"/>
          </a:p>
        </p:txBody>
      </p:sp>
      <p:sp>
        <p:nvSpPr>
          <p:cNvPr id="7" name="Slayt Numarası Yer Tutucusu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1DE95B3-F4C4-4D6F-825B-CF7E521B6AC4}" type="slidenum">
              <a:rPr lang="tr-TR" smtClean="0"/>
              <a:t>‹#›</a:t>
            </a:fld>
            <a:endParaRPr lang="tr-TR"/>
          </a:p>
        </p:txBody>
      </p:sp>
    </p:spTree>
    <p:extLst>
      <p:ext uri="{BB962C8B-B14F-4D97-AF65-F5344CB8AC3E}">
        <p14:creationId xmlns:p14="http://schemas.microsoft.com/office/powerpoint/2010/main" val="46534722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Merhaba, ben Gizem. Bugün takım arkadaşlarımla birlikte iletişim teknolojilerinin geleceğinde kritik bir rol oynayan NTN konusunu ele alacağız. İlk olarak “NTN nedir?” sorusuyla başlamak istiyorum.</a:t>
            </a:r>
          </a:p>
        </p:txBody>
      </p:sp>
      <p:sp>
        <p:nvSpPr>
          <p:cNvPr id="4" name="Slide Number Placeholder 3"/>
          <p:cNvSpPr>
            <a:spLocks noGrp="1"/>
          </p:cNvSpPr>
          <p:nvPr>
            <p:ph type="sldNum" sz="quarter" idx="10"/>
          </p:nvPr>
        </p:nvSpPr>
        <p:spPr/>
        <p:txBody>
          <a:bodyPr/>
          <a:lstStyle/>
          <a:p>
            <a:fld id="{F7021451-1387-4CA6-816F-3879F97B5CBC}" type="slidenum">
              <a:rPr lang="en-US"/>
              <a:t>1</a:t>
            </a:fld>
            <a:endParaRPr lang="en-US"/>
          </a:p>
        </p:txBody>
      </p:sp>
    </p:spTree>
    <p:extLst>
      <p:ext uri="{BB962C8B-B14F-4D97-AF65-F5344CB8AC3E}">
        <p14:creationId xmlns:p14="http://schemas.microsoft.com/office/powerpoint/2010/main" val="181404212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NTN, Türkçe karşılığıyla Karasal Olmayan Ağlar; iletişim altyapısını yer yüzeyinin ötesine, yani hava ve uzay katmanlarına taşıyan bütünleşik bir ağ mimarisidir. Özetle iletişimi üç boyutlu bir ağ yapısına dönüştürür.</a:t>
            </a:r>
          </a:p>
        </p:txBody>
      </p:sp>
      <p:sp>
        <p:nvSpPr>
          <p:cNvPr id="4" name="Slide Number Placeholder 3"/>
          <p:cNvSpPr>
            <a:spLocks noGrp="1"/>
          </p:cNvSpPr>
          <p:nvPr>
            <p:ph type="sldNum" sz="quarter" idx="10"/>
          </p:nvPr>
        </p:nvSpPr>
        <p:spPr/>
        <p:txBody>
          <a:bodyPr/>
          <a:lstStyle/>
          <a:p>
            <a:fld id="{F7021451-1387-4CA6-816F-3879F97B5CBC}" type="slidenum">
              <a:rPr lang="en-US"/>
              <a:t>3</a:t>
            </a:fld>
            <a:endParaRPr lang="en-US"/>
          </a:p>
        </p:txBody>
      </p:sp>
    </p:spTree>
    <p:extLst>
      <p:ext uri="{BB962C8B-B14F-4D97-AF65-F5344CB8AC3E}">
        <p14:creationId xmlns:p14="http://schemas.microsoft.com/office/powerpoint/2010/main" val="261689761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Geleneksel karasal ağlar fiber hatlar ve baz istasyonları ile özellikle şehirlerde son derece etkindir. Ancak okyanus, dağlık alanlar veya uzak bölgelerde karasal altyapı kurmak teknik ya da ekonomik açıdan mümkün olmayabilir. Birbirini doğrudan görüş hattı üzerinden göremeyen iki nokta için, ikisini de gören bir üçüncü aktarım yüzeyine ihtiyaç duyulur. İşte bu noktada NTN devreye girer.</a:t>
            </a:r>
          </a:p>
        </p:txBody>
      </p:sp>
      <p:sp>
        <p:nvSpPr>
          <p:cNvPr id="4" name="Slide Number Placeholder 3"/>
          <p:cNvSpPr>
            <a:spLocks noGrp="1"/>
          </p:cNvSpPr>
          <p:nvPr>
            <p:ph type="sldNum" sz="quarter" idx="10"/>
          </p:nvPr>
        </p:nvSpPr>
        <p:spPr/>
        <p:txBody>
          <a:bodyPr/>
          <a:lstStyle/>
          <a:p>
            <a:fld id="{F7021451-1387-4CA6-816F-3879F97B5CBC}" type="slidenum">
              <a:rPr lang="en-US"/>
              <a:t>4</a:t>
            </a:fld>
            <a:endParaRPr lang="en-US"/>
          </a:p>
        </p:txBody>
      </p:sp>
    </p:spTree>
    <p:extLst>
      <p:ext uri="{BB962C8B-B14F-4D97-AF65-F5344CB8AC3E}">
        <p14:creationId xmlns:p14="http://schemas.microsoft.com/office/powerpoint/2010/main" val="417900973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NTN’nin faydalarını kapsama alanının genişletilmesi, ağ dayanıklılığının artırılması ve geniş alanlı cihaz bağlantısının desteklenmesi şeklinde üç ana başlık altında ele aldık.</a:t>
            </a:r>
          </a:p>
        </p:txBody>
      </p:sp>
      <p:sp>
        <p:nvSpPr>
          <p:cNvPr id="4" name="Slide Number Placeholder 3"/>
          <p:cNvSpPr>
            <a:spLocks noGrp="1"/>
          </p:cNvSpPr>
          <p:nvPr>
            <p:ph type="sldNum" sz="quarter" idx="10"/>
          </p:nvPr>
        </p:nvSpPr>
        <p:spPr/>
        <p:txBody>
          <a:bodyPr/>
          <a:lstStyle/>
          <a:p>
            <a:fld id="{F7021451-1387-4CA6-816F-3879F97B5CBC}" type="slidenum">
              <a:rPr lang="en-US"/>
              <a:t>5</a:t>
            </a:fld>
            <a:endParaRPr lang="en-US"/>
          </a:p>
        </p:txBody>
      </p:sp>
    </p:spTree>
    <p:extLst>
      <p:ext uri="{BB962C8B-B14F-4D97-AF65-F5344CB8AC3E}">
        <p14:creationId xmlns:p14="http://schemas.microsoft.com/office/powerpoint/2010/main" val="147370400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Karasal ağlarda haberleşme için baz istasyonu, enerji altyapısı ve taşıma bağlantıları gerekir. Ancak bazı bölgelerde coğrafi koşullar veya yüksek maliyet nedeniyle bu altyapıyı kurmak zor olabilir. NTN, bu noktalarda karasal ağların kapsama boşluklarını azaltan tamamlayıcı bir yapı sunar.</a:t>
            </a:r>
          </a:p>
        </p:txBody>
      </p:sp>
      <p:sp>
        <p:nvSpPr>
          <p:cNvPr id="4" name="Slide Number Placeholder 3"/>
          <p:cNvSpPr>
            <a:spLocks noGrp="1"/>
          </p:cNvSpPr>
          <p:nvPr>
            <p:ph type="sldNum" sz="quarter" idx="10"/>
          </p:nvPr>
        </p:nvSpPr>
        <p:spPr/>
        <p:txBody>
          <a:bodyPr/>
          <a:lstStyle/>
          <a:p>
            <a:fld id="{F7021451-1387-4CA6-816F-3879F97B5CBC}" type="slidenum">
              <a:rPr lang="en-US"/>
              <a:t>6</a:t>
            </a:fld>
            <a:endParaRPr lang="en-US"/>
          </a:p>
        </p:txBody>
      </p:sp>
    </p:spTree>
    <p:extLst>
      <p:ext uri="{BB962C8B-B14F-4D97-AF65-F5344CB8AC3E}">
        <p14:creationId xmlns:p14="http://schemas.microsoft.com/office/powerpoint/2010/main" val="187964245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Karasal haberleşme sistemleri baz istasyonlarına, fiber hatlara ve enerji altyapısına bağlıdır. Bu bileşenlerden biri zarar gördüğünde iletişim kesilebilir. NTN ise alternatif bir bağlantı yolu sağlayarak ağın yalnızca tek bir fiziksel altyapıya bağımlı kalmasını önleyebilir. Böylece haberleşme sürekliliği ve yedeklilik artırılabilir.</a:t>
            </a:r>
          </a:p>
        </p:txBody>
      </p:sp>
      <p:sp>
        <p:nvSpPr>
          <p:cNvPr id="4" name="Slide Number Placeholder 3"/>
          <p:cNvSpPr>
            <a:spLocks noGrp="1"/>
          </p:cNvSpPr>
          <p:nvPr>
            <p:ph type="sldNum" sz="quarter" idx="10"/>
          </p:nvPr>
        </p:nvSpPr>
        <p:spPr/>
        <p:txBody>
          <a:bodyPr/>
          <a:lstStyle/>
          <a:p>
            <a:fld id="{F7021451-1387-4CA6-816F-3879F97B5CBC}" type="slidenum">
              <a:rPr lang="en-US"/>
              <a:t>7</a:t>
            </a:fld>
            <a:endParaRPr lang="en-US"/>
          </a:p>
        </p:txBody>
      </p:sp>
    </p:spTree>
    <p:extLst>
      <p:ext uri="{BB962C8B-B14F-4D97-AF65-F5344CB8AC3E}">
        <p14:creationId xmlns:p14="http://schemas.microsoft.com/office/powerpoint/2010/main" val="346958491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Birbirinden uzak noktalarda bulunan çok sayıda düşük güçlü sensörün her biri için ayrı karasal altyapı kurmak ekonomik olmayabilir. NTN sayesinde bu cihazlar ortak bir ağ üzerinden merkeze veri gönderebilir. Bu durum geniş alanlara yayılmış IoT sistemlerinin yönetimini kolaylaştırır ve bazı koşullarda altyapı maliyetini azaltabilir.</a:t>
            </a:r>
          </a:p>
        </p:txBody>
      </p:sp>
      <p:sp>
        <p:nvSpPr>
          <p:cNvPr id="4" name="Slide Number Placeholder 3"/>
          <p:cNvSpPr>
            <a:spLocks noGrp="1"/>
          </p:cNvSpPr>
          <p:nvPr>
            <p:ph type="sldNum" sz="quarter" idx="10"/>
          </p:nvPr>
        </p:nvSpPr>
        <p:spPr/>
        <p:txBody>
          <a:bodyPr/>
          <a:lstStyle/>
          <a:p>
            <a:fld id="{F7021451-1387-4CA6-816F-3879F97B5CBC}" type="slidenum">
              <a:rPr lang="en-US"/>
              <a:t>8</a:t>
            </a:fld>
            <a:endParaRPr lang="en-US"/>
          </a:p>
        </p:txBody>
      </p:sp>
    </p:spTree>
    <p:extLst>
      <p:ext uri="{BB962C8B-B14F-4D97-AF65-F5344CB8AC3E}">
        <p14:creationId xmlns:p14="http://schemas.microsoft.com/office/powerpoint/2010/main" val="158249892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9</a:t>
            </a:fld>
            <a:endParaRPr lang="en-US"/>
          </a:p>
        </p:txBody>
      </p:sp>
    </p:spTree>
    <p:extLst>
      <p:ext uri="{BB962C8B-B14F-4D97-AF65-F5344CB8AC3E}">
        <p14:creationId xmlns:p14="http://schemas.microsoft.com/office/powerpoint/2010/main" val="366537745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10</a:t>
            </a:fld>
            <a:endParaRPr lang="en-US"/>
          </a:p>
        </p:txBody>
      </p:sp>
    </p:spTree>
    <p:extLst>
      <p:ext uri="{BB962C8B-B14F-4D97-AF65-F5344CB8AC3E}">
        <p14:creationId xmlns:p14="http://schemas.microsoft.com/office/powerpoint/2010/main" val="128900089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11</a:t>
            </a:fld>
            <a:endParaRPr lang="en-US"/>
          </a:p>
        </p:txBody>
      </p:sp>
    </p:spTree>
    <p:extLst>
      <p:ext uri="{BB962C8B-B14F-4D97-AF65-F5344CB8AC3E}">
        <p14:creationId xmlns:p14="http://schemas.microsoft.com/office/powerpoint/2010/main" val="293919208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12</a:t>
            </a:fld>
            <a:endParaRPr lang="en-US"/>
          </a:p>
        </p:txBody>
      </p:sp>
    </p:spTree>
    <p:extLst>
      <p:ext uri="{BB962C8B-B14F-4D97-AF65-F5344CB8AC3E}">
        <p14:creationId xmlns:p14="http://schemas.microsoft.com/office/powerpoint/2010/main" val="316919318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13</a:t>
            </a:fld>
            <a:endParaRPr lang="en-US"/>
          </a:p>
        </p:txBody>
      </p:sp>
    </p:spTree>
    <p:extLst>
      <p:ext uri="{BB962C8B-B14F-4D97-AF65-F5344CB8AC3E}">
        <p14:creationId xmlns:p14="http://schemas.microsoft.com/office/powerpoint/2010/main" val="304556787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14</a:t>
            </a:fld>
            <a:endParaRPr lang="en-US"/>
          </a:p>
        </p:txBody>
      </p:sp>
    </p:spTree>
    <p:extLst>
      <p:ext uri="{BB962C8B-B14F-4D97-AF65-F5344CB8AC3E}">
        <p14:creationId xmlns:p14="http://schemas.microsoft.com/office/powerpoint/2010/main" val="364453636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15</a:t>
            </a:fld>
            <a:endParaRPr lang="en-US"/>
          </a:p>
        </p:txBody>
      </p:sp>
    </p:spTree>
    <p:extLst>
      <p:ext uri="{BB962C8B-B14F-4D97-AF65-F5344CB8AC3E}">
        <p14:creationId xmlns:p14="http://schemas.microsoft.com/office/powerpoint/2010/main" val="197414955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16</a:t>
            </a:fld>
            <a:endParaRPr lang="en-US"/>
          </a:p>
        </p:txBody>
      </p:sp>
    </p:spTree>
    <p:extLst>
      <p:ext uri="{BB962C8B-B14F-4D97-AF65-F5344CB8AC3E}">
        <p14:creationId xmlns:p14="http://schemas.microsoft.com/office/powerpoint/2010/main" val="152034853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tr-TR" dirty="0"/>
              <a:t>“Ben sunumun bu bölümünde NTN teknolojisinin karşılaştığı temel zorlukları ve </a:t>
            </a:r>
            <a:r>
              <a:rPr lang="tr-TR" dirty="0" err="1"/>
              <a:t>NTN’in</a:t>
            </a:r>
            <a:r>
              <a:rPr lang="tr-TR" dirty="0"/>
              <a:t> 6G ile ilişkisini anlatacağım.</a:t>
            </a:r>
          </a:p>
          <a:p>
            <a:r>
              <a:rPr lang="tr-TR" dirty="0"/>
              <a:t>Bu bölümde üç ana fikir üzerinde duracağım. Birincisi, NTN sistemlerinde mesafe nedeniyle ortaya çıkan problemler. İkincisi, özellikle LEO uydularının hareketliliğinin oluşturduğu sorunlar. Üçüncüsü ise 6G ile birlikte </a:t>
            </a:r>
            <a:r>
              <a:rPr lang="tr-TR" dirty="0" err="1"/>
              <a:t>NTN’in</a:t>
            </a:r>
            <a:r>
              <a:rPr lang="tr-TR" dirty="0"/>
              <a:t> daha akıllı ve bütünleşik bir ağ yapısına dönüşmesi.</a:t>
            </a:r>
          </a:p>
          <a:p>
            <a:r>
              <a:rPr lang="tr-TR" dirty="0"/>
              <a:t>Buradaki ana mesajımız şu: 5G’de daha çok karasal ağı tamamlayan NTN, 6G’de yer, hava ve uzayı kapsayan ağın doğal bir bileşeni hâline gelecek.”</a:t>
            </a:r>
          </a:p>
        </p:txBody>
      </p:sp>
      <p:sp>
        <p:nvSpPr>
          <p:cNvPr id="4" name="Slide Number Placeholder 3"/>
          <p:cNvSpPr>
            <a:spLocks noGrp="1"/>
          </p:cNvSpPr>
          <p:nvPr>
            <p:ph type="sldNum" sz="quarter" idx="10"/>
          </p:nvPr>
        </p:nvSpPr>
        <p:spPr/>
        <p:txBody>
          <a:bodyPr/>
          <a:lstStyle/>
          <a:p>
            <a:fld id="{F7021451-1387-4CA6-816F-3879F97B5CBC}" type="slidenum">
              <a:rPr lang="en-US"/>
              <a:t>17</a:t>
            </a:fld>
            <a:endParaRPr lang="en-US"/>
          </a:p>
        </p:txBody>
      </p:sp>
    </p:spTree>
    <p:extLst>
      <p:ext uri="{BB962C8B-B14F-4D97-AF65-F5344CB8AC3E}">
        <p14:creationId xmlns:p14="http://schemas.microsoft.com/office/powerpoint/2010/main" val="67437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tr-TR" dirty="0"/>
              <a:t>“Şimdi üç temel teknik zorluğu neden ve sonuç ilişkisiyle inceleyelim.</a:t>
            </a:r>
          </a:p>
          <a:p>
            <a:r>
              <a:rPr lang="tr-TR" dirty="0"/>
              <a:t>Birinci zorluk gecikme ve </a:t>
            </a:r>
            <a:r>
              <a:rPr lang="tr-TR" dirty="0" err="1"/>
              <a:t>path</a:t>
            </a:r>
            <a:r>
              <a:rPr lang="tr-TR" dirty="0"/>
              <a:t> </a:t>
            </a:r>
            <a:r>
              <a:rPr lang="tr-TR" dirty="0" err="1"/>
              <a:t>loss</a:t>
            </a:r>
            <a:r>
              <a:rPr lang="tr-TR" dirty="0"/>
              <a:t>, yani yayılım kaybıdır. Uydu bağlantısında sinyal çok uzun bir yol katettiği için gecikme artar. Ayrıca sinyal enerjisi geniş bir alana yayıldığından alıcıya ulaşan güç azalır. Bu durum özellikle küçük antene ve sınırlı yayın gücüne sahip telefonların uyduya veri gönderdiği </a:t>
            </a:r>
            <a:r>
              <a:rPr lang="tr-TR" dirty="0" err="1"/>
              <a:t>uplink</a:t>
            </a:r>
            <a:r>
              <a:rPr lang="tr-TR" dirty="0"/>
              <a:t> bağlantısında önemlidir.</a:t>
            </a:r>
          </a:p>
          <a:p>
            <a:r>
              <a:rPr lang="tr-TR" dirty="0"/>
              <a:t>İkinci zorluk Doppler kaymasıdır. Bunu ambulans sireni örneğiyle düşünebiliriz. Ambulans yaklaşırken sesin frekansı daha yüksek, uzaklaşırken daha düşük algılanır. Benzer şekilde, LEO uydusu çok hızlı hareket ettiği için telefona ulaşan elektromanyetik sinyalin frekansı değişir. Bu durum senkronizasyonu bozabilir ve 5G’de kullanılan OFDM sisteminin performansını düşürebilir.</a:t>
            </a:r>
          </a:p>
          <a:p>
            <a:r>
              <a:rPr lang="tr-TR" dirty="0"/>
              <a:t>Makalede verilen somut bir örneğe göre, 600 kilometre yükseklikteki bir LEO uydusu ve 2 gigahertz taşıyıcı frekansı için Doppler kayması yaklaşık 48 kilohertze ulaşabiliyor. Bu değer, hızlı trendeki bir kullanıcının yaşadığı Doppler kaymasının yaklaşık on katı.</a:t>
            </a:r>
          </a:p>
          <a:p>
            <a:r>
              <a:rPr lang="tr-TR" dirty="0"/>
              <a:t>Üçüncü zorluk </a:t>
            </a:r>
            <a:r>
              <a:rPr lang="tr-TR" dirty="0" err="1"/>
              <a:t>handover’dır</a:t>
            </a:r>
            <a:r>
              <a:rPr lang="tr-TR" dirty="0"/>
              <a:t>. Uydular ve uydu huzmeleri hareketli olduğu için kullanıcı sabit olsa bile kısa süre sonra başka bir uyduya geçmek zorunda kalabilir. Ağın bu geçişi bağlantıyı kesmeden gerçekleştirmesi gerekir. Bu nedenle uydu yörüngelerinin, kullanıcı konumunun ve ağ yükünün birlikte değerlendirilmesi gerekir.”</a:t>
            </a:r>
          </a:p>
        </p:txBody>
      </p:sp>
      <p:sp>
        <p:nvSpPr>
          <p:cNvPr id="4" name="Slide Number Placeholder 3"/>
          <p:cNvSpPr>
            <a:spLocks noGrp="1"/>
          </p:cNvSpPr>
          <p:nvPr>
            <p:ph type="sldNum" sz="quarter" idx="10"/>
          </p:nvPr>
        </p:nvSpPr>
        <p:spPr/>
        <p:txBody>
          <a:bodyPr/>
          <a:lstStyle/>
          <a:p>
            <a:fld id="{F7021451-1387-4CA6-816F-3879F97B5CBC}" type="slidenum">
              <a:rPr lang="en-US"/>
              <a:t>19</a:t>
            </a:fld>
            <a:endParaRPr lang="en-US"/>
          </a:p>
        </p:txBody>
      </p:sp>
    </p:spTree>
    <p:extLst>
      <p:ext uri="{BB962C8B-B14F-4D97-AF65-F5344CB8AC3E}">
        <p14:creationId xmlns:p14="http://schemas.microsoft.com/office/powerpoint/2010/main" val="420066353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tr-TR" dirty="0"/>
              <a:t>“NTN ile 6G arasındaki ilişkiyi anlamak için 5G ve 6G yaklaşımını karşılaştırabiliriz.</a:t>
            </a:r>
          </a:p>
          <a:p>
            <a:r>
              <a:rPr lang="tr-TR" dirty="0"/>
              <a:t>5G’de sistemin merkezinde karasal ağ bulunur. NTN ise karasal baz istasyonlarının kapsayamadığı kırsal bölgeleri, denizleri, uçakları veya afet bölgelerini destekleyen tamamlayıcı bir katman olarak kullanılır. Uydu burada doğrudan erişim sağlayabilir veya bir baz istasyonunun internete bağlanması için </a:t>
            </a:r>
            <a:r>
              <a:rPr lang="tr-TR" dirty="0" err="1"/>
              <a:t>backhaul</a:t>
            </a:r>
            <a:r>
              <a:rPr lang="tr-TR" dirty="0"/>
              <a:t> görevi görebilir.</a:t>
            </a:r>
          </a:p>
          <a:p>
            <a:r>
              <a:rPr lang="tr-TR" dirty="0"/>
              <a:t>6G’de ise yaklaşımın değişmesi bekleniyor. Karasal ağ ve </a:t>
            </a:r>
            <a:r>
              <a:rPr lang="tr-TR" dirty="0" err="1"/>
              <a:t>NTN’in</a:t>
            </a:r>
            <a:r>
              <a:rPr lang="tr-TR" dirty="0"/>
              <a:t> sonradan birbirine bağlanan iki ayrı yapı olması yerine, baştan itibaren bütünleşik tasarlanması hedefleniyor.</a:t>
            </a:r>
          </a:p>
          <a:p>
            <a:r>
              <a:rPr lang="tr-TR" dirty="0"/>
              <a:t>Böylece kullanıcı şehirde karasal baz istasyonuna, kırsalda LEO uydusuna veya afet bölgesinde HAPS platformuna bağlanabilecek. Ancak bağlantı teknolojisinin değiştiğini mümkün olduğunca hissetmeyecek.</a:t>
            </a:r>
          </a:p>
          <a:p>
            <a:r>
              <a:rPr lang="tr-TR" dirty="0"/>
              <a:t>Kısaca ifade edersek, 5G’de NTN karasal ağı tamamlayan bir sistemken, 6G’de ağın doğal ve temel bir bileşeni olacak.”</a:t>
            </a:r>
          </a:p>
        </p:txBody>
      </p:sp>
      <p:sp>
        <p:nvSpPr>
          <p:cNvPr id="4" name="Slide Number Placeholder 3"/>
          <p:cNvSpPr>
            <a:spLocks noGrp="1"/>
          </p:cNvSpPr>
          <p:nvPr>
            <p:ph type="sldNum" sz="quarter" idx="10"/>
          </p:nvPr>
        </p:nvSpPr>
        <p:spPr/>
        <p:txBody>
          <a:bodyPr/>
          <a:lstStyle/>
          <a:p>
            <a:fld id="{F7021451-1387-4CA6-816F-3879F97B5CBC}" type="slidenum">
              <a:rPr lang="en-US"/>
              <a:t>20</a:t>
            </a:fld>
            <a:endParaRPr lang="en-US"/>
          </a:p>
        </p:txBody>
      </p:sp>
    </p:spTree>
    <p:extLst>
      <p:ext uri="{BB962C8B-B14F-4D97-AF65-F5344CB8AC3E}">
        <p14:creationId xmlns:p14="http://schemas.microsoft.com/office/powerpoint/2010/main" val="153803300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tr-TR" dirty="0"/>
              <a:t>“6G’de hedeflenen yapı yer, hava ve uzay katmanlarından oluşan bütünleşik bir ağdır. Makalede bu yapı </a:t>
            </a:r>
            <a:r>
              <a:rPr lang="tr-TR" dirty="0" err="1"/>
              <a:t>Ground</a:t>
            </a:r>
            <a:r>
              <a:rPr lang="tr-TR" dirty="0"/>
              <a:t>–</a:t>
            </a:r>
            <a:r>
              <a:rPr lang="tr-TR" dirty="0" err="1"/>
              <a:t>Air</a:t>
            </a:r>
            <a:r>
              <a:rPr lang="tr-TR" dirty="0"/>
              <a:t>–Space Network, yani yer–hava–uzay ağı olarak adlandırılıyor.</a:t>
            </a:r>
          </a:p>
          <a:p>
            <a:r>
              <a:rPr lang="tr-TR" dirty="0"/>
              <a:t>Yer katmanında klasik baz istasyonları, fiber ağlar, kullanıcı cihazları, araçlar ve </a:t>
            </a:r>
            <a:r>
              <a:rPr lang="tr-TR" dirty="0" err="1"/>
              <a:t>IoT</a:t>
            </a:r>
            <a:r>
              <a:rPr lang="tr-TR" dirty="0"/>
              <a:t> sensörleri bulunur.</a:t>
            </a:r>
          </a:p>
          <a:p>
            <a:r>
              <a:rPr lang="tr-TR" dirty="0"/>
              <a:t>Hava katmanında HAPS platformları ve </a:t>
            </a:r>
            <a:r>
              <a:rPr lang="tr-TR" dirty="0" err="1"/>
              <a:t>İHA’lar</a:t>
            </a:r>
            <a:r>
              <a:rPr lang="tr-TR" dirty="0"/>
              <a:t> yer alır. Bu platformlar özellikle afet bölgelerinde veya yoğunluğun geçici olarak arttığı etkinliklerde hızlı ve esnek kapsama sağlayabilir.</a:t>
            </a:r>
          </a:p>
          <a:p>
            <a:r>
              <a:rPr lang="tr-TR" dirty="0"/>
              <a:t>Uzay katmanında ise LEO, MEO ve GEO uyduları bulunur. Uydular yalnızca kullanıcılarla değil, </a:t>
            </a:r>
            <a:r>
              <a:rPr lang="tr-TR" dirty="0" err="1"/>
              <a:t>inter-satellite</a:t>
            </a:r>
            <a:r>
              <a:rPr lang="tr-TR" dirty="0"/>
              <a:t> link adı verilen bağlantılarla birbirleriyle de haberleşebilir.</a:t>
            </a:r>
          </a:p>
          <a:p>
            <a:r>
              <a:rPr lang="tr-TR" dirty="0"/>
              <a:t>Bu yapıda kullanıcı, bulunduğu yere ve hizmet ihtiyacına göre en uygun katmana dinamik olarak bağlanır. Örneğin şehir merkezinde karasal baz istasyonu kullanılırken, açık denizde uydu bağlantısı tercih edilebilir.</a:t>
            </a:r>
          </a:p>
          <a:p>
            <a:r>
              <a:rPr lang="tr-TR" dirty="0"/>
              <a:t>Bu nedenle 6G ağı yalnızca yeryüzünde kurulan iki boyutlu hücresel bir yapı değil, farklı yüksekliklerde çalışan üç boyutlu bir ağ hâline gelir.”</a:t>
            </a:r>
          </a:p>
        </p:txBody>
      </p:sp>
      <p:sp>
        <p:nvSpPr>
          <p:cNvPr id="4" name="Slide Number Placeholder 3"/>
          <p:cNvSpPr>
            <a:spLocks noGrp="1"/>
          </p:cNvSpPr>
          <p:nvPr>
            <p:ph type="sldNum" sz="quarter" idx="10"/>
          </p:nvPr>
        </p:nvSpPr>
        <p:spPr/>
        <p:txBody>
          <a:bodyPr/>
          <a:lstStyle/>
          <a:p>
            <a:fld id="{F7021451-1387-4CA6-816F-3879F97B5CBC}" type="slidenum">
              <a:rPr lang="en-US"/>
              <a:t>21</a:t>
            </a:fld>
            <a:endParaRPr lang="en-US"/>
          </a:p>
        </p:txBody>
      </p:sp>
    </p:spTree>
    <p:extLst>
      <p:ext uri="{BB962C8B-B14F-4D97-AF65-F5344CB8AC3E}">
        <p14:creationId xmlns:p14="http://schemas.microsoft.com/office/powerpoint/2010/main" val="172867556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tr-TR" dirty="0"/>
              <a:t>“Böyle bir ağın yönetilmesi oldukça karmaşıktır. Çünkü uydular, kullanıcılar, bağlantı yolları ve trafik yoğunluğu sürekli değişir. Bu nedenle 6G’de yapay zekâ ve dinamik ağ yönetimi önemli hâle gelir.</a:t>
            </a:r>
          </a:p>
          <a:p>
            <a:r>
              <a:rPr lang="tr-TR" dirty="0"/>
              <a:t>İlk kullanım alanı uydu seçimidir. Kullanıcının her zaman en güçlü sinyali veren uyduya bağlanması en iyi çözüm olmayabilir. En güçlü uydu birkaç saniye sonra görüş alanından çıkacaksa, daha uzun süre görünür kalacak ve daha az yoğun olan başka bir uydu daha doğru seçim olabilir.</a:t>
            </a:r>
          </a:p>
          <a:p>
            <a:r>
              <a:rPr lang="tr-TR" dirty="0"/>
              <a:t>İkinci kullanım alanı </a:t>
            </a:r>
            <a:r>
              <a:rPr lang="tr-TR" dirty="0" err="1"/>
              <a:t>handover</a:t>
            </a:r>
            <a:r>
              <a:rPr lang="tr-TR" dirty="0"/>
              <a:t> tahminidir. Uydu yörüngeleri önceden bilindiği için yapay zekâ, bağlantının ne zaman zayıflayacağını tahmin ederek geçişi önceden planlayabilir.</a:t>
            </a:r>
          </a:p>
          <a:p>
            <a:r>
              <a:rPr lang="tr-TR" dirty="0"/>
              <a:t>Üçüncü olarak </a:t>
            </a:r>
            <a:r>
              <a:rPr lang="tr-TR" dirty="0" err="1"/>
              <a:t>beam</a:t>
            </a:r>
            <a:r>
              <a:rPr lang="tr-TR" dirty="0"/>
              <a:t> ve kaynak yönetimi vardır. Uydu huzmeleri trafik ihtiyacına göre farklı bölgelere yönlendirilebilir. Örneğin büyük bir afet veya etkinlik sırasında ilgili bölgeye daha fazla kapasite ayrılabilir.</a:t>
            </a:r>
          </a:p>
          <a:p>
            <a:r>
              <a:rPr lang="tr-TR" dirty="0"/>
              <a:t>Son olarak </a:t>
            </a:r>
            <a:r>
              <a:rPr lang="tr-TR" dirty="0" err="1"/>
              <a:t>edge</a:t>
            </a:r>
            <a:r>
              <a:rPr lang="tr-TR" dirty="0"/>
              <a:t> </a:t>
            </a:r>
            <a:r>
              <a:rPr lang="tr-TR" dirty="0" err="1"/>
              <a:t>computing</a:t>
            </a:r>
            <a:r>
              <a:rPr lang="tr-TR" dirty="0"/>
              <a:t> kullanılabilir. Verinin tamamını Dünya’daki uzak bir merkeze göndermek yerine bazı işlemler uydu veya HAPS üzerinde yapılabilir. Örneğin bir görüntü önce hava platformunda analiz edilip yalnızca sonuç gönderilebilir. Bu yöntem hem gecikmeyi hem de ağ trafiğini azaltabilir.”</a:t>
            </a:r>
          </a:p>
        </p:txBody>
      </p:sp>
      <p:sp>
        <p:nvSpPr>
          <p:cNvPr id="4" name="Slide Number Placeholder 3"/>
          <p:cNvSpPr>
            <a:spLocks noGrp="1"/>
          </p:cNvSpPr>
          <p:nvPr>
            <p:ph type="sldNum" sz="quarter" idx="10"/>
          </p:nvPr>
        </p:nvSpPr>
        <p:spPr/>
        <p:txBody>
          <a:bodyPr/>
          <a:lstStyle/>
          <a:p>
            <a:fld id="{F7021451-1387-4CA6-816F-3879F97B5CBC}" type="slidenum">
              <a:rPr lang="en-US"/>
              <a:t>22</a:t>
            </a:fld>
            <a:endParaRPr lang="en-US"/>
          </a:p>
        </p:txBody>
      </p:sp>
    </p:spTree>
    <p:extLst>
      <p:ext uri="{BB962C8B-B14F-4D97-AF65-F5344CB8AC3E}">
        <p14:creationId xmlns:p14="http://schemas.microsoft.com/office/powerpoint/2010/main" val="33505726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tr-TR" dirty="0"/>
              <a:t>“Sonuç olarak NTN, 6G’nin küresel ve kesintisiz kapsama hedefini gerçekleştirmek için önemli bir teknolojidir.</a:t>
            </a:r>
          </a:p>
          <a:p>
            <a:r>
              <a:rPr lang="tr-TR" dirty="0"/>
              <a:t>NTN sayesinde karasal altyapının bulunmadığı kırsal bölgelerde, okyanuslarda, uçaklarda ve afet bölgelerinde bağlantı sağlanabilir. Aynı zamanda yer, hava ve uzay platformları tek bir ağ içinde birlikte çalışabilir.</a:t>
            </a:r>
          </a:p>
          <a:p>
            <a:r>
              <a:rPr lang="tr-TR" dirty="0"/>
              <a:t>Ancak bu fırsatlarla birlikte çözülmesi gereken problemler de büyüyor. Gecikme, Doppler kayması, </a:t>
            </a:r>
            <a:r>
              <a:rPr lang="tr-TR" dirty="0" err="1"/>
              <a:t>handover</a:t>
            </a:r>
            <a:r>
              <a:rPr lang="tr-TR" dirty="0"/>
              <a:t>, spektrum paylaşımı ve girişim teknik sorunların başında geliyor. Bunlara ek olarak yüksek maliyet, enerji tüketimi, güvenlik ve uzay çöpleri gibi sürdürülebilirlik sorunları da bulunuyor.</a:t>
            </a:r>
          </a:p>
          <a:p>
            <a:r>
              <a:rPr lang="tr-TR" dirty="0"/>
              <a:t>Özetle NTN, 6G’nin yalnızca kapsama alanını genişletmeyecek; klasik iki boyutlu karasal ağı, akıllı ve programlanabilir üç boyutlu bir yer–hava–uzay ağına dönüştürecektir.”</a:t>
            </a:r>
          </a:p>
        </p:txBody>
      </p:sp>
      <p:sp>
        <p:nvSpPr>
          <p:cNvPr id="4" name="Slide Number Placeholder 3"/>
          <p:cNvSpPr>
            <a:spLocks noGrp="1"/>
          </p:cNvSpPr>
          <p:nvPr>
            <p:ph type="sldNum" sz="quarter" idx="10"/>
          </p:nvPr>
        </p:nvSpPr>
        <p:spPr/>
        <p:txBody>
          <a:bodyPr/>
          <a:lstStyle/>
          <a:p>
            <a:fld id="{F7021451-1387-4CA6-816F-3879F97B5CBC}" type="slidenum">
              <a:rPr lang="en-US"/>
              <a:t>23</a:t>
            </a:fld>
            <a:endParaRPr lang="en-US"/>
          </a:p>
        </p:txBody>
      </p:sp>
    </p:spTree>
    <p:extLst>
      <p:ext uri="{BB962C8B-B14F-4D97-AF65-F5344CB8AC3E}">
        <p14:creationId xmlns:p14="http://schemas.microsoft.com/office/powerpoint/2010/main" val="331078807"/>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NTN’nin küresel ölçekte uygulanabilmesi için yalnızca uydu ve haberleşme teknolojilerinin geliştirilmesi yeterli değildir. Farklı üreticilere ait kullanıcı cihazlarının, ağ geçitlerinin, uyduların ve mobil operatör altyapılarının uyumlu çalışabilmesi gerekir. Aynı zamanda frekansların girişime neden olmadan paylaşılması da önemlidir.</a:t>
            </a:r>
          </a:p>
        </p:txBody>
      </p:sp>
      <p:sp>
        <p:nvSpPr>
          <p:cNvPr id="4" name="Slide Number Placeholder 3"/>
          <p:cNvSpPr>
            <a:spLocks noGrp="1"/>
          </p:cNvSpPr>
          <p:nvPr>
            <p:ph type="sldNum" sz="quarter" idx="10"/>
          </p:nvPr>
        </p:nvSpPr>
        <p:spPr/>
        <p:txBody>
          <a:bodyPr/>
          <a:lstStyle/>
          <a:p>
            <a:fld id="{F7021451-1387-4CA6-816F-3879F97B5CBC}" type="slidenum">
              <a:rPr lang="en-US"/>
              <a:t>24</a:t>
            </a:fld>
            <a:endParaRPr lang="en-US"/>
          </a:p>
        </p:txBody>
      </p:sp>
    </p:spTree>
    <p:extLst>
      <p:ext uri="{BB962C8B-B14F-4D97-AF65-F5344CB8AC3E}">
        <p14:creationId xmlns:p14="http://schemas.microsoft.com/office/powerpoint/2010/main" val="3829422103"/>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3GPP, mobil haberleşme sisteminin teknik olarak nasıl çalışacağını belirleyen temel standart kuruluşudur. Kullanıcı cihazının ağa nasıl bağlanacağı, radyo sinyalinin nasıl iletileceği, zamanlama, mobilite, kimlik doğrulama ve çekirdek ağ bağlantısı gibi konular 3GPP standartlarında tanımlanır. NTN açısından en önemli dönüm noktası Release 17’dir. Bu sürümle birlikte NR-NTN ve IoT-NTN için temel teknik özellikler 5G standartlarına dâhil edilmiştir. Standartların bulunması her telefonun otomatik olarak herhangi bir uyduyla haberleşeceği anlamına gelmez; uygun modem, frekans bandı ve NTN protokol desteği gerekir.</a:t>
            </a:r>
          </a:p>
        </p:txBody>
      </p:sp>
      <p:sp>
        <p:nvSpPr>
          <p:cNvPr id="4" name="Slide Number Placeholder 3"/>
          <p:cNvSpPr>
            <a:spLocks noGrp="1"/>
          </p:cNvSpPr>
          <p:nvPr>
            <p:ph type="sldNum" sz="quarter" idx="10"/>
          </p:nvPr>
        </p:nvSpPr>
        <p:spPr/>
        <p:txBody>
          <a:bodyPr/>
          <a:lstStyle/>
          <a:p>
            <a:fld id="{F7021451-1387-4CA6-816F-3879F97B5CBC}" type="slidenum">
              <a:rPr lang="en-US"/>
              <a:t>25</a:t>
            </a:fld>
            <a:endParaRPr lang="en-US"/>
          </a:p>
        </p:txBody>
      </p:sp>
    </p:spTree>
    <p:extLst>
      <p:ext uri="{BB962C8B-B14F-4D97-AF65-F5344CB8AC3E}">
        <p14:creationId xmlns:p14="http://schemas.microsoft.com/office/powerpoint/2010/main" val="4151356391"/>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ITU bünyesindeki ITU-R, radyo frekanslarının ve uydu sistemlerinin uluslararası kullanımına ilişkin teknik çalışmalar yürütür. ITU’nun Radio Regulations düzenlemeleri, frekansların ve uydu yörüngelerinin uluslararası kullanımına ilişkin temel hukuki çerçeveyi oluşturur. WRC’de frekans tahsisleri ve spektrum kullanım koşulları görüşülür. ETSI ise özellikle Avrupa’da telekomünikasyon standartlarının yayımlanması ve cihazların düzenleyici gerekliliklere uygunluğu konusunda rol üstlenir.</a:t>
            </a:r>
          </a:p>
        </p:txBody>
      </p:sp>
      <p:sp>
        <p:nvSpPr>
          <p:cNvPr id="4" name="Slide Number Placeholder 3"/>
          <p:cNvSpPr>
            <a:spLocks noGrp="1"/>
          </p:cNvSpPr>
          <p:nvPr>
            <p:ph type="sldNum" sz="quarter" idx="10"/>
          </p:nvPr>
        </p:nvSpPr>
        <p:spPr/>
        <p:txBody>
          <a:bodyPr/>
          <a:lstStyle/>
          <a:p>
            <a:fld id="{F7021451-1387-4CA6-816F-3879F97B5CBC}" type="slidenum">
              <a:rPr lang="en-US"/>
              <a:t>26</a:t>
            </a:fld>
            <a:endParaRPr lang="en-US"/>
          </a:p>
        </p:txBody>
      </p:sp>
    </p:spTree>
    <p:extLst>
      <p:ext uri="{BB962C8B-B14F-4D97-AF65-F5344CB8AC3E}">
        <p14:creationId xmlns:p14="http://schemas.microsoft.com/office/powerpoint/2010/main" val="277938258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Başlık Slaydı">
    <p:spTree>
      <p:nvGrpSpPr>
        <p:cNvPr id="1" name=""/>
        <p:cNvGrpSpPr/>
        <p:nvPr/>
      </p:nvGrpSpPr>
      <p:grpSpPr>
        <a:xfrm>
          <a:off x="0" y="0"/>
          <a:ext cx="0" cy="0"/>
          <a:chOff x="0" y="0"/>
          <a:chExt cx="0" cy="0"/>
        </a:xfrm>
      </p:grpSpPr>
      <p:sp>
        <p:nvSpPr>
          <p:cNvPr id="2" name="Unvan 1"/>
          <p:cNvSpPr>
            <a:spLocks noGrp="1"/>
          </p:cNvSpPr>
          <p:nvPr>
            <p:ph type="ctrTitle"/>
          </p:nvPr>
        </p:nvSpPr>
        <p:spPr>
          <a:xfrm>
            <a:off x="1524000" y="1122363"/>
            <a:ext cx="9144000" cy="2387600"/>
          </a:xfrm>
        </p:spPr>
        <p:txBody>
          <a:bodyPr anchor="b"/>
          <a:lstStyle>
            <a:lvl1pPr algn="ctr">
              <a:defRPr sz="6000"/>
            </a:lvl1pPr>
          </a:lstStyle>
          <a:p>
            <a:r>
              <a:rPr lang="tr-TR" smtClean="0"/>
              <a:t>Asıl başlık stili için tıklatın</a:t>
            </a:r>
            <a:endParaRPr lang="tr-TR"/>
          </a:p>
        </p:txBody>
      </p:sp>
      <p:sp>
        <p:nvSpPr>
          <p:cNvPr id="3" name="Alt Başlık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tr-TR" smtClean="0"/>
              <a:t>Asıl alt başlık stilini düzenlemek için tıklayın</a:t>
            </a:r>
            <a:endParaRPr lang="tr-TR"/>
          </a:p>
        </p:txBody>
      </p:sp>
      <p:sp>
        <p:nvSpPr>
          <p:cNvPr id="4" name="Veri Yer Tutucusu 3"/>
          <p:cNvSpPr>
            <a:spLocks noGrp="1"/>
          </p:cNvSpPr>
          <p:nvPr>
            <p:ph type="dt" sz="half" idx="10"/>
          </p:nvPr>
        </p:nvSpPr>
        <p:spPr/>
        <p:txBody>
          <a:bodyPr/>
          <a:lstStyle/>
          <a:p>
            <a:fld id="{F03C6777-C270-4416-9151-65FA64752D26}" type="datetimeFigureOut">
              <a:rPr lang="tr-TR" smtClean="0"/>
              <a:t>23.07.2026</a:t>
            </a:fld>
            <a:endParaRPr lang="tr-TR"/>
          </a:p>
        </p:txBody>
      </p:sp>
      <p:sp>
        <p:nvSpPr>
          <p:cNvPr id="5" name="Altbilgi Yer Tutucusu 4"/>
          <p:cNvSpPr>
            <a:spLocks noGrp="1"/>
          </p:cNvSpPr>
          <p:nvPr>
            <p:ph type="ftr" sz="quarter" idx="11"/>
          </p:nvPr>
        </p:nvSpPr>
        <p:spPr/>
        <p:txBody>
          <a:bodyPr/>
          <a:lstStyle/>
          <a:p>
            <a:endParaRPr lang="tr-TR"/>
          </a:p>
        </p:txBody>
      </p:sp>
      <p:sp>
        <p:nvSpPr>
          <p:cNvPr id="6" name="Slayt Numarası Yer Tutucusu 5"/>
          <p:cNvSpPr>
            <a:spLocks noGrp="1"/>
          </p:cNvSpPr>
          <p:nvPr>
            <p:ph type="sldNum" sz="quarter" idx="12"/>
          </p:nvPr>
        </p:nvSpPr>
        <p:spPr/>
        <p:txBody>
          <a:bodyPr/>
          <a:lstStyle/>
          <a:p>
            <a:fld id="{85CA4F91-F1C0-4218-8ED2-288302E6B8D1}" type="slidenum">
              <a:rPr lang="tr-TR" smtClean="0"/>
              <a:t>‹#›</a:t>
            </a:fld>
            <a:endParaRPr lang="tr-TR"/>
          </a:p>
        </p:txBody>
      </p:sp>
    </p:spTree>
    <p:extLst>
      <p:ext uri="{BB962C8B-B14F-4D97-AF65-F5344CB8AC3E}">
        <p14:creationId xmlns:p14="http://schemas.microsoft.com/office/powerpoint/2010/main" val="180430014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Başlık ve İçerik">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smtClean="0"/>
              <a:t>Asıl başlık stili için tıklatın</a:t>
            </a:r>
            <a:endParaRPr lang="tr-TR"/>
          </a:p>
        </p:txBody>
      </p:sp>
      <p:sp>
        <p:nvSpPr>
          <p:cNvPr id="3" name="İçerik Yer Tutucusu 2"/>
          <p:cNvSpPr>
            <a:spLocks noGrp="1"/>
          </p:cNvSpPr>
          <p:nvPr>
            <p:ph idx="1"/>
          </p:nvPr>
        </p:nvSpPr>
        <p:spPr/>
        <p:txBody>
          <a:bodyPr/>
          <a:lstStyle/>
          <a:p>
            <a:pPr lvl="0"/>
            <a:r>
              <a:rPr lang="tr-TR" smtClean="0"/>
              <a:t>Asıl metin stillerini düzenle</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Veri Yer Tutucusu 3"/>
          <p:cNvSpPr>
            <a:spLocks noGrp="1"/>
          </p:cNvSpPr>
          <p:nvPr>
            <p:ph type="dt" sz="half" idx="10"/>
          </p:nvPr>
        </p:nvSpPr>
        <p:spPr/>
        <p:txBody>
          <a:bodyPr/>
          <a:lstStyle/>
          <a:p>
            <a:fld id="{F03C6777-C270-4416-9151-65FA64752D26}" type="datetimeFigureOut">
              <a:rPr lang="tr-TR" smtClean="0"/>
              <a:t>23.07.2026</a:t>
            </a:fld>
            <a:endParaRPr lang="tr-TR"/>
          </a:p>
        </p:txBody>
      </p:sp>
      <p:sp>
        <p:nvSpPr>
          <p:cNvPr id="5" name="Altbilgi Yer Tutucusu 4"/>
          <p:cNvSpPr>
            <a:spLocks noGrp="1"/>
          </p:cNvSpPr>
          <p:nvPr>
            <p:ph type="ftr" sz="quarter" idx="11"/>
          </p:nvPr>
        </p:nvSpPr>
        <p:spPr/>
        <p:txBody>
          <a:bodyPr/>
          <a:lstStyle/>
          <a:p>
            <a:endParaRPr lang="tr-TR"/>
          </a:p>
        </p:txBody>
      </p:sp>
      <p:sp>
        <p:nvSpPr>
          <p:cNvPr id="6" name="Slayt Numarası Yer Tutucusu 5"/>
          <p:cNvSpPr>
            <a:spLocks noGrp="1"/>
          </p:cNvSpPr>
          <p:nvPr>
            <p:ph type="sldNum" sz="quarter" idx="12"/>
          </p:nvPr>
        </p:nvSpPr>
        <p:spPr/>
        <p:txBody>
          <a:bodyPr/>
          <a:lstStyle/>
          <a:p>
            <a:fld id="{85CA4F91-F1C0-4218-8ED2-288302E6B8D1}" type="slidenum">
              <a:rPr lang="tr-TR" smtClean="0"/>
              <a:t>‹#›</a:t>
            </a:fld>
            <a:endParaRPr lang="tr-TR"/>
          </a:p>
        </p:txBody>
      </p:sp>
    </p:spTree>
    <p:extLst>
      <p:ext uri="{BB962C8B-B14F-4D97-AF65-F5344CB8AC3E}">
        <p14:creationId xmlns:p14="http://schemas.microsoft.com/office/powerpoint/2010/main" val="331230356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Bölüm Üstbilgisi">
    <p:spTree>
      <p:nvGrpSpPr>
        <p:cNvPr id="1" name=""/>
        <p:cNvGrpSpPr/>
        <p:nvPr/>
      </p:nvGrpSpPr>
      <p:grpSpPr>
        <a:xfrm>
          <a:off x="0" y="0"/>
          <a:ext cx="0" cy="0"/>
          <a:chOff x="0" y="0"/>
          <a:chExt cx="0" cy="0"/>
        </a:xfrm>
      </p:grpSpPr>
      <p:sp>
        <p:nvSpPr>
          <p:cNvPr id="2" name="Unvan 1"/>
          <p:cNvSpPr>
            <a:spLocks noGrp="1"/>
          </p:cNvSpPr>
          <p:nvPr>
            <p:ph type="title"/>
          </p:nvPr>
        </p:nvSpPr>
        <p:spPr>
          <a:xfrm>
            <a:off x="831850" y="1709738"/>
            <a:ext cx="10515600" cy="2852737"/>
          </a:xfrm>
        </p:spPr>
        <p:txBody>
          <a:bodyPr anchor="b"/>
          <a:lstStyle>
            <a:lvl1pPr>
              <a:defRPr sz="6000"/>
            </a:lvl1pPr>
          </a:lstStyle>
          <a:p>
            <a:r>
              <a:rPr lang="tr-TR" smtClean="0"/>
              <a:t>Asıl başlık stili için tıklatın</a:t>
            </a:r>
            <a:endParaRPr lang="tr-TR"/>
          </a:p>
        </p:txBody>
      </p:sp>
      <p:sp>
        <p:nvSpPr>
          <p:cNvPr id="3" name="Metin Yer Tutucusu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tr-TR" smtClean="0"/>
              <a:t>Asıl metin stillerini düzenle</a:t>
            </a:r>
          </a:p>
        </p:txBody>
      </p:sp>
      <p:sp>
        <p:nvSpPr>
          <p:cNvPr id="4" name="Veri Yer Tutucusu 3"/>
          <p:cNvSpPr>
            <a:spLocks noGrp="1"/>
          </p:cNvSpPr>
          <p:nvPr>
            <p:ph type="dt" sz="half" idx="10"/>
          </p:nvPr>
        </p:nvSpPr>
        <p:spPr/>
        <p:txBody>
          <a:bodyPr/>
          <a:lstStyle/>
          <a:p>
            <a:fld id="{F03C6777-C270-4416-9151-65FA64752D26}" type="datetimeFigureOut">
              <a:rPr lang="tr-TR" smtClean="0"/>
              <a:t>23.07.2026</a:t>
            </a:fld>
            <a:endParaRPr lang="tr-TR"/>
          </a:p>
        </p:txBody>
      </p:sp>
      <p:sp>
        <p:nvSpPr>
          <p:cNvPr id="5" name="Altbilgi Yer Tutucusu 4"/>
          <p:cNvSpPr>
            <a:spLocks noGrp="1"/>
          </p:cNvSpPr>
          <p:nvPr>
            <p:ph type="ftr" sz="quarter" idx="11"/>
          </p:nvPr>
        </p:nvSpPr>
        <p:spPr/>
        <p:txBody>
          <a:bodyPr/>
          <a:lstStyle/>
          <a:p>
            <a:endParaRPr lang="tr-TR"/>
          </a:p>
        </p:txBody>
      </p:sp>
      <p:sp>
        <p:nvSpPr>
          <p:cNvPr id="6" name="Slayt Numarası Yer Tutucusu 5"/>
          <p:cNvSpPr>
            <a:spLocks noGrp="1"/>
          </p:cNvSpPr>
          <p:nvPr>
            <p:ph type="sldNum" sz="quarter" idx="12"/>
          </p:nvPr>
        </p:nvSpPr>
        <p:spPr/>
        <p:txBody>
          <a:bodyPr/>
          <a:lstStyle/>
          <a:p>
            <a:fld id="{85CA4F91-F1C0-4218-8ED2-288302E6B8D1}" type="slidenum">
              <a:rPr lang="tr-TR" smtClean="0"/>
              <a:t>‹#›</a:t>
            </a:fld>
            <a:endParaRPr lang="tr-TR"/>
          </a:p>
        </p:txBody>
      </p:sp>
    </p:spTree>
    <p:extLst>
      <p:ext uri="{BB962C8B-B14F-4D97-AF65-F5344CB8AC3E}">
        <p14:creationId xmlns:p14="http://schemas.microsoft.com/office/powerpoint/2010/main" val="275850226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İki İçerik">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smtClean="0"/>
              <a:t>Asıl başlık stili için tıklatın</a:t>
            </a:r>
            <a:endParaRPr lang="tr-TR"/>
          </a:p>
        </p:txBody>
      </p:sp>
      <p:sp>
        <p:nvSpPr>
          <p:cNvPr id="3" name="İçerik Yer Tutucusu 2"/>
          <p:cNvSpPr>
            <a:spLocks noGrp="1"/>
          </p:cNvSpPr>
          <p:nvPr>
            <p:ph sz="half" idx="1"/>
          </p:nvPr>
        </p:nvSpPr>
        <p:spPr>
          <a:xfrm>
            <a:off x="838200" y="1825625"/>
            <a:ext cx="5181600" cy="4351338"/>
          </a:xfrm>
        </p:spPr>
        <p:txBody>
          <a:bodyPr/>
          <a:lstStyle/>
          <a:p>
            <a:pPr lvl="0"/>
            <a:r>
              <a:rPr lang="tr-TR" smtClean="0"/>
              <a:t>Asıl metin stillerini düzenle</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İçerik Yer Tutucusu 3"/>
          <p:cNvSpPr>
            <a:spLocks noGrp="1"/>
          </p:cNvSpPr>
          <p:nvPr>
            <p:ph sz="half" idx="2"/>
          </p:nvPr>
        </p:nvSpPr>
        <p:spPr>
          <a:xfrm>
            <a:off x="6172200" y="1825625"/>
            <a:ext cx="5181600" cy="4351338"/>
          </a:xfrm>
        </p:spPr>
        <p:txBody>
          <a:bodyPr/>
          <a:lstStyle/>
          <a:p>
            <a:pPr lvl="0"/>
            <a:r>
              <a:rPr lang="tr-TR" smtClean="0"/>
              <a:t>Asıl metin stillerini düzenle</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5" name="Veri Yer Tutucusu 4"/>
          <p:cNvSpPr>
            <a:spLocks noGrp="1"/>
          </p:cNvSpPr>
          <p:nvPr>
            <p:ph type="dt" sz="half" idx="10"/>
          </p:nvPr>
        </p:nvSpPr>
        <p:spPr/>
        <p:txBody>
          <a:bodyPr/>
          <a:lstStyle/>
          <a:p>
            <a:fld id="{F03C6777-C270-4416-9151-65FA64752D26}" type="datetimeFigureOut">
              <a:rPr lang="tr-TR" smtClean="0"/>
              <a:t>23.07.2026</a:t>
            </a:fld>
            <a:endParaRPr lang="tr-TR"/>
          </a:p>
        </p:txBody>
      </p:sp>
      <p:sp>
        <p:nvSpPr>
          <p:cNvPr id="6" name="Altbilgi Yer Tutucusu 5"/>
          <p:cNvSpPr>
            <a:spLocks noGrp="1"/>
          </p:cNvSpPr>
          <p:nvPr>
            <p:ph type="ftr" sz="quarter" idx="11"/>
          </p:nvPr>
        </p:nvSpPr>
        <p:spPr/>
        <p:txBody>
          <a:bodyPr/>
          <a:lstStyle/>
          <a:p>
            <a:endParaRPr lang="tr-TR"/>
          </a:p>
        </p:txBody>
      </p:sp>
      <p:sp>
        <p:nvSpPr>
          <p:cNvPr id="7" name="Slayt Numarası Yer Tutucusu 6"/>
          <p:cNvSpPr>
            <a:spLocks noGrp="1"/>
          </p:cNvSpPr>
          <p:nvPr>
            <p:ph type="sldNum" sz="quarter" idx="12"/>
          </p:nvPr>
        </p:nvSpPr>
        <p:spPr/>
        <p:txBody>
          <a:bodyPr/>
          <a:lstStyle/>
          <a:p>
            <a:fld id="{85CA4F91-F1C0-4218-8ED2-288302E6B8D1}" type="slidenum">
              <a:rPr lang="tr-TR" smtClean="0"/>
              <a:t>‹#›</a:t>
            </a:fld>
            <a:endParaRPr lang="tr-TR"/>
          </a:p>
        </p:txBody>
      </p:sp>
    </p:spTree>
    <p:extLst>
      <p:ext uri="{BB962C8B-B14F-4D97-AF65-F5344CB8AC3E}">
        <p14:creationId xmlns:p14="http://schemas.microsoft.com/office/powerpoint/2010/main" val="32088926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Karşılaştırma">
    <p:spTree>
      <p:nvGrpSpPr>
        <p:cNvPr id="1" name=""/>
        <p:cNvGrpSpPr/>
        <p:nvPr/>
      </p:nvGrpSpPr>
      <p:grpSpPr>
        <a:xfrm>
          <a:off x="0" y="0"/>
          <a:ext cx="0" cy="0"/>
          <a:chOff x="0" y="0"/>
          <a:chExt cx="0" cy="0"/>
        </a:xfrm>
      </p:grpSpPr>
      <p:sp>
        <p:nvSpPr>
          <p:cNvPr id="2" name="Unvan 1"/>
          <p:cNvSpPr>
            <a:spLocks noGrp="1"/>
          </p:cNvSpPr>
          <p:nvPr>
            <p:ph type="title"/>
          </p:nvPr>
        </p:nvSpPr>
        <p:spPr>
          <a:xfrm>
            <a:off x="839788" y="365125"/>
            <a:ext cx="10515600" cy="1325563"/>
          </a:xfrm>
        </p:spPr>
        <p:txBody>
          <a:bodyPr/>
          <a:lstStyle/>
          <a:p>
            <a:r>
              <a:rPr lang="tr-TR" smtClean="0"/>
              <a:t>Asıl başlık stili için tıklatın</a:t>
            </a:r>
            <a:endParaRPr lang="tr-TR"/>
          </a:p>
        </p:txBody>
      </p:sp>
      <p:sp>
        <p:nvSpPr>
          <p:cNvPr id="3" name="Metin Yer Tutucusu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smtClean="0"/>
              <a:t>Asıl metin stillerini düzenle</a:t>
            </a:r>
          </a:p>
        </p:txBody>
      </p:sp>
      <p:sp>
        <p:nvSpPr>
          <p:cNvPr id="4" name="İçerik Yer Tutucusu 3"/>
          <p:cNvSpPr>
            <a:spLocks noGrp="1"/>
          </p:cNvSpPr>
          <p:nvPr>
            <p:ph sz="half" idx="2"/>
          </p:nvPr>
        </p:nvSpPr>
        <p:spPr>
          <a:xfrm>
            <a:off x="839788" y="2505075"/>
            <a:ext cx="5157787" cy="3684588"/>
          </a:xfrm>
        </p:spPr>
        <p:txBody>
          <a:bodyPr/>
          <a:lstStyle/>
          <a:p>
            <a:pPr lvl="0"/>
            <a:r>
              <a:rPr lang="tr-TR" smtClean="0"/>
              <a:t>Asıl metin stillerini düzenle</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5" name="Metin Yer Tutucusu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smtClean="0"/>
              <a:t>Asıl metin stillerini düzenle</a:t>
            </a:r>
          </a:p>
        </p:txBody>
      </p:sp>
      <p:sp>
        <p:nvSpPr>
          <p:cNvPr id="6" name="İçerik Yer Tutucusu 5"/>
          <p:cNvSpPr>
            <a:spLocks noGrp="1"/>
          </p:cNvSpPr>
          <p:nvPr>
            <p:ph sz="quarter" idx="4"/>
          </p:nvPr>
        </p:nvSpPr>
        <p:spPr>
          <a:xfrm>
            <a:off x="6172200" y="2505075"/>
            <a:ext cx="5183188" cy="3684588"/>
          </a:xfrm>
        </p:spPr>
        <p:txBody>
          <a:bodyPr/>
          <a:lstStyle/>
          <a:p>
            <a:pPr lvl="0"/>
            <a:r>
              <a:rPr lang="tr-TR" smtClean="0"/>
              <a:t>Asıl metin stillerini düzenle</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7" name="Veri Yer Tutucusu 6"/>
          <p:cNvSpPr>
            <a:spLocks noGrp="1"/>
          </p:cNvSpPr>
          <p:nvPr>
            <p:ph type="dt" sz="half" idx="10"/>
          </p:nvPr>
        </p:nvSpPr>
        <p:spPr/>
        <p:txBody>
          <a:bodyPr/>
          <a:lstStyle/>
          <a:p>
            <a:fld id="{F03C6777-C270-4416-9151-65FA64752D26}" type="datetimeFigureOut">
              <a:rPr lang="tr-TR" smtClean="0"/>
              <a:t>23.07.2026</a:t>
            </a:fld>
            <a:endParaRPr lang="tr-TR"/>
          </a:p>
        </p:txBody>
      </p:sp>
      <p:sp>
        <p:nvSpPr>
          <p:cNvPr id="8" name="Altbilgi Yer Tutucusu 7"/>
          <p:cNvSpPr>
            <a:spLocks noGrp="1"/>
          </p:cNvSpPr>
          <p:nvPr>
            <p:ph type="ftr" sz="quarter" idx="11"/>
          </p:nvPr>
        </p:nvSpPr>
        <p:spPr/>
        <p:txBody>
          <a:bodyPr/>
          <a:lstStyle/>
          <a:p>
            <a:endParaRPr lang="tr-TR"/>
          </a:p>
        </p:txBody>
      </p:sp>
      <p:sp>
        <p:nvSpPr>
          <p:cNvPr id="9" name="Slayt Numarası Yer Tutucusu 8"/>
          <p:cNvSpPr>
            <a:spLocks noGrp="1"/>
          </p:cNvSpPr>
          <p:nvPr>
            <p:ph type="sldNum" sz="quarter" idx="12"/>
          </p:nvPr>
        </p:nvSpPr>
        <p:spPr/>
        <p:txBody>
          <a:bodyPr/>
          <a:lstStyle/>
          <a:p>
            <a:fld id="{85CA4F91-F1C0-4218-8ED2-288302E6B8D1}" type="slidenum">
              <a:rPr lang="tr-TR" smtClean="0"/>
              <a:t>‹#›</a:t>
            </a:fld>
            <a:endParaRPr lang="tr-TR"/>
          </a:p>
        </p:txBody>
      </p:sp>
    </p:spTree>
    <p:extLst>
      <p:ext uri="{BB962C8B-B14F-4D97-AF65-F5344CB8AC3E}">
        <p14:creationId xmlns:p14="http://schemas.microsoft.com/office/powerpoint/2010/main" val="158502318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Yalnızca Başlık">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smtClean="0"/>
              <a:t>Asıl başlık stili için tıklatın</a:t>
            </a:r>
            <a:endParaRPr lang="tr-TR"/>
          </a:p>
        </p:txBody>
      </p:sp>
      <p:sp>
        <p:nvSpPr>
          <p:cNvPr id="3" name="Veri Yer Tutucusu 2"/>
          <p:cNvSpPr>
            <a:spLocks noGrp="1"/>
          </p:cNvSpPr>
          <p:nvPr>
            <p:ph type="dt" sz="half" idx="10"/>
          </p:nvPr>
        </p:nvSpPr>
        <p:spPr/>
        <p:txBody>
          <a:bodyPr/>
          <a:lstStyle/>
          <a:p>
            <a:fld id="{F03C6777-C270-4416-9151-65FA64752D26}" type="datetimeFigureOut">
              <a:rPr lang="tr-TR" smtClean="0"/>
              <a:t>23.07.2026</a:t>
            </a:fld>
            <a:endParaRPr lang="tr-TR"/>
          </a:p>
        </p:txBody>
      </p:sp>
      <p:sp>
        <p:nvSpPr>
          <p:cNvPr id="4" name="Altbilgi Yer Tutucusu 3"/>
          <p:cNvSpPr>
            <a:spLocks noGrp="1"/>
          </p:cNvSpPr>
          <p:nvPr>
            <p:ph type="ftr" sz="quarter" idx="11"/>
          </p:nvPr>
        </p:nvSpPr>
        <p:spPr/>
        <p:txBody>
          <a:bodyPr/>
          <a:lstStyle/>
          <a:p>
            <a:endParaRPr lang="tr-TR"/>
          </a:p>
        </p:txBody>
      </p:sp>
      <p:sp>
        <p:nvSpPr>
          <p:cNvPr id="5" name="Slayt Numarası Yer Tutucusu 4"/>
          <p:cNvSpPr>
            <a:spLocks noGrp="1"/>
          </p:cNvSpPr>
          <p:nvPr>
            <p:ph type="sldNum" sz="quarter" idx="12"/>
          </p:nvPr>
        </p:nvSpPr>
        <p:spPr/>
        <p:txBody>
          <a:bodyPr/>
          <a:lstStyle/>
          <a:p>
            <a:fld id="{85CA4F91-F1C0-4218-8ED2-288302E6B8D1}" type="slidenum">
              <a:rPr lang="tr-TR" smtClean="0"/>
              <a:t>‹#›</a:t>
            </a:fld>
            <a:endParaRPr lang="tr-TR"/>
          </a:p>
        </p:txBody>
      </p:sp>
    </p:spTree>
    <p:extLst>
      <p:ext uri="{BB962C8B-B14F-4D97-AF65-F5344CB8AC3E}">
        <p14:creationId xmlns:p14="http://schemas.microsoft.com/office/powerpoint/2010/main" val="403432048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oş">
    <p:spTree>
      <p:nvGrpSpPr>
        <p:cNvPr id="1" name=""/>
        <p:cNvGrpSpPr/>
        <p:nvPr/>
      </p:nvGrpSpPr>
      <p:grpSpPr>
        <a:xfrm>
          <a:off x="0" y="0"/>
          <a:ext cx="0" cy="0"/>
          <a:chOff x="0" y="0"/>
          <a:chExt cx="0" cy="0"/>
        </a:xfrm>
      </p:grpSpPr>
      <p:sp>
        <p:nvSpPr>
          <p:cNvPr id="2" name="Veri Yer Tutucusu 1"/>
          <p:cNvSpPr>
            <a:spLocks noGrp="1"/>
          </p:cNvSpPr>
          <p:nvPr>
            <p:ph type="dt" sz="half" idx="10"/>
          </p:nvPr>
        </p:nvSpPr>
        <p:spPr/>
        <p:txBody>
          <a:bodyPr/>
          <a:lstStyle/>
          <a:p>
            <a:fld id="{F03C6777-C270-4416-9151-65FA64752D26}" type="datetimeFigureOut">
              <a:rPr lang="tr-TR" smtClean="0"/>
              <a:t>23.07.2026</a:t>
            </a:fld>
            <a:endParaRPr lang="tr-TR"/>
          </a:p>
        </p:txBody>
      </p:sp>
      <p:sp>
        <p:nvSpPr>
          <p:cNvPr id="3" name="Altbilgi Yer Tutucusu 2"/>
          <p:cNvSpPr>
            <a:spLocks noGrp="1"/>
          </p:cNvSpPr>
          <p:nvPr>
            <p:ph type="ftr" sz="quarter" idx="11"/>
          </p:nvPr>
        </p:nvSpPr>
        <p:spPr/>
        <p:txBody>
          <a:bodyPr/>
          <a:lstStyle/>
          <a:p>
            <a:endParaRPr lang="tr-TR"/>
          </a:p>
        </p:txBody>
      </p:sp>
      <p:sp>
        <p:nvSpPr>
          <p:cNvPr id="4" name="Slayt Numarası Yer Tutucusu 3"/>
          <p:cNvSpPr>
            <a:spLocks noGrp="1"/>
          </p:cNvSpPr>
          <p:nvPr>
            <p:ph type="sldNum" sz="quarter" idx="12"/>
          </p:nvPr>
        </p:nvSpPr>
        <p:spPr/>
        <p:txBody>
          <a:bodyPr/>
          <a:lstStyle/>
          <a:p>
            <a:fld id="{85CA4F91-F1C0-4218-8ED2-288302E6B8D1}" type="slidenum">
              <a:rPr lang="tr-TR" smtClean="0"/>
              <a:t>‹#›</a:t>
            </a:fld>
            <a:endParaRPr lang="tr-TR"/>
          </a:p>
        </p:txBody>
      </p:sp>
    </p:spTree>
    <p:extLst>
      <p:ext uri="{BB962C8B-B14F-4D97-AF65-F5344CB8AC3E}">
        <p14:creationId xmlns:p14="http://schemas.microsoft.com/office/powerpoint/2010/main" val="26653230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Başlıklı İçerik">
    <p:spTree>
      <p:nvGrpSpPr>
        <p:cNvPr id="1" name=""/>
        <p:cNvGrpSpPr/>
        <p:nvPr/>
      </p:nvGrpSpPr>
      <p:grpSpPr>
        <a:xfrm>
          <a:off x="0" y="0"/>
          <a:ext cx="0" cy="0"/>
          <a:chOff x="0" y="0"/>
          <a:chExt cx="0" cy="0"/>
        </a:xfrm>
      </p:grpSpPr>
      <p:sp>
        <p:nvSpPr>
          <p:cNvPr id="2" name="Unvan 1"/>
          <p:cNvSpPr>
            <a:spLocks noGrp="1"/>
          </p:cNvSpPr>
          <p:nvPr>
            <p:ph type="title"/>
          </p:nvPr>
        </p:nvSpPr>
        <p:spPr>
          <a:xfrm>
            <a:off x="839788" y="457200"/>
            <a:ext cx="3932237" cy="1600200"/>
          </a:xfrm>
        </p:spPr>
        <p:txBody>
          <a:bodyPr anchor="b"/>
          <a:lstStyle>
            <a:lvl1pPr>
              <a:defRPr sz="3200"/>
            </a:lvl1pPr>
          </a:lstStyle>
          <a:p>
            <a:r>
              <a:rPr lang="tr-TR" smtClean="0"/>
              <a:t>Asıl başlık stili için tıklatın</a:t>
            </a:r>
            <a:endParaRPr lang="tr-TR"/>
          </a:p>
        </p:txBody>
      </p:sp>
      <p:sp>
        <p:nvSpPr>
          <p:cNvPr id="3" name="İçerik Yer Tutucusu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tr-TR" smtClean="0"/>
              <a:t>Asıl metin stillerini düzenle</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Metin Yer Tutucusu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tr-TR" smtClean="0"/>
              <a:t>Asıl metin stillerini düzenle</a:t>
            </a:r>
          </a:p>
        </p:txBody>
      </p:sp>
      <p:sp>
        <p:nvSpPr>
          <p:cNvPr id="5" name="Veri Yer Tutucusu 4"/>
          <p:cNvSpPr>
            <a:spLocks noGrp="1"/>
          </p:cNvSpPr>
          <p:nvPr>
            <p:ph type="dt" sz="half" idx="10"/>
          </p:nvPr>
        </p:nvSpPr>
        <p:spPr/>
        <p:txBody>
          <a:bodyPr/>
          <a:lstStyle/>
          <a:p>
            <a:fld id="{F03C6777-C270-4416-9151-65FA64752D26}" type="datetimeFigureOut">
              <a:rPr lang="tr-TR" smtClean="0"/>
              <a:t>23.07.2026</a:t>
            </a:fld>
            <a:endParaRPr lang="tr-TR"/>
          </a:p>
        </p:txBody>
      </p:sp>
      <p:sp>
        <p:nvSpPr>
          <p:cNvPr id="6" name="Altbilgi Yer Tutucusu 5"/>
          <p:cNvSpPr>
            <a:spLocks noGrp="1"/>
          </p:cNvSpPr>
          <p:nvPr>
            <p:ph type="ftr" sz="quarter" idx="11"/>
          </p:nvPr>
        </p:nvSpPr>
        <p:spPr/>
        <p:txBody>
          <a:bodyPr/>
          <a:lstStyle/>
          <a:p>
            <a:endParaRPr lang="tr-TR"/>
          </a:p>
        </p:txBody>
      </p:sp>
      <p:sp>
        <p:nvSpPr>
          <p:cNvPr id="7" name="Slayt Numarası Yer Tutucusu 6"/>
          <p:cNvSpPr>
            <a:spLocks noGrp="1"/>
          </p:cNvSpPr>
          <p:nvPr>
            <p:ph type="sldNum" sz="quarter" idx="12"/>
          </p:nvPr>
        </p:nvSpPr>
        <p:spPr/>
        <p:txBody>
          <a:bodyPr/>
          <a:lstStyle/>
          <a:p>
            <a:fld id="{85CA4F91-F1C0-4218-8ED2-288302E6B8D1}" type="slidenum">
              <a:rPr lang="tr-TR" smtClean="0"/>
              <a:t>‹#›</a:t>
            </a:fld>
            <a:endParaRPr lang="tr-TR"/>
          </a:p>
        </p:txBody>
      </p:sp>
    </p:spTree>
    <p:extLst>
      <p:ext uri="{BB962C8B-B14F-4D97-AF65-F5344CB8AC3E}">
        <p14:creationId xmlns:p14="http://schemas.microsoft.com/office/powerpoint/2010/main" val="193180885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Başlıklı Resim">
    <p:spTree>
      <p:nvGrpSpPr>
        <p:cNvPr id="1" name=""/>
        <p:cNvGrpSpPr/>
        <p:nvPr/>
      </p:nvGrpSpPr>
      <p:grpSpPr>
        <a:xfrm>
          <a:off x="0" y="0"/>
          <a:ext cx="0" cy="0"/>
          <a:chOff x="0" y="0"/>
          <a:chExt cx="0" cy="0"/>
        </a:xfrm>
      </p:grpSpPr>
      <p:sp>
        <p:nvSpPr>
          <p:cNvPr id="2" name="Unvan 1"/>
          <p:cNvSpPr>
            <a:spLocks noGrp="1"/>
          </p:cNvSpPr>
          <p:nvPr>
            <p:ph type="title"/>
          </p:nvPr>
        </p:nvSpPr>
        <p:spPr>
          <a:xfrm>
            <a:off x="839788" y="457200"/>
            <a:ext cx="3932237" cy="1600200"/>
          </a:xfrm>
        </p:spPr>
        <p:txBody>
          <a:bodyPr anchor="b"/>
          <a:lstStyle>
            <a:lvl1pPr>
              <a:defRPr sz="3200"/>
            </a:lvl1pPr>
          </a:lstStyle>
          <a:p>
            <a:r>
              <a:rPr lang="tr-TR" smtClean="0"/>
              <a:t>Asıl başlık stili için tıklatın</a:t>
            </a:r>
            <a:endParaRPr lang="tr-TR"/>
          </a:p>
        </p:txBody>
      </p:sp>
      <p:sp>
        <p:nvSpPr>
          <p:cNvPr id="3" name="Resim Yer Tutucusu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tr-TR"/>
          </a:p>
        </p:txBody>
      </p:sp>
      <p:sp>
        <p:nvSpPr>
          <p:cNvPr id="4" name="Metin Yer Tutucusu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tr-TR" smtClean="0"/>
              <a:t>Asıl metin stillerini düzenle</a:t>
            </a:r>
          </a:p>
        </p:txBody>
      </p:sp>
      <p:sp>
        <p:nvSpPr>
          <p:cNvPr id="5" name="Veri Yer Tutucusu 4"/>
          <p:cNvSpPr>
            <a:spLocks noGrp="1"/>
          </p:cNvSpPr>
          <p:nvPr>
            <p:ph type="dt" sz="half" idx="10"/>
          </p:nvPr>
        </p:nvSpPr>
        <p:spPr/>
        <p:txBody>
          <a:bodyPr/>
          <a:lstStyle/>
          <a:p>
            <a:fld id="{F03C6777-C270-4416-9151-65FA64752D26}" type="datetimeFigureOut">
              <a:rPr lang="tr-TR" smtClean="0"/>
              <a:t>23.07.2026</a:t>
            </a:fld>
            <a:endParaRPr lang="tr-TR"/>
          </a:p>
        </p:txBody>
      </p:sp>
      <p:sp>
        <p:nvSpPr>
          <p:cNvPr id="6" name="Altbilgi Yer Tutucusu 5"/>
          <p:cNvSpPr>
            <a:spLocks noGrp="1"/>
          </p:cNvSpPr>
          <p:nvPr>
            <p:ph type="ftr" sz="quarter" idx="11"/>
          </p:nvPr>
        </p:nvSpPr>
        <p:spPr/>
        <p:txBody>
          <a:bodyPr/>
          <a:lstStyle/>
          <a:p>
            <a:endParaRPr lang="tr-TR"/>
          </a:p>
        </p:txBody>
      </p:sp>
      <p:sp>
        <p:nvSpPr>
          <p:cNvPr id="7" name="Slayt Numarası Yer Tutucusu 6"/>
          <p:cNvSpPr>
            <a:spLocks noGrp="1"/>
          </p:cNvSpPr>
          <p:nvPr>
            <p:ph type="sldNum" sz="quarter" idx="12"/>
          </p:nvPr>
        </p:nvSpPr>
        <p:spPr/>
        <p:txBody>
          <a:bodyPr/>
          <a:lstStyle/>
          <a:p>
            <a:fld id="{85CA4F91-F1C0-4218-8ED2-288302E6B8D1}" type="slidenum">
              <a:rPr lang="tr-TR" smtClean="0"/>
              <a:t>‹#›</a:t>
            </a:fld>
            <a:endParaRPr lang="tr-TR"/>
          </a:p>
        </p:txBody>
      </p:sp>
    </p:spTree>
    <p:extLst>
      <p:ext uri="{BB962C8B-B14F-4D97-AF65-F5344CB8AC3E}">
        <p14:creationId xmlns:p14="http://schemas.microsoft.com/office/powerpoint/2010/main" val="219486914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Başlık ve Dikey Metin">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smtClean="0"/>
              <a:t>Asıl başlık stili için tıklatın</a:t>
            </a:r>
            <a:endParaRPr lang="tr-TR"/>
          </a:p>
        </p:txBody>
      </p:sp>
      <p:sp>
        <p:nvSpPr>
          <p:cNvPr id="3" name="Dikey Metin Yer Tutucusu 2"/>
          <p:cNvSpPr>
            <a:spLocks noGrp="1"/>
          </p:cNvSpPr>
          <p:nvPr>
            <p:ph type="body" orient="vert" idx="1"/>
          </p:nvPr>
        </p:nvSpPr>
        <p:spPr/>
        <p:txBody>
          <a:bodyPr vert="eaVert"/>
          <a:lstStyle/>
          <a:p>
            <a:pPr lvl="0"/>
            <a:r>
              <a:rPr lang="tr-TR" smtClean="0"/>
              <a:t>Asıl metin stillerini düzenle</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Veri Yer Tutucusu 3"/>
          <p:cNvSpPr>
            <a:spLocks noGrp="1"/>
          </p:cNvSpPr>
          <p:nvPr>
            <p:ph type="dt" sz="half" idx="10"/>
          </p:nvPr>
        </p:nvSpPr>
        <p:spPr/>
        <p:txBody>
          <a:bodyPr/>
          <a:lstStyle/>
          <a:p>
            <a:fld id="{F03C6777-C270-4416-9151-65FA64752D26}" type="datetimeFigureOut">
              <a:rPr lang="tr-TR" smtClean="0"/>
              <a:t>23.07.2026</a:t>
            </a:fld>
            <a:endParaRPr lang="tr-TR"/>
          </a:p>
        </p:txBody>
      </p:sp>
      <p:sp>
        <p:nvSpPr>
          <p:cNvPr id="5" name="Altbilgi Yer Tutucusu 4"/>
          <p:cNvSpPr>
            <a:spLocks noGrp="1"/>
          </p:cNvSpPr>
          <p:nvPr>
            <p:ph type="ftr" sz="quarter" idx="11"/>
          </p:nvPr>
        </p:nvSpPr>
        <p:spPr/>
        <p:txBody>
          <a:bodyPr/>
          <a:lstStyle/>
          <a:p>
            <a:endParaRPr lang="tr-TR"/>
          </a:p>
        </p:txBody>
      </p:sp>
      <p:sp>
        <p:nvSpPr>
          <p:cNvPr id="6" name="Slayt Numarası Yer Tutucusu 5"/>
          <p:cNvSpPr>
            <a:spLocks noGrp="1"/>
          </p:cNvSpPr>
          <p:nvPr>
            <p:ph type="sldNum" sz="quarter" idx="12"/>
          </p:nvPr>
        </p:nvSpPr>
        <p:spPr/>
        <p:txBody>
          <a:bodyPr/>
          <a:lstStyle/>
          <a:p>
            <a:fld id="{85CA4F91-F1C0-4218-8ED2-288302E6B8D1}" type="slidenum">
              <a:rPr lang="tr-TR" smtClean="0"/>
              <a:t>‹#›</a:t>
            </a:fld>
            <a:endParaRPr lang="tr-TR"/>
          </a:p>
        </p:txBody>
      </p:sp>
    </p:spTree>
    <p:extLst>
      <p:ext uri="{BB962C8B-B14F-4D97-AF65-F5344CB8AC3E}">
        <p14:creationId xmlns:p14="http://schemas.microsoft.com/office/powerpoint/2010/main" val="133685879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Dikey Başlık ve Metin">
    <p:spTree>
      <p:nvGrpSpPr>
        <p:cNvPr id="1" name=""/>
        <p:cNvGrpSpPr/>
        <p:nvPr/>
      </p:nvGrpSpPr>
      <p:grpSpPr>
        <a:xfrm>
          <a:off x="0" y="0"/>
          <a:ext cx="0" cy="0"/>
          <a:chOff x="0" y="0"/>
          <a:chExt cx="0" cy="0"/>
        </a:xfrm>
      </p:grpSpPr>
      <p:sp>
        <p:nvSpPr>
          <p:cNvPr id="2" name="Dikey Başlık 1"/>
          <p:cNvSpPr>
            <a:spLocks noGrp="1"/>
          </p:cNvSpPr>
          <p:nvPr>
            <p:ph type="title" orient="vert"/>
          </p:nvPr>
        </p:nvSpPr>
        <p:spPr>
          <a:xfrm>
            <a:off x="8724900" y="365125"/>
            <a:ext cx="2628900" cy="5811838"/>
          </a:xfrm>
        </p:spPr>
        <p:txBody>
          <a:bodyPr vert="eaVert"/>
          <a:lstStyle/>
          <a:p>
            <a:r>
              <a:rPr lang="tr-TR" smtClean="0"/>
              <a:t>Asıl başlık stili için tıklatın</a:t>
            </a:r>
            <a:endParaRPr lang="tr-TR"/>
          </a:p>
        </p:txBody>
      </p:sp>
      <p:sp>
        <p:nvSpPr>
          <p:cNvPr id="3" name="Dikey Metin Yer Tutucusu 2"/>
          <p:cNvSpPr>
            <a:spLocks noGrp="1"/>
          </p:cNvSpPr>
          <p:nvPr>
            <p:ph type="body" orient="vert" idx="1"/>
          </p:nvPr>
        </p:nvSpPr>
        <p:spPr>
          <a:xfrm>
            <a:off x="838200" y="365125"/>
            <a:ext cx="7734300" cy="5811838"/>
          </a:xfrm>
        </p:spPr>
        <p:txBody>
          <a:bodyPr vert="eaVert"/>
          <a:lstStyle/>
          <a:p>
            <a:pPr lvl="0"/>
            <a:r>
              <a:rPr lang="tr-TR" smtClean="0"/>
              <a:t>Asıl metin stillerini düzenle</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Veri Yer Tutucusu 3"/>
          <p:cNvSpPr>
            <a:spLocks noGrp="1"/>
          </p:cNvSpPr>
          <p:nvPr>
            <p:ph type="dt" sz="half" idx="10"/>
          </p:nvPr>
        </p:nvSpPr>
        <p:spPr/>
        <p:txBody>
          <a:bodyPr/>
          <a:lstStyle/>
          <a:p>
            <a:fld id="{F03C6777-C270-4416-9151-65FA64752D26}" type="datetimeFigureOut">
              <a:rPr lang="tr-TR" smtClean="0"/>
              <a:t>23.07.2026</a:t>
            </a:fld>
            <a:endParaRPr lang="tr-TR"/>
          </a:p>
        </p:txBody>
      </p:sp>
      <p:sp>
        <p:nvSpPr>
          <p:cNvPr id="5" name="Altbilgi Yer Tutucusu 4"/>
          <p:cNvSpPr>
            <a:spLocks noGrp="1"/>
          </p:cNvSpPr>
          <p:nvPr>
            <p:ph type="ftr" sz="quarter" idx="11"/>
          </p:nvPr>
        </p:nvSpPr>
        <p:spPr/>
        <p:txBody>
          <a:bodyPr/>
          <a:lstStyle/>
          <a:p>
            <a:endParaRPr lang="tr-TR"/>
          </a:p>
        </p:txBody>
      </p:sp>
      <p:sp>
        <p:nvSpPr>
          <p:cNvPr id="6" name="Slayt Numarası Yer Tutucusu 5"/>
          <p:cNvSpPr>
            <a:spLocks noGrp="1"/>
          </p:cNvSpPr>
          <p:nvPr>
            <p:ph type="sldNum" sz="quarter" idx="12"/>
          </p:nvPr>
        </p:nvSpPr>
        <p:spPr/>
        <p:txBody>
          <a:bodyPr/>
          <a:lstStyle/>
          <a:p>
            <a:fld id="{85CA4F91-F1C0-4218-8ED2-288302E6B8D1}" type="slidenum">
              <a:rPr lang="tr-TR" smtClean="0"/>
              <a:t>‹#›</a:t>
            </a:fld>
            <a:endParaRPr lang="tr-TR"/>
          </a:p>
        </p:txBody>
      </p:sp>
    </p:spTree>
    <p:extLst>
      <p:ext uri="{BB962C8B-B14F-4D97-AF65-F5344CB8AC3E}">
        <p14:creationId xmlns:p14="http://schemas.microsoft.com/office/powerpoint/2010/main" val="297422986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cSld name="DEFAULT">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62610583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cSld name="MASTER">
    <p:bg>
      <p:bgPr>
        <a:solidFill>
          <a:srgbClr val="F7F9FC"/>
        </a:solidFill>
        <a:effectLst/>
      </p:bgPr>
    </p:bg>
    <p:spTree>
      <p:nvGrpSpPr>
        <p:cNvPr id="1" name=""/>
        <p:cNvGrpSpPr/>
        <p:nvPr/>
      </p:nvGrpSpPr>
      <p:grpSpPr>
        <a:xfrm>
          <a:off x="0" y="0"/>
          <a:ext cx="0" cy="0"/>
          <a:chOff x="0" y="0"/>
          <a:chExt cx="0" cy="0"/>
        </a:xfrm>
      </p:grpSpPr>
      <p:sp>
        <p:nvSpPr>
          <p:cNvPr id="2" name="Shape 0"/>
          <p:cNvSpPr/>
          <p:nvPr/>
        </p:nvSpPr>
        <p:spPr>
          <a:xfrm>
            <a:off x="0" y="0"/>
            <a:ext cx="12191695" cy="146304"/>
          </a:xfrm>
          <a:prstGeom prst="rect">
            <a:avLst/>
          </a:prstGeom>
          <a:solidFill>
            <a:srgbClr val="163B65"/>
          </a:solidFill>
          <a:ln w="12700">
            <a:solidFill>
              <a:srgbClr val="163B65"/>
            </a:solidFill>
            <a:prstDash val="solid"/>
          </a:ln>
        </p:spPr>
        <p:txBody>
          <a:bodyPr/>
          <a:lstStyle/>
          <a:p>
            <a:endParaRPr lang="tr-TR"/>
          </a:p>
        </p:txBody>
      </p:sp>
      <p:sp>
        <p:nvSpPr>
          <p:cNvPr id="3" name="Text 1"/>
          <p:cNvSpPr/>
          <p:nvPr/>
        </p:nvSpPr>
        <p:spPr>
          <a:xfrm>
            <a:off x="10561320" y="6437376"/>
            <a:ext cx="1234440" cy="164592"/>
          </a:xfrm>
          <a:prstGeom prst="rect">
            <a:avLst/>
          </a:prstGeom>
          <a:noFill/>
          <a:ln/>
        </p:spPr>
        <p:txBody>
          <a:bodyPr wrap="square" lIns="0" tIns="0" rIns="0" bIns="0" rtlCol="0" anchor="ctr"/>
          <a:lstStyle/>
          <a:p>
            <a:pPr marL="0" indent="0" algn="r">
              <a:buNone/>
            </a:pPr>
            <a:r>
              <a:rPr lang="en-US" sz="900">
                <a:solidFill>
                  <a:srgbClr val="60758A"/>
                </a:solidFill>
                <a:latin typeface="Aptos" pitchFamily="34" charset="0"/>
                <a:ea typeface="Aptos" pitchFamily="34" charset="-122"/>
                <a:cs typeface="Aptos" pitchFamily="34" charset="-120"/>
              </a:rPr>
              <a:t>NTN • 6G</a:t>
            </a:r>
            <a:endParaRPr lang="en-US" sz="900"/>
          </a:p>
        </p:txBody>
      </p:sp>
      <p:sp>
        <p:nvSpPr>
          <p:cNvPr id="4" name="Shape 2"/>
          <p:cNvSpPr/>
          <p:nvPr/>
        </p:nvSpPr>
        <p:spPr>
          <a:xfrm>
            <a:off x="502920" y="6327648"/>
            <a:ext cx="11155680" cy="0"/>
          </a:xfrm>
          <a:prstGeom prst="line">
            <a:avLst/>
          </a:prstGeom>
          <a:noFill/>
          <a:ln w="12700">
            <a:solidFill>
              <a:srgbClr val="D8E0E8"/>
            </a:solidFill>
            <a:prstDash val="solid"/>
          </a:ln>
        </p:spPr>
        <p:txBody>
          <a:bodyPr/>
          <a:lstStyle/>
          <a:p>
            <a:endParaRPr lang="tr-TR"/>
          </a:p>
        </p:txBody>
      </p:sp>
      <p:sp>
        <p:nvSpPr>
          <p:cNvPr id="25" name="Slide Number Placeholder 0"/>
          <p:cNvSpPr>
            <a:spLocks noGrp="1"/>
          </p:cNvSpPr>
          <p:nvPr>
            <p:ph type="sldNum" sz="quarter" idx="4294967295"/>
          </p:nvPr>
        </p:nvSpPr>
        <p:spPr>
          <a:xfrm>
            <a:off x="11841480" y="6428232"/>
            <a:ext cx="800000" cy="300000"/>
          </a:xfrm>
          <a:prstGeom prst="rect">
            <a:avLst/>
          </a:prstGeom>
          <a:extLst>
            <a:ext uri="{C572A759-6A51-4108-AA02-DFA0A04FC94B}">
              <ma14:wrappingTextBoxFlag xmlns:ma14="http://schemas.microsoft.com/office/mac/drawingml/2011/main" xmlns="" val="0"/>
            </a:ext>
          </a:extLst>
        </p:spPr>
        <p:txBody>
          <a:bodyPr/>
          <a:lstStyle>
            <a:lvl1pPr>
              <a:defRPr sz="900">
                <a:solidFill>
                  <a:srgbClr val="60758A"/>
                </a:solidFill>
                <a:latin typeface="Aptos"/>
                <a:ea typeface="Aptos"/>
                <a:cs typeface="Aptos"/>
              </a:defRPr>
            </a:lvl1pPr>
          </a:lstStyle>
          <a:p>
            <a:pPr algn="l"/>
            <a:fld id="{F7021451-1387-4CA6-816F-3879F97B5CBC}" type="slidenum">
              <a:rPr lang="en-US" b="0"/>
              <a:t>‹#›</a:t>
            </a:fld>
            <a:endParaRPr lang="en-US"/>
          </a:p>
        </p:txBody>
      </p:sp>
    </p:spTree>
    <p:extLst>
      <p:ext uri="{BB962C8B-B14F-4D97-AF65-F5344CB8AC3E}">
        <p14:creationId xmlns:p14="http://schemas.microsoft.com/office/powerpoint/2010/main" val="225237932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Başlık Yer Tutucusu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tr-TR" smtClean="0"/>
              <a:t>Asıl başlık stili için tıklatın</a:t>
            </a:r>
            <a:endParaRPr lang="tr-TR"/>
          </a:p>
        </p:txBody>
      </p:sp>
      <p:sp>
        <p:nvSpPr>
          <p:cNvPr id="3" name="Metin Yer Tutucusu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tr-TR" smtClean="0"/>
              <a:t>Asıl metin stillerini düzenle</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Veri Yer Tutucusu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03C6777-C270-4416-9151-65FA64752D26}" type="datetimeFigureOut">
              <a:rPr lang="tr-TR" smtClean="0"/>
              <a:t>23.07.2026</a:t>
            </a:fld>
            <a:endParaRPr lang="tr-TR"/>
          </a:p>
        </p:txBody>
      </p:sp>
      <p:sp>
        <p:nvSpPr>
          <p:cNvPr id="5" name="Altbilgi Yer Tutucusu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tr-TR"/>
          </a:p>
        </p:txBody>
      </p:sp>
      <p:sp>
        <p:nvSpPr>
          <p:cNvPr id="6" name="Slayt Numarası Yer Tutucusu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5CA4F91-F1C0-4218-8ED2-288302E6B8D1}" type="slidenum">
              <a:rPr lang="tr-TR" smtClean="0"/>
              <a:t>‹#›</a:t>
            </a:fld>
            <a:endParaRPr lang="tr-TR"/>
          </a:p>
        </p:txBody>
      </p:sp>
    </p:spTree>
    <p:extLst>
      <p:ext uri="{BB962C8B-B14F-4D97-AF65-F5344CB8AC3E}">
        <p14:creationId xmlns:p14="http://schemas.microsoft.com/office/powerpoint/2010/main" val="340896510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tr-T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7.xml"/><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8.xml"/><Relationship Id="rId1" Type="http://schemas.openxmlformats.org/officeDocument/2006/relationships/slideLayout" Target="../slideLayouts/slideLayout12.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5.png"/></Relationships>
</file>

<file path=ppt/slides/_rels/slide1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9.xml"/><Relationship Id="rId1" Type="http://schemas.openxmlformats.org/officeDocument/2006/relationships/slideLayout" Target="../slideLayouts/slideLayout12.xml"/></Relationships>
</file>

<file path=ppt/slides/_rels/slide11.xml.rels><?xml version="1.0" encoding="UTF-8" standalone="yes"?>
<Relationships xmlns="http://schemas.openxmlformats.org/package/2006/relationships"><Relationship Id="rId8" Type="http://schemas.openxmlformats.org/officeDocument/2006/relationships/image" Target="../media/image14.png"/><Relationship Id="rId3" Type="http://schemas.openxmlformats.org/officeDocument/2006/relationships/image" Target="../media/image9.png"/><Relationship Id="rId7" Type="http://schemas.openxmlformats.org/officeDocument/2006/relationships/image" Target="../media/image13.png"/><Relationship Id="rId2" Type="http://schemas.openxmlformats.org/officeDocument/2006/relationships/notesSlide" Target="../notesSlides/notesSlide10.xml"/><Relationship Id="rId1" Type="http://schemas.openxmlformats.org/officeDocument/2006/relationships/slideLayout" Target="../slideLayouts/slideLayout12.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s>
</file>

<file path=ppt/slides/_rels/slide12.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1.xml"/><Relationship Id="rId1" Type="http://schemas.openxmlformats.org/officeDocument/2006/relationships/slideLayout" Target="../slideLayouts/slideLayout12.xml"/><Relationship Id="rId4" Type="http://schemas.openxmlformats.org/officeDocument/2006/relationships/image" Target="../media/image16.png"/></Relationships>
</file>

<file path=ppt/slides/_rels/slide13.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2.xml"/><Relationship Id="rId1" Type="http://schemas.openxmlformats.org/officeDocument/2006/relationships/slideLayout" Target="../slideLayouts/slideLayout12.xml"/></Relationships>
</file>

<file path=ppt/slides/_rels/slide14.xml.rels><?xml version="1.0" encoding="UTF-8" standalone="yes"?>
<Relationships xmlns="http://schemas.openxmlformats.org/package/2006/relationships"><Relationship Id="rId8" Type="http://schemas.openxmlformats.org/officeDocument/2006/relationships/image" Target="../media/image21.png"/><Relationship Id="rId3" Type="http://schemas.openxmlformats.org/officeDocument/2006/relationships/image" Target="../media/image13.png"/><Relationship Id="rId7" Type="http://schemas.openxmlformats.org/officeDocument/2006/relationships/image" Target="../media/image14.png"/><Relationship Id="rId2" Type="http://schemas.openxmlformats.org/officeDocument/2006/relationships/notesSlide" Target="../notesSlides/notesSlide13.xml"/><Relationship Id="rId1" Type="http://schemas.openxmlformats.org/officeDocument/2006/relationships/slideLayout" Target="../slideLayouts/slideLayout12.xml"/><Relationship Id="rId6" Type="http://schemas.openxmlformats.org/officeDocument/2006/relationships/image" Target="../media/image20.png"/><Relationship Id="rId5" Type="http://schemas.openxmlformats.org/officeDocument/2006/relationships/image" Target="../media/image19.png"/><Relationship Id="rId4" Type="http://schemas.openxmlformats.org/officeDocument/2006/relationships/image" Target="../media/image18.png"/></Relationships>
</file>

<file path=ppt/slides/_rels/slide15.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14.xml"/><Relationship Id="rId1" Type="http://schemas.openxmlformats.org/officeDocument/2006/relationships/slideLayout" Target="../slideLayouts/slideLayout12.xml"/></Relationships>
</file>

<file path=ppt/slides/_rels/slide1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5.xml"/><Relationship Id="rId1" Type="http://schemas.openxmlformats.org/officeDocument/2006/relationships/slideLayout" Target="../slideLayouts/slideLayout12.xml"/><Relationship Id="rId5" Type="http://schemas.openxmlformats.org/officeDocument/2006/relationships/image" Target="../media/image7.png"/><Relationship Id="rId4" Type="http://schemas.openxmlformats.org/officeDocument/2006/relationships/image" Target="../media/image5.png"/></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19.xml"/><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1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1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1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0" descr="/mnt/data/a_high_detail_sci_fi_space_scene_outer_space_back_batch_1.png"/>
          <p:cNvPicPr>
            <a:picLocks noChangeAspect="1"/>
          </p:cNvPicPr>
          <p:nvPr/>
        </p:nvPicPr>
        <p:blipFill>
          <a:blip r:embed="rId3"/>
          <a:srcRect t="25" b="25"/>
          <a:stretch/>
        </p:blipFill>
        <p:spPr>
          <a:xfrm>
            <a:off x="0" y="0"/>
            <a:ext cx="12191695" cy="6858000"/>
          </a:xfrm>
          <a:prstGeom prst="rect">
            <a:avLst/>
          </a:prstGeom>
        </p:spPr>
      </p:pic>
      <p:sp>
        <p:nvSpPr>
          <p:cNvPr id="3" name="Shape 0"/>
          <p:cNvSpPr/>
          <p:nvPr/>
        </p:nvSpPr>
        <p:spPr>
          <a:xfrm>
            <a:off x="0" y="0"/>
            <a:ext cx="12191695" cy="6858000"/>
          </a:xfrm>
          <a:prstGeom prst="rect">
            <a:avLst/>
          </a:prstGeom>
          <a:solidFill>
            <a:srgbClr val="04101F">
              <a:alpha val="85000"/>
            </a:srgbClr>
          </a:solidFill>
          <a:ln w="12700">
            <a:solidFill>
              <a:srgbClr val="333333">
                <a:alpha val="0"/>
              </a:srgbClr>
            </a:solidFill>
            <a:prstDash val="solid"/>
          </a:ln>
        </p:spPr>
        <p:txBody>
          <a:bodyPr/>
          <a:lstStyle/>
          <a:p>
            <a:endParaRPr lang="tr-TR"/>
          </a:p>
        </p:txBody>
      </p:sp>
      <p:sp>
        <p:nvSpPr>
          <p:cNvPr id="4" name="Text 1"/>
          <p:cNvSpPr/>
          <p:nvPr/>
        </p:nvSpPr>
        <p:spPr>
          <a:xfrm>
            <a:off x="640080" y="3657600"/>
            <a:ext cx="2926080" cy="731520"/>
          </a:xfrm>
          <a:prstGeom prst="rect">
            <a:avLst/>
          </a:prstGeom>
          <a:noFill/>
          <a:ln/>
        </p:spPr>
        <p:txBody>
          <a:bodyPr wrap="square" lIns="0" tIns="0" rIns="0" bIns="0" rtlCol="0" anchor="ctr"/>
          <a:lstStyle/>
          <a:p>
            <a:pPr marL="0" indent="0">
              <a:buNone/>
            </a:pPr>
            <a:r>
              <a:rPr lang="en-US" sz="5800" b="1" dirty="0">
                <a:solidFill>
                  <a:srgbClr val="FFFFFF"/>
                </a:solidFill>
                <a:ea typeface="Aptos Display" pitchFamily="34" charset="-122"/>
                <a:cs typeface="Aptos Display" pitchFamily="34" charset="-120"/>
              </a:rPr>
              <a:t>NTN</a:t>
            </a:r>
            <a:endParaRPr lang="en-US" sz="5800" dirty="0"/>
          </a:p>
        </p:txBody>
      </p:sp>
      <p:sp>
        <p:nvSpPr>
          <p:cNvPr id="5" name="Text 2"/>
          <p:cNvSpPr/>
          <p:nvPr/>
        </p:nvSpPr>
        <p:spPr>
          <a:xfrm>
            <a:off x="685800" y="4434840"/>
            <a:ext cx="5943600" cy="411480"/>
          </a:xfrm>
          <a:prstGeom prst="rect">
            <a:avLst/>
          </a:prstGeom>
          <a:noFill/>
          <a:ln/>
        </p:spPr>
        <p:txBody>
          <a:bodyPr wrap="square" lIns="0" tIns="0" rIns="0" bIns="0" rtlCol="0" anchor="ctr"/>
          <a:lstStyle/>
          <a:p>
            <a:pPr marL="0" indent="0">
              <a:buNone/>
            </a:pPr>
            <a:r>
              <a:rPr lang="en-US" sz="2200" b="1" dirty="0">
                <a:solidFill>
                  <a:srgbClr val="DFF6FF"/>
                </a:solidFill>
              </a:rPr>
              <a:t>Karasal Olmayan Ağlar</a:t>
            </a:r>
            <a:endParaRPr lang="en-US" sz="2200" dirty="0"/>
          </a:p>
        </p:txBody>
      </p:sp>
      <p:sp>
        <p:nvSpPr>
          <p:cNvPr id="6" name="Text 3"/>
          <p:cNvSpPr/>
          <p:nvPr/>
        </p:nvSpPr>
        <p:spPr>
          <a:xfrm>
            <a:off x="694944" y="4919472"/>
            <a:ext cx="6492240" cy="274320"/>
          </a:xfrm>
          <a:prstGeom prst="rect">
            <a:avLst/>
          </a:prstGeom>
          <a:noFill/>
          <a:ln/>
        </p:spPr>
        <p:txBody>
          <a:bodyPr wrap="square" lIns="0" tIns="0" rIns="0" bIns="0" rtlCol="0" anchor="ctr"/>
          <a:lstStyle/>
          <a:p>
            <a:pPr marL="0" indent="0">
              <a:buNone/>
            </a:pPr>
            <a:r>
              <a:rPr lang="en-US" sz="1350" dirty="0">
                <a:solidFill>
                  <a:srgbClr val="C9D9EA"/>
                </a:solidFill>
              </a:rPr>
              <a:t>İletişim teknolojilerinin geleceğinde gökyüzü ve uzay katmanı</a:t>
            </a:r>
            <a:endParaRPr lang="en-US" sz="1350" dirty="0"/>
          </a:p>
        </p:txBody>
      </p:sp>
      <p:sp>
        <p:nvSpPr>
          <p:cNvPr id="7" name="Text 4"/>
          <p:cNvSpPr/>
          <p:nvPr/>
        </p:nvSpPr>
        <p:spPr>
          <a:xfrm>
            <a:off x="713232" y="6181344"/>
            <a:ext cx="2468880" cy="228600"/>
          </a:xfrm>
          <a:prstGeom prst="rect">
            <a:avLst/>
          </a:prstGeom>
          <a:noFill/>
          <a:ln/>
        </p:spPr>
        <p:txBody>
          <a:bodyPr wrap="square" lIns="0" tIns="0" rIns="0" bIns="0" rtlCol="0" anchor="ctr"/>
          <a:lstStyle/>
          <a:p>
            <a:pPr marL="0" indent="0">
              <a:buNone/>
            </a:pPr>
            <a:endParaRPr lang="en-US" sz="1100" dirty="0"/>
          </a:p>
        </p:txBody>
      </p:sp>
    </p:spTree>
    <p:extLst>
      <p:ext uri="{BB962C8B-B14F-4D97-AF65-F5344CB8AC3E}">
        <p14:creationId xmlns:p14="http://schemas.microsoft.com/office/powerpoint/2010/main" val="1515178158"/>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0B1E3F"/>
        </a:solidFill>
        <a:effectLst/>
      </p:bgPr>
    </p:bg>
    <p:spTree>
      <p:nvGrpSpPr>
        <p:cNvPr id="1" name=""/>
        <p:cNvGrpSpPr/>
        <p:nvPr/>
      </p:nvGrpSpPr>
      <p:grpSpPr>
        <a:xfrm>
          <a:off x="0" y="0"/>
          <a:ext cx="0" cy="0"/>
          <a:chOff x="0" y="0"/>
          <a:chExt cx="0" cy="0"/>
        </a:xfrm>
      </p:grpSpPr>
      <p:sp>
        <p:nvSpPr>
          <p:cNvPr id="2" name="TextBox 1"/>
          <p:cNvSpPr txBox="1"/>
          <p:nvPr/>
        </p:nvSpPr>
        <p:spPr>
          <a:xfrm>
            <a:off x="685800" y="530352"/>
            <a:ext cx="10515600" cy="640080"/>
          </a:xfrm>
          <a:prstGeom prst="rect">
            <a:avLst/>
          </a:prstGeom>
          <a:noFill/>
        </p:spPr>
        <p:txBody>
          <a:bodyPr wrap="none">
            <a:spAutoFit/>
          </a:bodyPr>
          <a:lstStyle/>
          <a:p>
            <a:pPr>
              <a:defRPr sz="3800" b="1">
                <a:solidFill>
                  <a:srgbClr val="FFFFFF"/>
                </a:solidFill>
              </a:defRPr>
            </a:pPr>
            <a:r>
              <a:t>İçindekiler</a:t>
            </a:r>
          </a:p>
        </p:txBody>
      </p:sp>
      <p:sp>
        <p:nvSpPr>
          <p:cNvPr id="3" name="TextBox 2"/>
          <p:cNvSpPr txBox="1"/>
          <p:nvPr/>
        </p:nvSpPr>
        <p:spPr>
          <a:xfrm>
            <a:off x="713232" y="1143000"/>
            <a:ext cx="10058400" cy="365760"/>
          </a:xfrm>
          <a:prstGeom prst="rect">
            <a:avLst/>
          </a:prstGeom>
          <a:noFill/>
        </p:spPr>
        <p:txBody>
          <a:bodyPr wrap="none">
            <a:spAutoFit/>
          </a:bodyPr>
          <a:lstStyle/>
          <a:p>
            <a:pPr>
              <a:defRPr sz="1600">
                <a:solidFill>
                  <a:srgbClr val="A6C8EB"/>
                </a:solidFill>
              </a:defRPr>
            </a:pPr>
            <a:r>
              <a:t>Sunum akışı</a:t>
            </a:r>
          </a:p>
        </p:txBody>
      </p:sp>
      <p:sp>
        <p:nvSpPr>
          <p:cNvPr id="4" name="TextBox 3"/>
          <p:cNvSpPr txBox="1"/>
          <p:nvPr/>
        </p:nvSpPr>
        <p:spPr>
          <a:xfrm>
            <a:off x="1005840" y="1691640"/>
            <a:ext cx="1794081" cy="430887"/>
          </a:xfrm>
          <a:prstGeom prst="rect">
            <a:avLst/>
          </a:prstGeom>
          <a:noFill/>
        </p:spPr>
        <p:txBody>
          <a:bodyPr wrap="none">
            <a:spAutoFit/>
          </a:bodyPr>
          <a:lstStyle/>
          <a:p>
            <a:pPr>
              <a:defRPr sz="2200">
                <a:solidFill>
                  <a:srgbClr val="F5F8FF"/>
                </a:solidFill>
              </a:defRPr>
            </a:pPr>
            <a:r>
              <a:rPr dirty="0"/>
              <a:t>1. NTN </a:t>
            </a:r>
            <a:r>
              <a:rPr lang="tr-TR" dirty="0" smtClean="0"/>
              <a:t>N</a:t>
            </a:r>
            <a:r>
              <a:rPr dirty="0" err="1" smtClean="0"/>
              <a:t>edir</a:t>
            </a:r>
            <a:r>
              <a:rPr dirty="0"/>
              <a:t>?</a:t>
            </a:r>
          </a:p>
        </p:txBody>
      </p:sp>
      <p:sp>
        <p:nvSpPr>
          <p:cNvPr id="5" name="TextBox 4"/>
          <p:cNvSpPr txBox="1"/>
          <p:nvPr/>
        </p:nvSpPr>
        <p:spPr>
          <a:xfrm>
            <a:off x="1005840" y="2221992"/>
            <a:ext cx="2286267" cy="430887"/>
          </a:xfrm>
          <a:prstGeom prst="rect">
            <a:avLst/>
          </a:prstGeom>
          <a:noFill/>
        </p:spPr>
        <p:txBody>
          <a:bodyPr wrap="none">
            <a:spAutoFit/>
          </a:bodyPr>
          <a:lstStyle/>
          <a:p>
            <a:pPr>
              <a:defRPr sz="2200">
                <a:solidFill>
                  <a:srgbClr val="F5F8FF"/>
                </a:solidFill>
              </a:defRPr>
            </a:pPr>
            <a:r>
              <a:rPr dirty="0"/>
              <a:t>2. </a:t>
            </a:r>
            <a:r>
              <a:rPr dirty="0" err="1"/>
              <a:t>NTN’nin</a:t>
            </a:r>
            <a:r>
              <a:rPr dirty="0"/>
              <a:t> </a:t>
            </a:r>
            <a:r>
              <a:rPr lang="tr-TR" dirty="0" smtClean="0"/>
              <a:t>F</a:t>
            </a:r>
            <a:r>
              <a:rPr dirty="0" err="1" smtClean="0"/>
              <a:t>aydası</a:t>
            </a:r>
            <a:endParaRPr dirty="0"/>
          </a:p>
        </p:txBody>
      </p:sp>
      <p:sp>
        <p:nvSpPr>
          <p:cNvPr id="6" name="TextBox 5"/>
          <p:cNvSpPr txBox="1"/>
          <p:nvPr/>
        </p:nvSpPr>
        <p:spPr>
          <a:xfrm>
            <a:off x="1005840" y="2752344"/>
            <a:ext cx="2344488" cy="430887"/>
          </a:xfrm>
          <a:prstGeom prst="rect">
            <a:avLst/>
          </a:prstGeom>
          <a:noFill/>
        </p:spPr>
        <p:txBody>
          <a:bodyPr wrap="none">
            <a:spAutoFit/>
          </a:bodyPr>
          <a:lstStyle/>
          <a:p>
            <a:pPr>
              <a:defRPr sz="2200">
                <a:solidFill>
                  <a:srgbClr val="F5F8FF"/>
                </a:solidFill>
              </a:defRPr>
            </a:pPr>
            <a:r>
              <a:rPr dirty="0"/>
              <a:t>3. NTN </a:t>
            </a:r>
            <a:r>
              <a:rPr lang="tr-TR" dirty="0" smtClean="0"/>
              <a:t>K</a:t>
            </a:r>
            <a:r>
              <a:rPr dirty="0" err="1" smtClean="0"/>
              <a:t>ategorileri</a:t>
            </a:r>
            <a:endParaRPr dirty="0"/>
          </a:p>
        </p:txBody>
      </p:sp>
      <p:sp>
        <p:nvSpPr>
          <p:cNvPr id="7" name="TextBox 6"/>
          <p:cNvSpPr txBox="1"/>
          <p:nvPr/>
        </p:nvSpPr>
        <p:spPr>
          <a:xfrm>
            <a:off x="1005840" y="3282696"/>
            <a:ext cx="2385974" cy="430887"/>
          </a:xfrm>
          <a:prstGeom prst="rect">
            <a:avLst/>
          </a:prstGeom>
          <a:noFill/>
        </p:spPr>
        <p:txBody>
          <a:bodyPr wrap="none">
            <a:spAutoFit/>
          </a:bodyPr>
          <a:lstStyle/>
          <a:p>
            <a:pPr>
              <a:defRPr sz="2200">
                <a:solidFill>
                  <a:srgbClr val="F5F8FF"/>
                </a:solidFill>
              </a:defRPr>
            </a:pPr>
            <a:r>
              <a:rPr dirty="0"/>
              <a:t>4. </a:t>
            </a:r>
            <a:r>
              <a:rPr dirty="0" err="1"/>
              <a:t>Kullanım</a:t>
            </a:r>
            <a:r>
              <a:rPr dirty="0"/>
              <a:t> </a:t>
            </a:r>
            <a:r>
              <a:rPr lang="tr-TR" dirty="0" smtClean="0"/>
              <a:t>A</a:t>
            </a:r>
            <a:r>
              <a:rPr dirty="0" err="1" smtClean="0"/>
              <a:t>lanları</a:t>
            </a:r>
            <a:endParaRPr dirty="0"/>
          </a:p>
        </p:txBody>
      </p:sp>
      <p:sp>
        <p:nvSpPr>
          <p:cNvPr id="8" name="TextBox 7"/>
          <p:cNvSpPr txBox="1"/>
          <p:nvPr/>
        </p:nvSpPr>
        <p:spPr>
          <a:xfrm>
            <a:off x="1005840" y="3813048"/>
            <a:ext cx="2424062" cy="430887"/>
          </a:xfrm>
          <a:prstGeom prst="rect">
            <a:avLst/>
          </a:prstGeom>
          <a:noFill/>
        </p:spPr>
        <p:txBody>
          <a:bodyPr wrap="none">
            <a:spAutoFit/>
          </a:bodyPr>
          <a:lstStyle/>
          <a:p>
            <a:pPr>
              <a:defRPr sz="2200">
                <a:solidFill>
                  <a:srgbClr val="F5F8FF"/>
                </a:solidFill>
              </a:defRPr>
            </a:pPr>
            <a:r>
              <a:rPr dirty="0"/>
              <a:t>5. 6G </a:t>
            </a:r>
            <a:r>
              <a:rPr dirty="0" err="1"/>
              <a:t>ile</a:t>
            </a:r>
            <a:r>
              <a:rPr dirty="0"/>
              <a:t> NTN </a:t>
            </a:r>
            <a:r>
              <a:rPr lang="tr-TR" dirty="0" smtClean="0"/>
              <a:t>İ</a:t>
            </a:r>
            <a:r>
              <a:rPr dirty="0" err="1" smtClean="0"/>
              <a:t>lişkisi</a:t>
            </a:r>
            <a:endParaRPr dirty="0"/>
          </a:p>
        </p:txBody>
      </p:sp>
      <p:sp>
        <p:nvSpPr>
          <p:cNvPr id="9" name="TextBox 8"/>
          <p:cNvSpPr txBox="1"/>
          <p:nvPr/>
        </p:nvSpPr>
        <p:spPr>
          <a:xfrm>
            <a:off x="1005840" y="4343400"/>
            <a:ext cx="9875520" cy="411480"/>
          </a:xfrm>
          <a:prstGeom prst="rect">
            <a:avLst/>
          </a:prstGeom>
          <a:noFill/>
        </p:spPr>
        <p:txBody>
          <a:bodyPr wrap="none">
            <a:spAutoFit/>
          </a:bodyPr>
          <a:lstStyle/>
          <a:p>
            <a:pPr>
              <a:defRPr sz="2200">
                <a:solidFill>
                  <a:srgbClr val="F5F8FF"/>
                </a:solidFill>
              </a:defRPr>
            </a:pPr>
            <a:r>
              <a:t>6. Zorluklar</a:t>
            </a:r>
          </a:p>
        </p:txBody>
      </p:sp>
      <p:sp>
        <p:nvSpPr>
          <p:cNvPr id="10" name="TextBox 9"/>
          <p:cNvSpPr txBox="1"/>
          <p:nvPr/>
        </p:nvSpPr>
        <p:spPr>
          <a:xfrm>
            <a:off x="1005840" y="4873752"/>
            <a:ext cx="3130409" cy="430887"/>
          </a:xfrm>
          <a:prstGeom prst="rect">
            <a:avLst/>
          </a:prstGeom>
          <a:noFill/>
        </p:spPr>
        <p:txBody>
          <a:bodyPr wrap="none">
            <a:spAutoFit/>
          </a:bodyPr>
          <a:lstStyle/>
          <a:p>
            <a:pPr>
              <a:defRPr sz="2200">
                <a:solidFill>
                  <a:srgbClr val="F5F8FF"/>
                </a:solidFill>
              </a:defRPr>
            </a:pPr>
            <a:r>
              <a:rPr dirty="0"/>
              <a:t>7. </a:t>
            </a:r>
            <a:r>
              <a:rPr dirty="0" err="1"/>
              <a:t>Uluslararası</a:t>
            </a:r>
            <a:r>
              <a:rPr dirty="0"/>
              <a:t> </a:t>
            </a:r>
            <a:r>
              <a:rPr lang="tr-TR" dirty="0" smtClean="0"/>
              <a:t>S</a:t>
            </a:r>
            <a:r>
              <a:rPr dirty="0" err="1" smtClean="0"/>
              <a:t>tandartlar</a:t>
            </a:r>
            <a:endParaRPr dirty="0"/>
          </a:p>
        </p:txBody>
      </p:sp>
      <p:sp>
        <p:nvSpPr>
          <p:cNvPr id="11" name="TextBox 10"/>
          <p:cNvSpPr txBox="1"/>
          <p:nvPr/>
        </p:nvSpPr>
        <p:spPr>
          <a:xfrm>
            <a:off x="1005840" y="5404104"/>
            <a:ext cx="9875520" cy="411480"/>
          </a:xfrm>
          <a:prstGeom prst="rect">
            <a:avLst/>
          </a:prstGeom>
          <a:noFill/>
        </p:spPr>
        <p:txBody>
          <a:bodyPr wrap="none">
            <a:spAutoFit/>
          </a:bodyPr>
          <a:lstStyle/>
          <a:p>
            <a:pPr>
              <a:defRPr sz="2200">
                <a:solidFill>
                  <a:srgbClr val="F5F8FF"/>
                </a:solidFill>
              </a:defRPr>
            </a:pPr>
            <a:r>
              <a:t>8. Kaynakça</a:t>
            </a:r>
          </a:p>
        </p:txBody>
      </p:sp>
      <p:sp>
        <p:nvSpPr>
          <p:cNvPr id="12" name="TextBox 11"/>
          <p:cNvSpPr txBox="1"/>
          <p:nvPr/>
        </p:nvSpPr>
        <p:spPr>
          <a:xfrm>
            <a:off x="685800" y="6336792"/>
            <a:ext cx="10789920" cy="228600"/>
          </a:xfrm>
          <a:prstGeom prst="rect">
            <a:avLst/>
          </a:prstGeom>
          <a:noFill/>
        </p:spPr>
        <p:txBody>
          <a:bodyPr wrap="none">
            <a:spAutoFit/>
          </a:bodyPr>
          <a:lstStyle/>
          <a:p>
            <a:pPr>
              <a:defRPr sz="1000">
                <a:solidFill>
                  <a:srgbClr val="91AAC8"/>
                </a:solidFill>
              </a:defRPr>
            </a:pPr>
            <a:r>
              <a:t>NTN | Karasal Olmayan Ağlar</a:t>
            </a:r>
          </a:p>
        </p:txBody>
      </p:sp>
    </p:spTree>
    <p:extLst>
      <p:ext uri="{BB962C8B-B14F-4D97-AF65-F5344CB8AC3E}">
        <p14:creationId xmlns:p14="http://schemas.microsoft.com/office/powerpoint/2010/main" val="1376602989"/>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hape 1"/>
          <p:cNvSpPr/>
          <p:nvPr/>
        </p:nvSpPr>
        <p:spPr>
          <a:xfrm>
            <a:off x="502920" y="521208"/>
            <a:ext cx="11201400" cy="0"/>
          </a:xfrm>
          <a:prstGeom prst="line">
            <a:avLst/>
          </a:prstGeom>
          <a:noFill/>
          <a:ln w="7620">
            <a:solidFill>
              <a:srgbClr val="D7E3F1"/>
            </a:solidFill>
            <a:prstDash val="solid"/>
          </a:ln>
        </p:spPr>
        <p:txBody>
          <a:bodyPr/>
          <a:lstStyle/>
          <a:p>
            <a:endParaRPr lang="tr-TR"/>
          </a:p>
        </p:txBody>
      </p:sp>
      <p:sp>
        <p:nvSpPr>
          <p:cNvPr id="4" name="Text 2"/>
          <p:cNvSpPr/>
          <p:nvPr/>
        </p:nvSpPr>
        <p:spPr>
          <a:xfrm>
            <a:off x="594360" y="749808"/>
            <a:ext cx="10789920" cy="502920"/>
          </a:xfrm>
          <a:prstGeom prst="rect">
            <a:avLst/>
          </a:prstGeom>
          <a:noFill/>
          <a:ln/>
        </p:spPr>
        <p:txBody>
          <a:bodyPr wrap="square" lIns="0" tIns="0" rIns="0" bIns="0" rtlCol="0" anchor="ctr">
            <a:normAutofit/>
          </a:bodyPr>
          <a:lstStyle/>
          <a:p>
            <a:pPr marL="0" indent="0">
              <a:buNone/>
            </a:pPr>
            <a:r>
              <a:rPr lang="tr-TR" sz="3100" b="1" dirty="0" smtClean="0">
                <a:solidFill>
                  <a:srgbClr val="102033"/>
                </a:solidFill>
                <a:ea typeface="Aptos Display" pitchFamily="34" charset="-122"/>
                <a:cs typeface="Aptos Display" pitchFamily="34" charset="-120"/>
              </a:rPr>
              <a:t>1-</a:t>
            </a:r>
            <a:r>
              <a:rPr lang="en-US" sz="3100" b="1" dirty="0" smtClean="0">
                <a:solidFill>
                  <a:srgbClr val="102033"/>
                </a:solidFill>
                <a:ea typeface="Aptos Display" pitchFamily="34" charset="-122"/>
                <a:cs typeface="Aptos Display" pitchFamily="34" charset="-120"/>
              </a:rPr>
              <a:t>NTN </a:t>
            </a:r>
            <a:r>
              <a:rPr lang="tr-TR" sz="3100" b="1" dirty="0" smtClean="0">
                <a:solidFill>
                  <a:srgbClr val="102033"/>
                </a:solidFill>
                <a:ea typeface="Aptos Display" pitchFamily="34" charset="-122"/>
                <a:cs typeface="Aptos Display" pitchFamily="34" charset="-120"/>
              </a:rPr>
              <a:t>N</a:t>
            </a:r>
            <a:r>
              <a:rPr lang="en-US" sz="3100" b="1" dirty="0" err="1" smtClean="0">
                <a:solidFill>
                  <a:srgbClr val="102033"/>
                </a:solidFill>
                <a:ea typeface="Aptos Display" pitchFamily="34" charset="-122"/>
                <a:cs typeface="Aptos Display" pitchFamily="34" charset="-120"/>
              </a:rPr>
              <a:t>edir</a:t>
            </a:r>
            <a:r>
              <a:rPr lang="en-US" sz="3100" b="1" dirty="0">
                <a:solidFill>
                  <a:srgbClr val="102033"/>
                </a:solidFill>
                <a:ea typeface="Aptos Display" pitchFamily="34" charset="-122"/>
                <a:cs typeface="Aptos Display" pitchFamily="34" charset="-120"/>
              </a:rPr>
              <a:t>?</a:t>
            </a:r>
            <a:endParaRPr lang="en-US" sz="3100" dirty="0"/>
          </a:p>
        </p:txBody>
      </p:sp>
      <p:sp>
        <p:nvSpPr>
          <p:cNvPr id="5" name="Text 3"/>
          <p:cNvSpPr/>
          <p:nvPr/>
        </p:nvSpPr>
        <p:spPr>
          <a:xfrm>
            <a:off x="621792" y="1298448"/>
            <a:ext cx="9875520" cy="274320"/>
          </a:xfrm>
          <a:prstGeom prst="rect">
            <a:avLst/>
          </a:prstGeom>
          <a:noFill/>
          <a:ln/>
        </p:spPr>
        <p:txBody>
          <a:bodyPr wrap="square" lIns="0" tIns="0" rIns="0" bIns="0" rtlCol="0" anchor="ctr"/>
          <a:lstStyle/>
          <a:p>
            <a:pPr marL="0" indent="0">
              <a:buNone/>
            </a:pPr>
            <a:r>
              <a:rPr lang="en-US" sz="1300" dirty="0">
                <a:solidFill>
                  <a:srgbClr val="5B6B7C"/>
                </a:solidFill>
              </a:rPr>
              <a:t>İletişim altyapısını yer yüzeyinin ötesine taşıyan bütünleşik ağ mimarisi</a:t>
            </a:r>
            <a:endParaRPr lang="en-US" sz="1300" dirty="0"/>
          </a:p>
        </p:txBody>
      </p:sp>
      <p:pic>
        <p:nvPicPr>
          <p:cNvPr id="6" name="Image 0" descr="/mnt/data/a_clean_modern_3d_cgi_infographic_scene_on_a_ligh_batch_3.png"/>
          <p:cNvPicPr>
            <a:picLocks noChangeAspect="1"/>
          </p:cNvPicPr>
          <p:nvPr/>
        </p:nvPicPr>
        <p:blipFill>
          <a:blip r:embed="rId3"/>
          <a:stretch>
            <a:fillRect/>
          </a:stretch>
        </p:blipFill>
        <p:spPr>
          <a:xfrm>
            <a:off x="6080760" y="1719072"/>
            <a:ext cx="5577840" cy="4480560"/>
          </a:xfrm>
          <a:prstGeom prst="rect">
            <a:avLst/>
          </a:prstGeom>
        </p:spPr>
      </p:pic>
      <p:sp>
        <p:nvSpPr>
          <p:cNvPr id="7" name="Shape 4"/>
          <p:cNvSpPr/>
          <p:nvPr/>
        </p:nvSpPr>
        <p:spPr>
          <a:xfrm>
            <a:off x="640080" y="1874520"/>
            <a:ext cx="4983480" cy="1143000"/>
          </a:xfrm>
          <a:prstGeom prst="roundRect">
            <a:avLst>
              <a:gd name="adj" fmla="val 8000"/>
            </a:avLst>
          </a:prstGeom>
          <a:solidFill>
            <a:srgbClr val="FFFFFF"/>
          </a:solidFill>
          <a:ln w="12700">
            <a:solidFill>
              <a:srgbClr val="D7E6F5"/>
            </a:solidFill>
            <a:prstDash val="solid"/>
          </a:ln>
        </p:spPr>
        <p:txBody>
          <a:bodyPr/>
          <a:lstStyle/>
          <a:p>
            <a:endParaRPr lang="tr-TR"/>
          </a:p>
        </p:txBody>
      </p:sp>
      <p:sp>
        <p:nvSpPr>
          <p:cNvPr id="8" name="Text 5"/>
          <p:cNvSpPr/>
          <p:nvPr/>
        </p:nvSpPr>
        <p:spPr>
          <a:xfrm>
            <a:off x="914400" y="2103120"/>
            <a:ext cx="4114800" cy="237744"/>
          </a:xfrm>
          <a:prstGeom prst="rect">
            <a:avLst/>
          </a:prstGeom>
          <a:noFill/>
          <a:ln/>
        </p:spPr>
        <p:txBody>
          <a:bodyPr wrap="square" lIns="0" tIns="0" rIns="0" bIns="0" rtlCol="0" anchor="ctr"/>
          <a:lstStyle/>
          <a:p>
            <a:pPr marL="0" indent="0">
              <a:buNone/>
            </a:pPr>
            <a:r>
              <a:rPr lang="en-US" sz="1900" b="1" dirty="0">
                <a:solidFill>
                  <a:srgbClr val="102033"/>
                </a:solidFill>
              </a:rPr>
              <a:t>Karasal olmayan katmanlar</a:t>
            </a:r>
            <a:endParaRPr lang="en-US" sz="1900" dirty="0"/>
          </a:p>
        </p:txBody>
      </p:sp>
      <p:sp>
        <p:nvSpPr>
          <p:cNvPr id="9" name="Text 6"/>
          <p:cNvSpPr/>
          <p:nvPr/>
        </p:nvSpPr>
        <p:spPr>
          <a:xfrm>
            <a:off x="914400" y="2514600"/>
            <a:ext cx="4206240" cy="274320"/>
          </a:xfrm>
          <a:prstGeom prst="rect">
            <a:avLst/>
          </a:prstGeom>
          <a:noFill/>
          <a:ln/>
        </p:spPr>
        <p:txBody>
          <a:bodyPr wrap="square" lIns="0" tIns="0" rIns="0" bIns="0" rtlCol="0" anchor="ctr">
            <a:normAutofit fontScale="85000" lnSpcReduction="20000"/>
          </a:bodyPr>
          <a:lstStyle/>
          <a:p>
            <a:pPr marL="0" indent="0">
              <a:buNone/>
            </a:pPr>
            <a:r>
              <a:rPr lang="en-US" sz="1250" dirty="0">
                <a:solidFill>
                  <a:srgbClr val="5B6B7C"/>
                </a:solidFill>
              </a:rPr>
              <a:t>Uydu, hava platformu ve yüksek irtifa sistemleriyle bağlantı kuran tamamlayıcı ağ yapısı.</a:t>
            </a:r>
            <a:endParaRPr lang="en-US" sz="1250" dirty="0"/>
          </a:p>
        </p:txBody>
      </p:sp>
      <p:sp>
        <p:nvSpPr>
          <p:cNvPr id="10" name="Shape 7"/>
          <p:cNvSpPr/>
          <p:nvPr/>
        </p:nvSpPr>
        <p:spPr>
          <a:xfrm>
            <a:off x="868680" y="3977640"/>
            <a:ext cx="1143000" cy="384048"/>
          </a:xfrm>
          <a:prstGeom prst="roundRect">
            <a:avLst>
              <a:gd name="adj" fmla="val 14286"/>
            </a:avLst>
          </a:prstGeom>
          <a:solidFill>
            <a:srgbClr val="3F8CCF"/>
          </a:solidFill>
          <a:ln w="12700">
            <a:solidFill>
              <a:srgbClr val="3F8CCF">
                <a:alpha val="0"/>
              </a:srgbClr>
            </a:solidFill>
            <a:prstDash val="solid"/>
          </a:ln>
        </p:spPr>
        <p:txBody>
          <a:bodyPr/>
          <a:lstStyle/>
          <a:p>
            <a:endParaRPr lang="tr-TR"/>
          </a:p>
        </p:txBody>
      </p:sp>
      <p:sp>
        <p:nvSpPr>
          <p:cNvPr id="11" name="Text 8"/>
          <p:cNvSpPr/>
          <p:nvPr/>
        </p:nvSpPr>
        <p:spPr>
          <a:xfrm>
            <a:off x="987552" y="4069080"/>
            <a:ext cx="905256" cy="137160"/>
          </a:xfrm>
          <a:prstGeom prst="rect">
            <a:avLst/>
          </a:prstGeom>
          <a:noFill/>
          <a:ln/>
        </p:spPr>
        <p:txBody>
          <a:bodyPr wrap="square" lIns="0" tIns="0" rIns="0" bIns="0" rtlCol="0" anchor="ctr"/>
          <a:lstStyle/>
          <a:p>
            <a:pPr marL="0" indent="0" algn="ctr">
              <a:buNone/>
            </a:pPr>
            <a:r>
              <a:rPr lang="en-US" sz="950" b="1" dirty="0">
                <a:solidFill>
                  <a:srgbClr val="FFFFFF"/>
                </a:solidFill>
              </a:rPr>
              <a:t>Yer</a:t>
            </a:r>
            <a:endParaRPr lang="en-US" sz="950" dirty="0"/>
          </a:p>
        </p:txBody>
      </p:sp>
      <p:sp>
        <p:nvSpPr>
          <p:cNvPr id="12" name="Shape 9"/>
          <p:cNvSpPr/>
          <p:nvPr/>
        </p:nvSpPr>
        <p:spPr>
          <a:xfrm>
            <a:off x="2240280" y="3977640"/>
            <a:ext cx="1143000" cy="384048"/>
          </a:xfrm>
          <a:prstGeom prst="roundRect">
            <a:avLst>
              <a:gd name="adj" fmla="val 14286"/>
            </a:avLst>
          </a:prstGeom>
          <a:solidFill>
            <a:srgbClr val="2794E7"/>
          </a:solidFill>
          <a:ln w="12700">
            <a:solidFill>
              <a:srgbClr val="2794E7">
                <a:alpha val="0"/>
              </a:srgbClr>
            </a:solidFill>
            <a:prstDash val="solid"/>
          </a:ln>
        </p:spPr>
        <p:txBody>
          <a:bodyPr/>
          <a:lstStyle/>
          <a:p>
            <a:endParaRPr lang="tr-TR"/>
          </a:p>
        </p:txBody>
      </p:sp>
      <p:sp>
        <p:nvSpPr>
          <p:cNvPr id="13" name="Text 10"/>
          <p:cNvSpPr/>
          <p:nvPr/>
        </p:nvSpPr>
        <p:spPr>
          <a:xfrm>
            <a:off x="2359152" y="4069080"/>
            <a:ext cx="905256" cy="137160"/>
          </a:xfrm>
          <a:prstGeom prst="rect">
            <a:avLst/>
          </a:prstGeom>
          <a:noFill/>
          <a:ln/>
        </p:spPr>
        <p:txBody>
          <a:bodyPr wrap="square" lIns="0" tIns="0" rIns="0" bIns="0" rtlCol="0" anchor="ctr"/>
          <a:lstStyle/>
          <a:p>
            <a:pPr marL="0" indent="0" algn="ctr">
              <a:buNone/>
            </a:pPr>
            <a:r>
              <a:rPr lang="en-US" sz="950" b="1" dirty="0">
                <a:solidFill>
                  <a:srgbClr val="FFFFFF"/>
                </a:solidFill>
              </a:rPr>
              <a:t>Hava</a:t>
            </a:r>
            <a:endParaRPr lang="en-US" sz="950" dirty="0"/>
          </a:p>
        </p:txBody>
      </p:sp>
      <p:sp>
        <p:nvSpPr>
          <p:cNvPr id="14" name="Shape 11"/>
          <p:cNvSpPr/>
          <p:nvPr/>
        </p:nvSpPr>
        <p:spPr>
          <a:xfrm>
            <a:off x="3611880" y="3977640"/>
            <a:ext cx="1143000" cy="384048"/>
          </a:xfrm>
          <a:prstGeom prst="roundRect">
            <a:avLst>
              <a:gd name="adj" fmla="val 14286"/>
            </a:avLst>
          </a:prstGeom>
          <a:solidFill>
            <a:srgbClr val="0A55B8"/>
          </a:solidFill>
          <a:ln w="12700">
            <a:solidFill>
              <a:srgbClr val="0A55B8">
                <a:alpha val="0"/>
              </a:srgbClr>
            </a:solidFill>
            <a:prstDash val="solid"/>
          </a:ln>
        </p:spPr>
        <p:txBody>
          <a:bodyPr/>
          <a:lstStyle/>
          <a:p>
            <a:endParaRPr lang="tr-TR"/>
          </a:p>
        </p:txBody>
      </p:sp>
      <p:sp>
        <p:nvSpPr>
          <p:cNvPr id="15" name="Text 12"/>
          <p:cNvSpPr/>
          <p:nvPr/>
        </p:nvSpPr>
        <p:spPr>
          <a:xfrm>
            <a:off x="3730752" y="4069080"/>
            <a:ext cx="905256" cy="137160"/>
          </a:xfrm>
          <a:prstGeom prst="rect">
            <a:avLst/>
          </a:prstGeom>
          <a:noFill/>
          <a:ln/>
        </p:spPr>
        <p:txBody>
          <a:bodyPr wrap="square" lIns="0" tIns="0" rIns="0" bIns="0" rtlCol="0" anchor="ctr"/>
          <a:lstStyle/>
          <a:p>
            <a:pPr marL="0" indent="0" algn="ctr">
              <a:buNone/>
            </a:pPr>
            <a:r>
              <a:rPr lang="en-US" sz="950" b="1" dirty="0">
                <a:solidFill>
                  <a:srgbClr val="FFFFFF"/>
                </a:solidFill>
              </a:rPr>
              <a:t>Uzay</a:t>
            </a:r>
            <a:endParaRPr lang="en-US" sz="950" dirty="0"/>
          </a:p>
        </p:txBody>
      </p:sp>
      <p:sp>
        <p:nvSpPr>
          <p:cNvPr id="16" name="Text 13"/>
          <p:cNvSpPr/>
          <p:nvPr/>
        </p:nvSpPr>
        <p:spPr>
          <a:xfrm>
            <a:off x="822960" y="5074920"/>
            <a:ext cx="4754880" cy="548640"/>
          </a:xfrm>
          <a:prstGeom prst="rect">
            <a:avLst/>
          </a:prstGeom>
          <a:noFill/>
          <a:ln/>
        </p:spPr>
        <p:txBody>
          <a:bodyPr wrap="square" lIns="0" tIns="0" rIns="0" bIns="0" rtlCol="0" anchor="ctr">
            <a:normAutofit/>
          </a:bodyPr>
          <a:lstStyle/>
          <a:p>
            <a:pPr marL="0" indent="0">
              <a:buNone/>
            </a:pPr>
            <a:r>
              <a:rPr lang="en-US" sz="1600" b="1" dirty="0">
                <a:solidFill>
                  <a:srgbClr val="102033"/>
                </a:solidFill>
              </a:rPr>
              <a:t>NTN, iletişimi iki boyutlu karasal kapsamanın dışına çıkarıp üç boyutlu bir ağ mimarisine dönüştürür.</a:t>
            </a:r>
            <a:endParaRPr lang="en-US" sz="1600" dirty="0"/>
          </a:p>
        </p:txBody>
      </p:sp>
    </p:spTree>
    <p:extLst>
      <p:ext uri="{BB962C8B-B14F-4D97-AF65-F5344CB8AC3E}">
        <p14:creationId xmlns:p14="http://schemas.microsoft.com/office/powerpoint/2010/main" val="3512833456"/>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hape 1"/>
          <p:cNvSpPr/>
          <p:nvPr/>
        </p:nvSpPr>
        <p:spPr>
          <a:xfrm>
            <a:off x="502920" y="521208"/>
            <a:ext cx="11201400" cy="0"/>
          </a:xfrm>
          <a:prstGeom prst="line">
            <a:avLst/>
          </a:prstGeom>
          <a:noFill/>
          <a:ln w="7620">
            <a:solidFill>
              <a:srgbClr val="D7E3F1"/>
            </a:solidFill>
            <a:prstDash val="solid"/>
          </a:ln>
        </p:spPr>
        <p:txBody>
          <a:bodyPr/>
          <a:lstStyle/>
          <a:p>
            <a:endParaRPr lang="tr-TR"/>
          </a:p>
        </p:txBody>
      </p:sp>
      <p:sp>
        <p:nvSpPr>
          <p:cNvPr id="4" name="Text 2"/>
          <p:cNvSpPr/>
          <p:nvPr/>
        </p:nvSpPr>
        <p:spPr>
          <a:xfrm>
            <a:off x="594360" y="749808"/>
            <a:ext cx="10789920" cy="502920"/>
          </a:xfrm>
          <a:prstGeom prst="rect">
            <a:avLst/>
          </a:prstGeom>
          <a:noFill/>
          <a:ln/>
        </p:spPr>
        <p:txBody>
          <a:bodyPr wrap="square" lIns="0" tIns="0" rIns="0" bIns="0" rtlCol="0" anchor="ctr">
            <a:normAutofit/>
          </a:bodyPr>
          <a:lstStyle/>
          <a:p>
            <a:pPr marL="0" indent="0">
              <a:buNone/>
            </a:pPr>
            <a:r>
              <a:rPr lang="en-US" sz="3100" b="1" dirty="0" err="1">
                <a:solidFill>
                  <a:srgbClr val="102033"/>
                </a:solidFill>
                <a:ea typeface="Aptos Display" pitchFamily="34" charset="-122"/>
                <a:cs typeface="Aptos Display" pitchFamily="34" charset="-120"/>
              </a:rPr>
              <a:t>Neden</a:t>
            </a:r>
            <a:r>
              <a:rPr lang="en-US" sz="3100" b="1" dirty="0">
                <a:solidFill>
                  <a:srgbClr val="102033"/>
                </a:solidFill>
                <a:ea typeface="Aptos Display" pitchFamily="34" charset="-122"/>
                <a:cs typeface="Aptos Display" pitchFamily="34" charset="-120"/>
              </a:rPr>
              <a:t> </a:t>
            </a:r>
            <a:r>
              <a:rPr lang="tr-TR" sz="3100" b="1" dirty="0" smtClean="0">
                <a:solidFill>
                  <a:srgbClr val="102033"/>
                </a:solidFill>
                <a:ea typeface="Aptos Display" pitchFamily="34" charset="-122"/>
                <a:cs typeface="Aptos Display" pitchFamily="34" charset="-120"/>
              </a:rPr>
              <a:t>İ</a:t>
            </a:r>
            <a:r>
              <a:rPr lang="en-US" sz="3100" b="1" dirty="0" err="1" smtClean="0">
                <a:solidFill>
                  <a:srgbClr val="102033"/>
                </a:solidFill>
                <a:ea typeface="Aptos Display" pitchFamily="34" charset="-122"/>
                <a:cs typeface="Aptos Display" pitchFamily="34" charset="-120"/>
              </a:rPr>
              <a:t>htiyaç</a:t>
            </a:r>
            <a:r>
              <a:rPr lang="en-US" sz="3100" b="1" dirty="0" smtClean="0">
                <a:solidFill>
                  <a:srgbClr val="102033"/>
                </a:solidFill>
                <a:ea typeface="Aptos Display" pitchFamily="34" charset="-122"/>
                <a:cs typeface="Aptos Display" pitchFamily="34" charset="-120"/>
              </a:rPr>
              <a:t> </a:t>
            </a:r>
            <a:r>
              <a:rPr lang="tr-TR" sz="3100" b="1" dirty="0">
                <a:solidFill>
                  <a:srgbClr val="102033"/>
                </a:solidFill>
                <a:ea typeface="Aptos Display" pitchFamily="34" charset="-122"/>
                <a:cs typeface="Aptos Display" pitchFamily="34" charset="-120"/>
              </a:rPr>
              <a:t>D</a:t>
            </a:r>
            <a:r>
              <a:rPr lang="en-US" sz="3100" b="1" dirty="0" err="1" smtClean="0">
                <a:solidFill>
                  <a:srgbClr val="102033"/>
                </a:solidFill>
                <a:ea typeface="Aptos Display" pitchFamily="34" charset="-122"/>
                <a:cs typeface="Aptos Display" pitchFamily="34" charset="-120"/>
              </a:rPr>
              <a:t>uyulur</a:t>
            </a:r>
            <a:r>
              <a:rPr lang="en-US" sz="3100" b="1" dirty="0">
                <a:solidFill>
                  <a:srgbClr val="102033"/>
                </a:solidFill>
                <a:ea typeface="Aptos Display" pitchFamily="34" charset="-122"/>
                <a:cs typeface="Aptos Display" pitchFamily="34" charset="-120"/>
              </a:rPr>
              <a:t>?</a:t>
            </a:r>
            <a:endParaRPr lang="en-US" sz="3100" dirty="0"/>
          </a:p>
        </p:txBody>
      </p:sp>
      <p:sp>
        <p:nvSpPr>
          <p:cNvPr id="5" name="Text 3"/>
          <p:cNvSpPr/>
          <p:nvPr/>
        </p:nvSpPr>
        <p:spPr>
          <a:xfrm>
            <a:off x="621792" y="1298448"/>
            <a:ext cx="9875520" cy="274320"/>
          </a:xfrm>
          <a:prstGeom prst="rect">
            <a:avLst/>
          </a:prstGeom>
          <a:noFill/>
          <a:ln/>
        </p:spPr>
        <p:txBody>
          <a:bodyPr wrap="square" lIns="0" tIns="0" rIns="0" bIns="0" rtlCol="0" anchor="ctr"/>
          <a:lstStyle/>
          <a:p>
            <a:pPr marL="0" indent="0">
              <a:buNone/>
            </a:pPr>
            <a:r>
              <a:rPr lang="en-US" sz="1300" dirty="0">
                <a:solidFill>
                  <a:srgbClr val="5B6B7C"/>
                </a:solidFill>
              </a:rPr>
              <a:t>Karasal ağlar güçlüdür; ancak her yerde kurulabilir değildir.</a:t>
            </a:r>
            <a:endParaRPr lang="en-US" sz="1300" dirty="0"/>
          </a:p>
        </p:txBody>
      </p:sp>
      <p:sp>
        <p:nvSpPr>
          <p:cNvPr id="6" name="Shape 4"/>
          <p:cNvSpPr/>
          <p:nvPr/>
        </p:nvSpPr>
        <p:spPr>
          <a:xfrm>
            <a:off x="685800" y="1828800"/>
            <a:ext cx="3383280" cy="1965960"/>
          </a:xfrm>
          <a:prstGeom prst="roundRect">
            <a:avLst>
              <a:gd name="adj" fmla="val 3721"/>
            </a:avLst>
          </a:prstGeom>
          <a:solidFill>
            <a:srgbClr val="F7FBFF"/>
          </a:solidFill>
          <a:ln w="12700">
            <a:solidFill>
              <a:srgbClr val="D6E6F7"/>
            </a:solidFill>
            <a:prstDash val="solid"/>
          </a:ln>
        </p:spPr>
        <p:txBody>
          <a:bodyPr/>
          <a:lstStyle/>
          <a:p>
            <a:endParaRPr lang="tr-TR"/>
          </a:p>
        </p:txBody>
      </p:sp>
      <p:sp>
        <p:nvSpPr>
          <p:cNvPr id="7" name="Shape 5"/>
          <p:cNvSpPr/>
          <p:nvPr/>
        </p:nvSpPr>
        <p:spPr>
          <a:xfrm>
            <a:off x="685800" y="1828800"/>
            <a:ext cx="64008" cy="1965960"/>
          </a:xfrm>
          <a:prstGeom prst="rect">
            <a:avLst/>
          </a:prstGeom>
          <a:solidFill>
            <a:srgbClr val="1473E6"/>
          </a:solidFill>
          <a:ln w="12700">
            <a:solidFill>
              <a:srgbClr val="1473E6">
                <a:alpha val="0"/>
              </a:srgbClr>
            </a:solidFill>
            <a:prstDash val="solid"/>
          </a:ln>
        </p:spPr>
        <p:txBody>
          <a:bodyPr/>
          <a:lstStyle/>
          <a:p>
            <a:endParaRPr lang="tr-TR"/>
          </a:p>
        </p:txBody>
      </p:sp>
      <p:sp>
        <p:nvSpPr>
          <p:cNvPr id="8" name="Text 6"/>
          <p:cNvSpPr/>
          <p:nvPr/>
        </p:nvSpPr>
        <p:spPr>
          <a:xfrm>
            <a:off x="914400" y="2029968"/>
            <a:ext cx="2971800" cy="320040"/>
          </a:xfrm>
          <a:prstGeom prst="rect">
            <a:avLst/>
          </a:prstGeom>
          <a:noFill/>
          <a:ln/>
        </p:spPr>
        <p:txBody>
          <a:bodyPr wrap="square" lIns="0" tIns="0" rIns="0" bIns="0" rtlCol="0" anchor="ctr">
            <a:normAutofit/>
          </a:bodyPr>
          <a:lstStyle/>
          <a:p>
            <a:pPr marL="0" indent="0">
              <a:buNone/>
            </a:pPr>
            <a:r>
              <a:rPr lang="en-US" sz="1700" b="1" dirty="0">
                <a:solidFill>
                  <a:srgbClr val="102033"/>
                </a:solidFill>
              </a:rPr>
              <a:t>Karasal ağların gücü</a:t>
            </a:r>
            <a:endParaRPr lang="en-US" sz="1700" dirty="0"/>
          </a:p>
        </p:txBody>
      </p:sp>
      <p:sp>
        <p:nvSpPr>
          <p:cNvPr id="9" name="Text 7"/>
          <p:cNvSpPr/>
          <p:nvPr/>
        </p:nvSpPr>
        <p:spPr>
          <a:xfrm>
            <a:off x="914400" y="2487168"/>
            <a:ext cx="2971800" cy="1124712"/>
          </a:xfrm>
          <a:prstGeom prst="rect">
            <a:avLst/>
          </a:prstGeom>
          <a:noFill/>
          <a:ln/>
        </p:spPr>
        <p:txBody>
          <a:bodyPr wrap="square" lIns="254" tIns="254" rIns="254" bIns="254" rtlCol="0" anchor="ctr">
            <a:normAutofit/>
          </a:bodyPr>
          <a:lstStyle/>
          <a:p>
            <a:r>
              <a:rPr lang="en-US" sz="1250" dirty="0">
                <a:solidFill>
                  <a:srgbClr val="5B6B7C"/>
                </a:solidFill>
              </a:rPr>
              <a:t>• Şehirlerde yüksek kapasite</a:t>
            </a:r>
            <a:endParaRPr lang="en-US" sz="1250" dirty="0"/>
          </a:p>
          <a:p>
            <a:r>
              <a:rPr lang="en-US" sz="1250" dirty="0">
                <a:solidFill>
                  <a:srgbClr val="5B6B7C"/>
                </a:solidFill>
              </a:rPr>
              <a:t>• Düşük gecikme</a:t>
            </a:r>
            <a:endParaRPr lang="en-US" sz="1250" dirty="0"/>
          </a:p>
          <a:p>
            <a:r>
              <a:rPr lang="en-US" sz="1250" dirty="0">
                <a:solidFill>
                  <a:srgbClr val="5B6B7C"/>
                </a:solidFill>
              </a:rPr>
              <a:t>• Fiber ve baz istasyonu desteği</a:t>
            </a:r>
            <a:endParaRPr lang="en-US" sz="1250" dirty="0"/>
          </a:p>
        </p:txBody>
      </p:sp>
      <p:sp>
        <p:nvSpPr>
          <p:cNvPr id="10" name="Shape 8"/>
          <p:cNvSpPr/>
          <p:nvPr/>
        </p:nvSpPr>
        <p:spPr>
          <a:xfrm>
            <a:off x="4434840" y="1828800"/>
            <a:ext cx="3383280" cy="1965960"/>
          </a:xfrm>
          <a:prstGeom prst="roundRect">
            <a:avLst>
              <a:gd name="adj" fmla="val 3721"/>
            </a:avLst>
          </a:prstGeom>
          <a:solidFill>
            <a:srgbClr val="F7FBFF"/>
          </a:solidFill>
          <a:ln w="12700">
            <a:solidFill>
              <a:srgbClr val="D6E6F7"/>
            </a:solidFill>
            <a:prstDash val="solid"/>
          </a:ln>
        </p:spPr>
        <p:txBody>
          <a:bodyPr/>
          <a:lstStyle/>
          <a:p>
            <a:endParaRPr lang="tr-TR"/>
          </a:p>
        </p:txBody>
      </p:sp>
      <p:sp>
        <p:nvSpPr>
          <p:cNvPr id="11" name="Shape 9"/>
          <p:cNvSpPr/>
          <p:nvPr/>
        </p:nvSpPr>
        <p:spPr>
          <a:xfrm>
            <a:off x="4434840" y="1828800"/>
            <a:ext cx="64008" cy="1965960"/>
          </a:xfrm>
          <a:prstGeom prst="rect">
            <a:avLst/>
          </a:prstGeom>
          <a:solidFill>
            <a:srgbClr val="FFB347"/>
          </a:solidFill>
          <a:ln w="12700">
            <a:solidFill>
              <a:srgbClr val="FFB347">
                <a:alpha val="0"/>
              </a:srgbClr>
            </a:solidFill>
            <a:prstDash val="solid"/>
          </a:ln>
        </p:spPr>
        <p:txBody>
          <a:bodyPr/>
          <a:lstStyle/>
          <a:p>
            <a:endParaRPr lang="tr-TR"/>
          </a:p>
        </p:txBody>
      </p:sp>
      <p:sp>
        <p:nvSpPr>
          <p:cNvPr id="12" name="Text 10"/>
          <p:cNvSpPr/>
          <p:nvPr/>
        </p:nvSpPr>
        <p:spPr>
          <a:xfrm>
            <a:off x="4663440" y="2029968"/>
            <a:ext cx="2971800" cy="320040"/>
          </a:xfrm>
          <a:prstGeom prst="rect">
            <a:avLst/>
          </a:prstGeom>
          <a:noFill/>
          <a:ln/>
        </p:spPr>
        <p:txBody>
          <a:bodyPr wrap="square" lIns="0" tIns="0" rIns="0" bIns="0" rtlCol="0" anchor="ctr">
            <a:normAutofit/>
          </a:bodyPr>
          <a:lstStyle/>
          <a:p>
            <a:pPr marL="0" indent="0">
              <a:buNone/>
            </a:pPr>
            <a:r>
              <a:rPr lang="en-US" sz="1700" b="1" dirty="0">
                <a:solidFill>
                  <a:srgbClr val="102033"/>
                </a:solidFill>
              </a:rPr>
              <a:t>Sınırlandığı noktalar</a:t>
            </a:r>
            <a:endParaRPr lang="en-US" sz="1700" dirty="0"/>
          </a:p>
        </p:txBody>
      </p:sp>
      <p:sp>
        <p:nvSpPr>
          <p:cNvPr id="13" name="Text 11"/>
          <p:cNvSpPr/>
          <p:nvPr/>
        </p:nvSpPr>
        <p:spPr>
          <a:xfrm>
            <a:off x="4663440" y="2487168"/>
            <a:ext cx="2971800" cy="1124712"/>
          </a:xfrm>
          <a:prstGeom prst="rect">
            <a:avLst/>
          </a:prstGeom>
          <a:noFill/>
          <a:ln/>
        </p:spPr>
        <p:txBody>
          <a:bodyPr wrap="square" lIns="254" tIns="254" rIns="254" bIns="254" rtlCol="0" anchor="ctr">
            <a:normAutofit/>
          </a:bodyPr>
          <a:lstStyle/>
          <a:p>
            <a:r>
              <a:rPr lang="en-US" sz="1250" dirty="0">
                <a:solidFill>
                  <a:srgbClr val="5B6B7C"/>
                </a:solidFill>
              </a:rPr>
              <a:t>• Okyanus ve dağlık alanlar</a:t>
            </a:r>
            <a:endParaRPr lang="en-US" sz="1250" dirty="0"/>
          </a:p>
          <a:p>
            <a:r>
              <a:rPr lang="en-US" sz="1250" dirty="0">
                <a:solidFill>
                  <a:srgbClr val="5B6B7C"/>
                </a:solidFill>
              </a:rPr>
              <a:t>• Uzak kırsal bölgeler</a:t>
            </a:r>
            <a:endParaRPr lang="en-US" sz="1250" dirty="0"/>
          </a:p>
          <a:p>
            <a:r>
              <a:rPr lang="en-US" sz="1250" dirty="0">
                <a:solidFill>
                  <a:srgbClr val="5B6B7C"/>
                </a:solidFill>
              </a:rPr>
              <a:t>• Afet sonrası hasarlı altyapı</a:t>
            </a:r>
            <a:endParaRPr lang="en-US" sz="1250" dirty="0"/>
          </a:p>
        </p:txBody>
      </p:sp>
      <p:sp>
        <p:nvSpPr>
          <p:cNvPr id="14" name="Shape 12"/>
          <p:cNvSpPr/>
          <p:nvPr/>
        </p:nvSpPr>
        <p:spPr>
          <a:xfrm>
            <a:off x="8183880" y="1828800"/>
            <a:ext cx="3383280" cy="1965960"/>
          </a:xfrm>
          <a:prstGeom prst="roundRect">
            <a:avLst>
              <a:gd name="adj" fmla="val 3721"/>
            </a:avLst>
          </a:prstGeom>
          <a:solidFill>
            <a:srgbClr val="F7FBFF"/>
          </a:solidFill>
          <a:ln w="12700">
            <a:solidFill>
              <a:srgbClr val="D6E6F7"/>
            </a:solidFill>
            <a:prstDash val="solid"/>
          </a:ln>
        </p:spPr>
        <p:txBody>
          <a:bodyPr/>
          <a:lstStyle/>
          <a:p>
            <a:endParaRPr lang="tr-TR"/>
          </a:p>
        </p:txBody>
      </p:sp>
      <p:sp>
        <p:nvSpPr>
          <p:cNvPr id="15" name="Shape 13"/>
          <p:cNvSpPr/>
          <p:nvPr/>
        </p:nvSpPr>
        <p:spPr>
          <a:xfrm>
            <a:off x="8183880" y="1828800"/>
            <a:ext cx="64008" cy="1965960"/>
          </a:xfrm>
          <a:prstGeom prst="rect">
            <a:avLst/>
          </a:prstGeom>
          <a:solidFill>
            <a:srgbClr val="21C07A"/>
          </a:solidFill>
          <a:ln w="12700">
            <a:solidFill>
              <a:srgbClr val="21C07A">
                <a:alpha val="0"/>
              </a:srgbClr>
            </a:solidFill>
            <a:prstDash val="solid"/>
          </a:ln>
        </p:spPr>
        <p:txBody>
          <a:bodyPr/>
          <a:lstStyle/>
          <a:p>
            <a:endParaRPr lang="tr-TR"/>
          </a:p>
        </p:txBody>
      </p:sp>
      <p:sp>
        <p:nvSpPr>
          <p:cNvPr id="16" name="Text 14"/>
          <p:cNvSpPr/>
          <p:nvPr/>
        </p:nvSpPr>
        <p:spPr>
          <a:xfrm>
            <a:off x="8412480" y="2029968"/>
            <a:ext cx="2971800" cy="320040"/>
          </a:xfrm>
          <a:prstGeom prst="rect">
            <a:avLst/>
          </a:prstGeom>
          <a:noFill/>
          <a:ln/>
        </p:spPr>
        <p:txBody>
          <a:bodyPr wrap="square" lIns="0" tIns="0" rIns="0" bIns="0" rtlCol="0" anchor="ctr">
            <a:normAutofit/>
          </a:bodyPr>
          <a:lstStyle/>
          <a:p>
            <a:pPr marL="0" indent="0">
              <a:buNone/>
            </a:pPr>
            <a:r>
              <a:rPr lang="en-US" sz="1700" b="1" dirty="0">
                <a:solidFill>
                  <a:srgbClr val="102033"/>
                </a:solidFill>
              </a:rPr>
              <a:t>NTN’nin rolü</a:t>
            </a:r>
            <a:endParaRPr lang="en-US" sz="1700" dirty="0"/>
          </a:p>
        </p:txBody>
      </p:sp>
      <p:sp>
        <p:nvSpPr>
          <p:cNvPr id="17" name="Text 15"/>
          <p:cNvSpPr/>
          <p:nvPr/>
        </p:nvSpPr>
        <p:spPr>
          <a:xfrm>
            <a:off x="8412480" y="2487168"/>
            <a:ext cx="2971800" cy="1124712"/>
          </a:xfrm>
          <a:prstGeom prst="rect">
            <a:avLst/>
          </a:prstGeom>
          <a:noFill/>
          <a:ln/>
        </p:spPr>
        <p:txBody>
          <a:bodyPr wrap="square" lIns="254" tIns="254" rIns="254" bIns="254" rtlCol="0" anchor="ctr">
            <a:normAutofit/>
          </a:bodyPr>
          <a:lstStyle/>
          <a:p>
            <a:r>
              <a:rPr lang="en-US" sz="1250" dirty="0">
                <a:solidFill>
                  <a:srgbClr val="5B6B7C"/>
                </a:solidFill>
              </a:rPr>
              <a:t>• Alternatif aktarım yolu</a:t>
            </a:r>
            <a:endParaRPr lang="en-US" sz="1250" dirty="0"/>
          </a:p>
          <a:p>
            <a:r>
              <a:rPr lang="en-US" sz="1250" dirty="0">
                <a:solidFill>
                  <a:srgbClr val="5B6B7C"/>
                </a:solidFill>
              </a:rPr>
              <a:t>• Kapsama boşluklarını azaltma</a:t>
            </a:r>
            <a:endParaRPr lang="en-US" sz="1250" dirty="0"/>
          </a:p>
          <a:p>
            <a:r>
              <a:rPr lang="en-US" sz="1250" dirty="0">
                <a:solidFill>
                  <a:srgbClr val="5B6B7C"/>
                </a:solidFill>
              </a:rPr>
              <a:t>• Karasal ağı tamamlama</a:t>
            </a:r>
            <a:endParaRPr lang="en-US" sz="1250" dirty="0"/>
          </a:p>
        </p:txBody>
      </p:sp>
      <p:sp>
        <p:nvSpPr>
          <p:cNvPr id="18" name="Text 16"/>
          <p:cNvSpPr/>
          <p:nvPr/>
        </p:nvSpPr>
        <p:spPr>
          <a:xfrm>
            <a:off x="1051560" y="4800600"/>
            <a:ext cx="10058400" cy="411480"/>
          </a:xfrm>
          <a:prstGeom prst="rect">
            <a:avLst/>
          </a:prstGeom>
          <a:noFill/>
          <a:ln/>
        </p:spPr>
        <p:txBody>
          <a:bodyPr wrap="square" lIns="0" tIns="0" rIns="0" bIns="0" rtlCol="0" anchor="ctr"/>
          <a:lstStyle/>
          <a:p>
            <a:pPr marL="0" indent="0" algn="ctr">
              <a:buNone/>
            </a:pPr>
            <a:endParaRPr lang="en-US" sz="2100" dirty="0"/>
          </a:p>
        </p:txBody>
      </p:sp>
      <p:sp>
        <p:nvSpPr>
          <p:cNvPr id="19" name="Text 17"/>
          <p:cNvSpPr/>
          <p:nvPr/>
        </p:nvSpPr>
        <p:spPr>
          <a:xfrm>
            <a:off x="1965960" y="5349240"/>
            <a:ext cx="8229600" cy="320040"/>
          </a:xfrm>
          <a:prstGeom prst="rect">
            <a:avLst/>
          </a:prstGeom>
          <a:noFill/>
          <a:ln/>
        </p:spPr>
        <p:txBody>
          <a:bodyPr wrap="square" lIns="0" tIns="0" rIns="0" bIns="0" rtlCol="0" anchor="ctr"/>
          <a:lstStyle/>
          <a:p>
            <a:pPr marL="0" indent="0" algn="ctr">
              <a:buNone/>
            </a:pPr>
            <a:endParaRPr lang="en-US" sz="1500" dirty="0"/>
          </a:p>
        </p:txBody>
      </p:sp>
    </p:spTree>
    <p:extLst>
      <p:ext uri="{BB962C8B-B14F-4D97-AF65-F5344CB8AC3E}">
        <p14:creationId xmlns:p14="http://schemas.microsoft.com/office/powerpoint/2010/main" val="1559668487"/>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hape 1"/>
          <p:cNvSpPr/>
          <p:nvPr/>
        </p:nvSpPr>
        <p:spPr>
          <a:xfrm>
            <a:off x="502920" y="521208"/>
            <a:ext cx="11201400" cy="0"/>
          </a:xfrm>
          <a:prstGeom prst="line">
            <a:avLst/>
          </a:prstGeom>
          <a:noFill/>
          <a:ln w="7620">
            <a:solidFill>
              <a:srgbClr val="D7E3F1"/>
            </a:solidFill>
            <a:prstDash val="solid"/>
          </a:ln>
        </p:spPr>
        <p:txBody>
          <a:bodyPr/>
          <a:lstStyle/>
          <a:p>
            <a:endParaRPr lang="tr-TR"/>
          </a:p>
        </p:txBody>
      </p:sp>
      <p:sp>
        <p:nvSpPr>
          <p:cNvPr id="4" name="Text 2"/>
          <p:cNvSpPr/>
          <p:nvPr/>
        </p:nvSpPr>
        <p:spPr>
          <a:xfrm>
            <a:off x="594360" y="749808"/>
            <a:ext cx="10789920" cy="502920"/>
          </a:xfrm>
          <a:prstGeom prst="rect">
            <a:avLst/>
          </a:prstGeom>
          <a:noFill/>
          <a:ln/>
        </p:spPr>
        <p:txBody>
          <a:bodyPr wrap="square" lIns="0" tIns="0" rIns="0" bIns="0" rtlCol="0" anchor="ctr">
            <a:normAutofit/>
          </a:bodyPr>
          <a:lstStyle/>
          <a:p>
            <a:pPr marL="0" indent="0">
              <a:buNone/>
            </a:pPr>
            <a:r>
              <a:rPr lang="tr-TR" sz="3100" b="1" dirty="0" smtClean="0">
                <a:solidFill>
                  <a:srgbClr val="102033"/>
                </a:solidFill>
                <a:ea typeface="Aptos Display" pitchFamily="34" charset="-122"/>
                <a:cs typeface="Aptos Display" pitchFamily="34" charset="-120"/>
              </a:rPr>
              <a:t>2-</a:t>
            </a:r>
            <a:r>
              <a:rPr lang="en-US" sz="3100" b="1" dirty="0" err="1" smtClean="0">
                <a:solidFill>
                  <a:srgbClr val="102033"/>
                </a:solidFill>
                <a:ea typeface="Aptos Display" pitchFamily="34" charset="-122"/>
                <a:cs typeface="Aptos Display" pitchFamily="34" charset="-120"/>
              </a:rPr>
              <a:t>NTN’nin</a:t>
            </a:r>
            <a:r>
              <a:rPr lang="en-US" sz="3100" b="1" dirty="0" smtClean="0">
                <a:solidFill>
                  <a:srgbClr val="102033"/>
                </a:solidFill>
                <a:ea typeface="Aptos Display" pitchFamily="34" charset="-122"/>
                <a:cs typeface="Aptos Display" pitchFamily="34" charset="-120"/>
              </a:rPr>
              <a:t> </a:t>
            </a:r>
            <a:r>
              <a:rPr lang="tr-TR" sz="3100" b="1" dirty="0">
                <a:solidFill>
                  <a:srgbClr val="102033"/>
                </a:solidFill>
                <a:ea typeface="Aptos Display" pitchFamily="34" charset="-122"/>
                <a:cs typeface="Aptos Display" pitchFamily="34" charset="-120"/>
              </a:rPr>
              <a:t>T</a:t>
            </a:r>
            <a:r>
              <a:rPr lang="en-US" sz="3100" b="1" dirty="0" err="1" smtClean="0">
                <a:solidFill>
                  <a:srgbClr val="102033"/>
                </a:solidFill>
                <a:ea typeface="Aptos Display" pitchFamily="34" charset="-122"/>
                <a:cs typeface="Aptos Display" pitchFamily="34" charset="-120"/>
              </a:rPr>
              <a:t>emel</a:t>
            </a:r>
            <a:r>
              <a:rPr lang="en-US" sz="3100" b="1" dirty="0" smtClean="0">
                <a:solidFill>
                  <a:srgbClr val="102033"/>
                </a:solidFill>
                <a:ea typeface="Aptos Display" pitchFamily="34" charset="-122"/>
                <a:cs typeface="Aptos Display" pitchFamily="34" charset="-120"/>
              </a:rPr>
              <a:t> </a:t>
            </a:r>
            <a:r>
              <a:rPr lang="tr-TR" sz="3100" b="1" dirty="0">
                <a:solidFill>
                  <a:srgbClr val="102033"/>
                </a:solidFill>
                <a:ea typeface="Aptos Display" pitchFamily="34" charset="-122"/>
                <a:cs typeface="Aptos Display" pitchFamily="34" charset="-120"/>
              </a:rPr>
              <a:t>F</a:t>
            </a:r>
            <a:r>
              <a:rPr lang="en-US" sz="3100" b="1" dirty="0" err="1" smtClean="0">
                <a:solidFill>
                  <a:srgbClr val="102033"/>
                </a:solidFill>
                <a:ea typeface="Aptos Display" pitchFamily="34" charset="-122"/>
                <a:cs typeface="Aptos Display" pitchFamily="34" charset="-120"/>
              </a:rPr>
              <a:t>aydaları</a:t>
            </a:r>
            <a:endParaRPr lang="en-US" sz="3100" dirty="0"/>
          </a:p>
        </p:txBody>
      </p:sp>
      <p:sp>
        <p:nvSpPr>
          <p:cNvPr id="5" name="Text 3"/>
          <p:cNvSpPr/>
          <p:nvPr/>
        </p:nvSpPr>
        <p:spPr>
          <a:xfrm>
            <a:off x="621792" y="1298448"/>
            <a:ext cx="9875520" cy="274320"/>
          </a:xfrm>
          <a:prstGeom prst="rect">
            <a:avLst/>
          </a:prstGeom>
          <a:noFill/>
          <a:ln/>
        </p:spPr>
        <p:txBody>
          <a:bodyPr wrap="square" lIns="0" tIns="0" rIns="0" bIns="0" rtlCol="0" anchor="ctr"/>
          <a:lstStyle/>
          <a:p>
            <a:pPr marL="0" indent="0">
              <a:buNone/>
            </a:pPr>
            <a:r>
              <a:rPr lang="en-US" sz="1300" dirty="0">
                <a:solidFill>
                  <a:srgbClr val="5B6B7C"/>
                </a:solidFill>
              </a:rPr>
              <a:t>Üç ana başlık altında değerlendirebiliriz.</a:t>
            </a:r>
            <a:endParaRPr lang="en-US" sz="1300" dirty="0"/>
          </a:p>
        </p:txBody>
      </p:sp>
      <p:pic>
        <p:nvPicPr>
          <p:cNvPr id="6" name="Image 0" descr="/mnt/data/wide_panoramic_sci_fi_tech_illustration_of_a_conne_batch_2.png"/>
          <p:cNvPicPr>
            <a:picLocks noChangeAspect="1"/>
          </p:cNvPicPr>
          <p:nvPr/>
        </p:nvPicPr>
        <p:blipFill>
          <a:blip r:embed="rId3"/>
          <a:stretch>
            <a:fillRect/>
          </a:stretch>
        </p:blipFill>
        <p:spPr>
          <a:xfrm>
            <a:off x="274320" y="1645920"/>
            <a:ext cx="11640312" cy="4800600"/>
          </a:xfrm>
          <a:prstGeom prst="rect">
            <a:avLst/>
          </a:prstGeom>
        </p:spPr>
      </p:pic>
      <p:sp>
        <p:nvSpPr>
          <p:cNvPr id="7" name="Shape 4"/>
          <p:cNvSpPr/>
          <p:nvPr/>
        </p:nvSpPr>
        <p:spPr>
          <a:xfrm>
            <a:off x="274320" y="1691640"/>
            <a:ext cx="11640312" cy="4754880"/>
          </a:xfrm>
          <a:prstGeom prst="rect">
            <a:avLst/>
          </a:prstGeom>
          <a:solidFill>
            <a:srgbClr val="081B2F">
              <a:alpha val="45000"/>
            </a:srgbClr>
          </a:solidFill>
          <a:ln w="12700">
            <a:solidFill>
              <a:srgbClr val="333333">
                <a:alpha val="0"/>
              </a:srgbClr>
            </a:solidFill>
            <a:prstDash val="solid"/>
          </a:ln>
        </p:spPr>
        <p:txBody>
          <a:bodyPr/>
          <a:lstStyle/>
          <a:p>
            <a:endParaRPr lang="tr-TR"/>
          </a:p>
        </p:txBody>
      </p:sp>
      <p:sp>
        <p:nvSpPr>
          <p:cNvPr id="8" name="Shape 5"/>
          <p:cNvSpPr/>
          <p:nvPr/>
        </p:nvSpPr>
        <p:spPr>
          <a:xfrm>
            <a:off x="777240" y="4480560"/>
            <a:ext cx="3383280" cy="1325880"/>
          </a:xfrm>
          <a:prstGeom prst="roundRect">
            <a:avLst>
              <a:gd name="adj" fmla="val 5517"/>
            </a:avLst>
          </a:prstGeom>
          <a:solidFill>
            <a:srgbClr val="F7FBFF"/>
          </a:solidFill>
          <a:ln w="12700">
            <a:solidFill>
              <a:srgbClr val="D6E6F7"/>
            </a:solidFill>
            <a:prstDash val="solid"/>
          </a:ln>
        </p:spPr>
        <p:txBody>
          <a:bodyPr/>
          <a:lstStyle/>
          <a:p>
            <a:endParaRPr lang="tr-TR"/>
          </a:p>
        </p:txBody>
      </p:sp>
      <p:sp>
        <p:nvSpPr>
          <p:cNvPr id="9" name="Shape 6"/>
          <p:cNvSpPr/>
          <p:nvPr/>
        </p:nvSpPr>
        <p:spPr>
          <a:xfrm>
            <a:off x="777240" y="4480560"/>
            <a:ext cx="64008" cy="1325880"/>
          </a:xfrm>
          <a:prstGeom prst="rect">
            <a:avLst/>
          </a:prstGeom>
          <a:solidFill>
            <a:srgbClr val="1473E6"/>
          </a:solidFill>
          <a:ln w="12700">
            <a:solidFill>
              <a:srgbClr val="1473E6">
                <a:alpha val="0"/>
              </a:srgbClr>
            </a:solidFill>
            <a:prstDash val="solid"/>
          </a:ln>
        </p:spPr>
        <p:txBody>
          <a:bodyPr/>
          <a:lstStyle/>
          <a:p>
            <a:endParaRPr lang="tr-TR"/>
          </a:p>
        </p:txBody>
      </p:sp>
      <p:sp>
        <p:nvSpPr>
          <p:cNvPr id="10" name="Text 7"/>
          <p:cNvSpPr/>
          <p:nvPr/>
        </p:nvSpPr>
        <p:spPr>
          <a:xfrm>
            <a:off x="1005840" y="4681728"/>
            <a:ext cx="2971800" cy="320040"/>
          </a:xfrm>
          <a:prstGeom prst="rect">
            <a:avLst/>
          </a:prstGeom>
          <a:noFill/>
          <a:ln/>
        </p:spPr>
        <p:txBody>
          <a:bodyPr wrap="square" lIns="0" tIns="0" rIns="0" bIns="0" rtlCol="0" anchor="ctr">
            <a:normAutofit/>
          </a:bodyPr>
          <a:lstStyle/>
          <a:p>
            <a:pPr marL="0" indent="0">
              <a:buNone/>
            </a:pPr>
            <a:r>
              <a:rPr lang="en-US" sz="1700" b="1" dirty="0">
                <a:solidFill>
                  <a:srgbClr val="102033"/>
                </a:solidFill>
              </a:rPr>
              <a:t>1. Kapsama</a:t>
            </a:r>
            <a:endParaRPr lang="en-US" sz="1700" dirty="0"/>
          </a:p>
        </p:txBody>
      </p:sp>
      <p:sp>
        <p:nvSpPr>
          <p:cNvPr id="11" name="Text 8"/>
          <p:cNvSpPr/>
          <p:nvPr/>
        </p:nvSpPr>
        <p:spPr>
          <a:xfrm>
            <a:off x="1005840" y="5138928"/>
            <a:ext cx="2971800" cy="484632"/>
          </a:xfrm>
          <a:prstGeom prst="rect">
            <a:avLst/>
          </a:prstGeom>
          <a:noFill/>
          <a:ln/>
        </p:spPr>
        <p:txBody>
          <a:bodyPr wrap="square" lIns="254" tIns="254" rIns="254" bIns="254" rtlCol="0" anchor="ctr">
            <a:normAutofit/>
          </a:bodyPr>
          <a:lstStyle/>
          <a:p>
            <a:r>
              <a:rPr lang="en-US" sz="1250" dirty="0">
                <a:solidFill>
                  <a:srgbClr val="5B6B7C"/>
                </a:solidFill>
              </a:rPr>
              <a:t>Coğrafi engellerin ve maliyetin oluşturduğu boşlukları azaltır.</a:t>
            </a:r>
            <a:endParaRPr lang="en-US" sz="1250" dirty="0"/>
          </a:p>
        </p:txBody>
      </p:sp>
      <p:sp>
        <p:nvSpPr>
          <p:cNvPr id="12" name="Shape 9"/>
          <p:cNvSpPr/>
          <p:nvPr/>
        </p:nvSpPr>
        <p:spPr>
          <a:xfrm>
            <a:off x="4434840" y="4480560"/>
            <a:ext cx="3383280" cy="1325880"/>
          </a:xfrm>
          <a:prstGeom prst="roundRect">
            <a:avLst>
              <a:gd name="adj" fmla="val 5517"/>
            </a:avLst>
          </a:prstGeom>
          <a:solidFill>
            <a:srgbClr val="F7FBFF"/>
          </a:solidFill>
          <a:ln w="12700">
            <a:solidFill>
              <a:srgbClr val="D6E6F7"/>
            </a:solidFill>
            <a:prstDash val="solid"/>
          </a:ln>
        </p:spPr>
        <p:txBody>
          <a:bodyPr/>
          <a:lstStyle/>
          <a:p>
            <a:endParaRPr lang="tr-TR"/>
          </a:p>
        </p:txBody>
      </p:sp>
      <p:sp>
        <p:nvSpPr>
          <p:cNvPr id="13" name="Shape 10"/>
          <p:cNvSpPr/>
          <p:nvPr/>
        </p:nvSpPr>
        <p:spPr>
          <a:xfrm>
            <a:off x="4434840" y="4480560"/>
            <a:ext cx="64008" cy="1325880"/>
          </a:xfrm>
          <a:prstGeom prst="rect">
            <a:avLst/>
          </a:prstGeom>
          <a:solidFill>
            <a:srgbClr val="21C07A"/>
          </a:solidFill>
          <a:ln w="12700">
            <a:solidFill>
              <a:srgbClr val="21C07A">
                <a:alpha val="0"/>
              </a:srgbClr>
            </a:solidFill>
            <a:prstDash val="solid"/>
          </a:ln>
        </p:spPr>
        <p:txBody>
          <a:bodyPr/>
          <a:lstStyle/>
          <a:p>
            <a:endParaRPr lang="tr-TR"/>
          </a:p>
        </p:txBody>
      </p:sp>
      <p:sp>
        <p:nvSpPr>
          <p:cNvPr id="14" name="Text 11"/>
          <p:cNvSpPr/>
          <p:nvPr/>
        </p:nvSpPr>
        <p:spPr>
          <a:xfrm>
            <a:off x="4663440" y="4681728"/>
            <a:ext cx="2971800" cy="320040"/>
          </a:xfrm>
          <a:prstGeom prst="rect">
            <a:avLst/>
          </a:prstGeom>
          <a:noFill/>
          <a:ln/>
        </p:spPr>
        <p:txBody>
          <a:bodyPr wrap="square" lIns="0" tIns="0" rIns="0" bIns="0" rtlCol="0" anchor="ctr">
            <a:normAutofit/>
          </a:bodyPr>
          <a:lstStyle/>
          <a:p>
            <a:pPr marL="0" indent="0">
              <a:buNone/>
            </a:pPr>
            <a:r>
              <a:rPr lang="en-US" sz="1700" b="1" dirty="0">
                <a:solidFill>
                  <a:srgbClr val="102033"/>
                </a:solidFill>
              </a:rPr>
              <a:t>2. Dayanıklılık</a:t>
            </a:r>
            <a:endParaRPr lang="en-US" sz="1700" dirty="0"/>
          </a:p>
        </p:txBody>
      </p:sp>
      <p:sp>
        <p:nvSpPr>
          <p:cNvPr id="15" name="Text 12"/>
          <p:cNvSpPr/>
          <p:nvPr/>
        </p:nvSpPr>
        <p:spPr>
          <a:xfrm>
            <a:off x="4663440" y="5138928"/>
            <a:ext cx="2971800" cy="484632"/>
          </a:xfrm>
          <a:prstGeom prst="rect">
            <a:avLst/>
          </a:prstGeom>
          <a:noFill/>
          <a:ln/>
        </p:spPr>
        <p:txBody>
          <a:bodyPr wrap="square" lIns="254" tIns="254" rIns="254" bIns="254" rtlCol="0" anchor="ctr">
            <a:normAutofit/>
          </a:bodyPr>
          <a:lstStyle/>
          <a:p>
            <a:r>
              <a:rPr lang="en-US" sz="1250" dirty="0">
                <a:solidFill>
                  <a:srgbClr val="5B6B7C"/>
                </a:solidFill>
              </a:rPr>
              <a:t>Hasar veya kesinti durumunda alternatif bağlantı yolu sunar.</a:t>
            </a:r>
            <a:endParaRPr lang="en-US" sz="1250" dirty="0"/>
          </a:p>
        </p:txBody>
      </p:sp>
      <p:sp>
        <p:nvSpPr>
          <p:cNvPr id="16" name="Shape 13"/>
          <p:cNvSpPr/>
          <p:nvPr/>
        </p:nvSpPr>
        <p:spPr>
          <a:xfrm>
            <a:off x="8092440" y="4480560"/>
            <a:ext cx="3383280" cy="1325880"/>
          </a:xfrm>
          <a:prstGeom prst="roundRect">
            <a:avLst>
              <a:gd name="adj" fmla="val 5517"/>
            </a:avLst>
          </a:prstGeom>
          <a:solidFill>
            <a:srgbClr val="F7FBFF"/>
          </a:solidFill>
          <a:ln w="12700">
            <a:solidFill>
              <a:srgbClr val="D6E6F7"/>
            </a:solidFill>
            <a:prstDash val="solid"/>
          </a:ln>
        </p:spPr>
        <p:txBody>
          <a:bodyPr/>
          <a:lstStyle/>
          <a:p>
            <a:endParaRPr lang="tr-TR"/>
          </a:p>
        </p:txBody>
      </p:sp>
      <p:sp>
        <p:nvSpPr>
          <p:cNvPr id="17" name="Shape 14"/>
          <p:cNvSpPr/>
          <p:nvPr/>
        </p:nvSpPr>
        <p:spPr>
          <a:xfrm>
            <a:off x="8092440" y="4480560"/>
            <a:ext cx="64008" cy="1325880"/>
          </a:xfrm>
          <a:prstGeom prst="rect">
            <a:avLst/>
          </a:prstGeom>
          <a:solidFill>
            <a:srgbClr val="FFB347"/>
          </a:solidFill>
          <a:ln w="12700">
            <a:solidFill>
              <a:srgbClr val="FFB347">
                <a:alpha val="0"/>
              </a:srgbClr>
            </a:solidFill>
            <a:prstDash val="solid"/>
          </a:ln>
        </p:spPr>
        <p:txBody>
          <a:bodyPr/>
          <a:lstStyle/>
          <a:p>
            <a:endParaRPr lang="tr-TR"/>
          </a:p>
        </p:txBody>
      </p:sp>
      <p:sp>
        <p:nvSpPr>
          <p:cNvPr id="18" name="Text 15"/>
          <p:cNvSpPr/>
          <p:nvPr/>
        </p:nvSpPr>
        <p:spPr>
          <a:xfrm>
            <a:off x="8321040" y="4681728"/>
            <a:ext cx="2971800" cy="320040"/>
          </a:xfrm>
          <a:prstGeom prst="rect">
            <a:avLst/>
          </a:prstGeom>
          <a:noFill/>
          <a:ln/>
        </p:spPr>
        <p:txBody>
          <a:bodyPr wrap="square" lIns="0" tIns="0" rIns="0" bIns="0" rtlCol="0" anchor="ctr">
            <a:normAutofit/>
          </a:bodyPr>
          <a:lstStyle/>
          <a:p>
            <a:pPr marL="0" indent="0">
              <a:buNone/>
            </a:pPr>
            <a:r>
              <a:rPr lang="en-US" sz="1700" b="1" dirty="0">
                <a:solidFill>
                  <a:srgbClr val="102033"/>
                </a:solidFill>
              </a:rPr>
              <a:t>3. IoT bağlantısı</a:t>
            </a:r>
            <a:endParaRPr lang="en-US" sz="1700" dirty="0"/>
          </a:p>
        </p:txBody>
      </p:sp>
      <p:sp>
        <p:nvSpPr>
          <p:cNvPr id="19" name="Text 16"/>
          <p:cNvSpPr/>
          <p:nvPr/>
        </p:nvSpPr>
        <p:spPr>
          <a:xfrm>
            <a:off x="8321040" y="5138928"/>
            <a:ext cx="2971800" cy="484632"/>
          </a:xfrm>
          <a:prstGeom prst="rect">
            <a:avLst/>
          </a:prstGeom>
          <a:noFill/>
          <a:ln/>
        </p:spPr>
        <p:txBody>
          <a:bodyPr wrap="square" lIns="254" tIns="254" rIns="254" bIns="254" rtlCol="0" anchor="ctr">
            <a:normAutofit/>
          </a:bodyPr>
          <a:lstStyle/>
          <a:p>
            <a:r>
              <a:rPr lang="en-US" sz="1250" dirty="0">
                <a:solidFill>
                  <a:srgbClr val="5B6B7C"/>
                </a:solidFill>
              </a:rPr>
              <a:t>Geniş alana yayılmış düşük güçlü cihazları ortak ağda toplar.</a:t>
            </a:r>
            <a:endParaRPr lang="en-US" sz="1250" dirty="0"/>
          </a:p>
        </p:txBody>
      </p:sp>
    </p:spTree>
    <p:extLst>
      <p:ext uri="{BB962C8B-B14F-4D97-AF65-F5344CB8AC3E}">
        <p14:creationId xmlns:p14="http://schemas.microsoft.com/office/powerpoint/2010/main" val="464846151"/>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hape 1"/>
          <p:cNvSpPr/>
          <p:nvPr/>
        </p:nvSpPr>
        <p:spPr>
          <a:xfrm>
            <a:off x="502920" y="521208"/>
            <a:ext cx="11201400" cy="0"/>
          </a:xfrm>
          <a:prstGeom prst="line">
            <a:avLst/>
          </a:prstGeom>
          <a:noFill/>
          <a:ln w="7620">
            <a:solidFill>
              <a:srgbClr val="D7E3F1"/>
            </a:solidFill>
            <a:prstDash val="solid"/>
          </a:ln>
        </p:spPr>
        <p:txBody>
          <a:bodyPr/>
          <a:lstStyle/>
          <a:p>
            <a:endParaRPr lang="tr-TR"/>
          </a:p>
        </p:txBody>
      </p:sp>
      <p:sp>
        <p:nvSpPr>
          <p:cNvPr id="4" name="Text 2"/>
          <p:cNvSpPr/>
          <p:nvPr/>
        </p:nvSpPr>
        <p:spPr>
          <a:xfrm>
            <a:off x="594360" y="749808"/>
            <a:ext cx="10789920" cy="502920"/>
          </a:xfrm>
          <a:prstGeom prst="rect">
            <a:avLst/>
          </a:prstGeom>
          <a:noFill/>
          <a:ln/>
        </p:spPr>
        <p:txBody>
          <a:bodyPr wrap="square" lIns="0" tIns="0" rIns="0" bIns="0" rtlCol="0" anchor="ctr">
            <a:normAutofit/>
          </a:bodyPr>
          <a:lstStyle/>
          <a:p>
            <a:pPr marL="457200" indent="-457200">
              <a:buFont typeface="Arial" panose="020B0604020202020204" pitchFamily="34" charset="0"/>
              <a:buChar char="•"/>
            </a:pPr>
            <a:r>
              <a:rPr lang="en-US" sz="3100" b="1" dirty="0" smtClean="0">
                <a:solidFill>
                  <a:srgbClr val="102033"/>
                </a:solidFill>
                <a:ea typeface="Aptos Display" pitchFamily="34" charset="-122"/>
                <a:cs typeface="Aptos Display" pitchFamily="34" charset="-120"/>
              </a:rPr>
              <a:t> </a:t>
            </a:r>
            <a:r>
              <a:rPr lang="en-US" sz="3100" b="1" dirty="0" err="1">
                <a:solidFill>
                  <a:srgbClr val="102033"/>
                </a:solidFill>
                <a:ea typeface="Aptos Display" pitchFamily="34" charset="-122"/>
                <a:cs typeface="Aptos Display" pitchFamily="34" charset="-120"/>
              </a:rPr>
              <a:t>Kapsama</a:t>
            </a:r>
            <a:r>
              <a:rPr lang="en-US" sz="3100" b="1" dirty="0">
                <a:solidFill>
                  <a:srgbClr val="102033"/>
                </a:solidFill>
                <a:ea typeface="Aptos Display" pitchFamily="34" charset="-122"/>
                <a:cs typeface="Aptos Display" pitchFamily="34" charset="-120"/>
              </a:rPr>
              <a:t> </a:t>
            </a:r>
            <a:r>
              <a:rPr lang="tr-TR" sz="3100" b="1" dirty="0" smtClean="0">
                <a:solidFill>
                  <a:srgbClr val="102033"/>
                </a:solidFill>
                <a:ea typeface="Aptos Display" pitchFamily="34" charset="-122"/>
                <a:cs typeface="Aptos Display" pitchFamily="34" charset="-120"/>
              </a:rPr>
              <a:t>A</a:t>
            </a:r>
            <a:r>
              <a:rPr lang="en-US" sz="3100" b="1" dirty="0" err="1" smtClean="0">
                <a:solidFill>
                  <a:srgbClr val="102033"/>
                </a:solidFill>
                <a:ea typeface="Aptos Display" pitchFamily="34" charset="-122"/>
                <a:cs typeface="Aptos Display" pitchFamily="34" charset="-120"/>
              </a:rPr>
              <a:t>lanının</a:t>
            </a:r>
            <a:r>
              <a:rPr lang="en-US" sz="3100" b="1" dirty="0" smtClean="0">
                <a:solidFill>
                  <a:srgbClr val="102033"/>
                </a:solidFill>
                <a:ea typeface="Aptos Display" pitchFamily="34" charset="-122"/>
                <a:cs typeface="Aptos Display" pitchFamily="34" charset="-120"/>
              </a:rPr>
              <a:t> </a:t>
            </a:r>
            <a:r>
              <a:rPr lang="tr-TR" sz="3100" b="1" dirty="0">
                <a:solidFill>
                  <a:srgbClr val="102033"/>
                </a:solidFill>
                <a:ea typeface="Aptos Display" pitchFamily="34" charset="-122"/>
                <a:cs typeface="Aptos Display" pitchFamily="34" charset="-120"/>
              </a:rPr>
              <a:t>G</a:t>
            </a:r>
            <a:r>
              <a:rPr lang="en-US" sz="3100" b="1" dirty="0" err="1" smtClean="0">
                <a:solidFill>
                  <a:srgbClr val="102033"/>
                </a:solidFill>
                <a:ea typeface="Aptos Display" pitchFamily="34" charset="-122"/>
                <a:cs typeface="Aptos Display" pitchFamily="34" charset="-120"/>
              </a:rPr>
              <a:t>enişletilmesi</a:t>
            </a:r>
            <a:endParaRPr lang="en-US" sz="3100" dirty="0"/>
          </a:p>
        </p:txBody>
      </p:sp>
      <p:sp>
        <p:nvSpPr>
          <p:cNvPr id="5" name="Text 3"/>
          <p:cNvSpPr/>
          <p:nvPr/>
        </p:nvSpPr>
        <p:spPr>
          <a:xfrm>
            <a:off x="621792" y="1298448"/>
            <a:ext cx="9875520" cy="274320"/>
          </a:xfrm>
          <a:prstGeom prst="rect">
            <a:avLst/>
          </a:prstGeom>
          <a:noFill/>
          <a:ln/>
        </p:spPr>
        <p:txBody>
          <a:bodyPr wrap="square" lIns="0" tIns="0" rIns="0" bIns="0" rtlCol="0" anchor="ctr"/>
          <a:lstStyle/>
          <a:p>
            <a:pPr marL="0" indent="0">
              <a:buNone/>
            </a:pPr>
            <a:r>
              <a:rPr lang="en-US" sz="1300" dirty="0">
                <a:solidFill>
                  <a:srgbClr val="5B6B7C"/>
                </a:solidFill>
              </a:rPr>
              <a:t>NTN, karasal ağların boşluklarını tamamlayan bir yapı sunar.</a:t>
            </a:r>
            <a:endParaRPr lang="en-US" sz="1300" dirty="0"/>
          </a:p>
        </p:txBody>
      </p:sp>
      <p:sp>
        <p:nvSpPr>
          <p:cNvPr id="6" name="Text 4"/>
          <p:cNvSpPr/>
          <p:nvPr/>
        </p:nvSpPr>
        <p:spPr>
          <a:xfrm>
            <a:off x="914400" y="1874520"/>
            <a:ext cx="4114800" cy="320040"/>
          </a:xfrm>
          <a:prstGeom prst="rect">
            <a:avLst/>
          </a:prstGeom>
          <a:noFill/>
          <a:ln/>
        </p:spPr>
        <p:txBody>
          <a:bodyPr wrap="square" lIns="0" tIns="0" rIns="0" bIns="0" rtlCol="0" anchor="ctr"/>
          <a:lstStyle/>
          <a:p>
            <a:pPr marL="0" indent="0">
              <a:buNone/>
            </a:pPr>
            <a:r>
              <a:rPr lang="en-US" sz="1900" b="1" dirty="0">
                <a:solidFill>
                  <a:srgbClr val="102033"/>
                </a:solidFill>
              </a:rPr>
              <a:t>Karasal ağ için gerekenler</a:t>
            </a:r>
            <a:endParaRPr lang="en-US" sz="1900" dirty="0"/>
          </a:p>
        </p:txBody>
      </p:sp>
      <p:sp>
        <p:nvSpPr>
          <p:cNvPr id="7" name="Shape 5"/>
          <p:cNvSpPr/>
          <p:nvPr/>
        </p:nvSpPr>
        <p:spPr>
          <a:xfrm>
            <a:off x="914400" y="2468880"/>
            <a:ext cx="2834640" cy="384048"/>
          </a:xfrm>
          <a:prstGeom prst="roundRect">
            <a:avLst>
              <a:gd name="adj" fmla="val 14286"/>
            </a:avLst>
          </a:prstGeom>
          <a:solidFill>
            <a:srgbClr val="1473E6"/>
          </a:solidFill>
          <a:ln w="12700">
            <a:solidFill>
              <a:srgbClr val="1473E6">
                <a:alpha val="0"/>
              </a:srgbClr>
            </a:solidFill>
            <a:prstDash val="solid"/>
          </a:ln>
        </p:spPr>
        <p:txBody>
          <a:bodyPr/>
          <a:lstStyle/>
          <a:p>
            <a:endParaRPr lang="tr-TR"/>
          </a:p>
        </p:txBody>
      </p:sp>
      <p:sp>
        <p:nvSpPr>
          <p:cNvPr id="8" name="Text 6"/>
          <p:cNvSpPr/>
          <p:nvPr/>
        </p:nvSpPr>
        <p:spPr>
          <a:xfrm>
            <a:off x="1033272" y="2560320"/>
            <a:ext cx="2596896" cy="137160"/>
          </a:xfrm>
          <a:prstGeom prst="rect">
            <a:avLst/>
          </a:prstGeom>
          <a:noFill/>
          <a:ln/>
        </p:spPr>
        <p:txBody>
          <a:bodyPr wrap="square" lIns="0" tIns="0" rIns="0" bIns="0" rtlCol="0" anchor="ctr"/>
          <a:lstStyle/>
          <a:p>
            <a:pPr marL="0" indent="0" algn="ctr">
              <a:buNone/>
            </a:pPr>
            <a:r>
              <a:rPr lang="en-US" sz="950" b="1" dirty="0">
                <a:solidFill>
                  <a:srgbClr val="FFFFFF"/>
                </a:solidFill>
              </a:rPr>
              <a:t>Baz istasyonu</a:t>
            </a:r>
            <a:endParaRPr lang="en-US" sz="950" dirty="0"/>
          </a:p>
        </p:txBody>
      </p:sp>
      <p:sp>
        <p:nvSpPr>
          <p:cNvPr id="9" name="Shape 7"/>
          <p:cNvSpPr/>
          <p:nvPr/>
        </p:nvSpPr>
        <p:spPr>
          <a:xfrm>
            <a:off x="914400" y="3063240"/>
            <a:ext cx="2834640" cy="384048"/>
          </a:xfrm>
          <a:prstGeom prst="roundRect">
            <a:avLst>
              <a:gd name="adj" fmla="val 14286"/>
            </a:avLst>
          </a:prstGeom>
          <a:solidFill>
            <a:srgbClr val="1A99D5"/>
          </a:solidFill>
          <a:ln w="12700">
            <a:solidFill>
              <a:srgbClr val="1A99D5">
                <a:alpha val="0"/>
              </a:srgbClr>
            </a:solidFill>
            <a:prstDash val="solid"/>
          </a:ln>
        </p:spPr>
        <p:txBody>
          <a:bodyPr/>
          <a:lstStyle/>
          <a:p>
            <a:endParaRPr lang="tr-TR"/>
          </a:p>
        </p:txBody>
      </p:sp>
      <p:sp>
        <p:nvSpPr>
          <p:cNvPr id="10" name="Text 8"/>
          <p:cNvSpPr/>
          <p:nvPr/>
        </p:nvSpPr>
        <p:spPr>
          <a:xfrm>
            <a:off x="1033272" y="3154680"/>
            <a:ext cx="2596896" cy="137160"/>
          </a:xfrm>
          <a:prstGeom prst="rect">
            <a:avLst/>
          </a:prstGeom>
          <a:noFill/>
          <a:ln/>
        </p:spPr>
        <p:txBody>
          <a:bodyPr wrap="square" lIns="0" tIns="0" rIns="0" bIns="0" rtlCol="0" anchor="ctr"/>
          <a:lstStyle/>
          <a:p>
            <a:pPr marL="0" indent="0" algn="ctr">
              <a:buNone/>
            </a:pPr>
            <a:r>
              <a:rPr lang="en-US" sz="950" b="1" dirty="0">
                <a:solidFill>
                  <a:srgbClr val="FFFFFF"/>
                </a:solidFill>
              </a:rPr>
              <a:t>Enerji altyapısı</a:t>
            </a:r>
            <a:endParaRPr lang="en-US" sz="950" dirty="0"/>
          </a:p>
        </p:txBody>
      </p:sp>
      <p:sp>
        <p:nvSpPr>
          <p:cNvPr id="11" name="Shape 9"/>
          <p:cNvSpPr/>
          <p:nvPr/>
        </p:nvSpPr>
        <p:spPr>
          <a:xfrm>
            <a:off x="914400" y="3657600"/>
            <a:ext cx="2834640" cy="384048"/>
          </a:xfrm>
          <a:prstGeom prst="roundRect">
            <a:avLst>
              <a:gd name="adj" fmla="val 14286"/>
            </a:avLst>
          </a:prstGeom>
          <a:solidFill>
            <a:srgbClr val="0A55B8"/>
          </a:solidFill>
          <a:ln w="12700">
            <a:solidFill>
              <a:srgbClr val="0A55B8">
                <a:alpha val="0"/>
              </a:srgbClr>
            </a:solidFill>
            <a:prstDash val="solid"/>
          </a:ln>
        </p:spPr>
        <p:txBody>
          <a:bodyPr/>
          <a:lstStyle/>
          <a:p>
            <a:endParaRPr lang="tr-TR"/>
          </a:p>
        </p:txBody>
      </p:sp>
      <p:sp>
        <p:nvSpPr>
          <p:cNvPr id="12" name="Text 10"/>
          <p:cNvSpPr/>
          <p:nvPr/>
        </p:nvSpPr>
        <p:spPr>
          <a:xfrm>
            <a:off x="1033272" y="3749040"/>
            <a:ext cx="2596896" cy="137160"/>
          </a:xfrm>
          <a:prstGeom prst="rect">
            <a:avLst/>
          </a:prstGeom>
          <a:noFill/>
          <a:ln/>
        </p:spPr>
        <p:txBody>
          <a:bodyPr wrap="square" lIns="0" tIns="0" rIns="0" bIns="0" rtlCol="0" anchor="ctr"/>
          <a:lstStyle/>
          <a:p>
            <a:pPr marL="0" indent="0" algn="ctr">
              <a:buNone/>
            </a:pPr>
            <a:r>
              <a:rPr lang="en-US" sz="950" b="1" dirty="0">
                <a:solidFill>
                  <a:srgbClr val="FFFFFF"/>
                </a:solidFill>
              </a:rPr>
              <a:t>Taşıma bağlantısı</a:t>
            </a:r>
            <a:endParaRPr lang="en-US" sz="950" dirty="0"/>
          </a:p>
        </p:txBody>
      </p:sp>
      <p:sp>
        <p:nvSpPr>
          <p:cNvPr id="13" name="Shape 11"/>
          <p:cNvSpPr/>
          <p:nvPr/>
        </p:nvSpPr>
        <p:spPr>
          <a:xfrm>
            <a:off x="4754880" y="2880360"/>
            <a:ext cx="914400" cy="502920"/>
          </a:xfrm>
          <a:prstGeom prst="chevron">
            <a:avLst/>
          </a:prstGeom>
          <a:solidFill>
            <a:srgbClr val="DDEAF8"/>
          </a:solidFill>
          <a:ln w="12700">
            <a:solidFill>
              <a:srgbClr val="DDEAF8"/>
            </a:solidFill>
            <a:prstDash val="solid"/>
          </a:ln>
        </p:spPr>
        <p:txBody>
          <a:bodyPr/>
          <a:lstStyle/>
          <a:p>
            <a:endParaRPr lang="tr-TR"/>
          </a:p>
        </p:txBody>
      </p:sp>
      <p:sp>
        <p:nvSpPr>
          <p:cNvPr id="14" name="Text 12"/>
          <p:cNvSpPr/>
          <p:nvPr/>
        </p:nvSpPr>
        <p:spPr>
          <a:xfrm>
            <a:off x="6172200" y="2286000"/>
            <a:ext cx="4480560" cy="914400"/>
          </a:xfrm>
          <a:prstGeom prst="rect">
            <a:avLst/>
          </a:prstGeom>
          <a:noFill/>
          <a:ln/>
        </p:spPr>
        <p:txBody>
          <a:bodyPr wrap="square" lIns="0" tIns="0" rIns="0" bIns="0" rtlCol="0" anchor="ctr">
            <a:normAutofit/>
          </a:bodyPr>
          <a:lstStyle/>
          <a:p>
            <a:pPr marL="0" indent="0">
              <a:buNone/>
            </a:pPr>
            <a:r>
              <a:rPr lang="en-US" sz="2400" b="1" dirty="0">
                <a:solidFill>
                  <a:srgbClr val="102033"/>
                </a:solidFill>
              </a:rPr>
              <a:t>Zor kurulan bölgelerde NTN tamamlayıcı kapsama sağlar.</a:t>
            </a:r>
            <a:endParaRPr lang="en-US" sz="2400" dirty="0"/>
          </a:p>
        </p:txBody>
      </p:sp>
      <p:sp>
        <p:nvSpPr>
          <p:cNvPr id="15" name="Text 13"/>
          <p:cNvSpPr/>
          <p:nvPr/>
        </p:nvSpPr>
        <p:spPr>
          <a:xfrm>
            <a:off x="6199632" y="3456432"/>
            <a:ext cx="4480560" cy="320040"/>
          </a:xfrm>
          <a:prstGeom prst="rect">
            <a:avLst/>
          </a:prstGeom>
          <a:noFill/>
          <a:ln/>
        </p:spPr>
        <p:txBody>
          <a:bodyPr wrap="square" lIns="0" tIns="0" rIns="0" bIns="0" rtlCol="0" anchor="ctr"/>
          <a:lstStyle/>
          <a:p>
            <a:pPr marL="0" indent="0">
              <a:buNone/>
            </a:pPr>
            <a:r>
              <a:rPr lang="en-US" sz="1350" dirty="0">
                <a:solidFill>
                  <a:srgbClr val="5B6B7C"/>
                </a:solidFill>
              </a:rPr>
              <a:t>Okyanus • Dağlık alan • Uzak kırsal bölge • Afet sahası</a:t>
            </a:r>
            <a:endParaRPr lang="en-US" sz="1350" dirty="0"/>
          </a:p>
        </p:txBody>
      </p:sp>
      <p:sp>
        <p:nvSpPr>
          <p:cNvPr id="16" name="Shape 14"/>
          <p:cNvSpPr/>
          <p:nvPr/>
        </p:nvSpPr>
        <p:spPr>
          <a:xfrm>
            <a:off x="6035040" y="4251960"/>
            <a:ext cx="4572000" cy="822960"/>
          </a:xfrm>
          <a:prstGeom prst="arc">
            <a:avLst/>
          </a:prstGeom>
          <a:noFill/>
          <a:ln w="25400">
            <a:solidFill>
              <a:srgbClr val="1473E6">
                <a:alpha val="85000"/>
              </a:srgbClr>
            </a:solidFill>
            <a:prstDash val="solid"/>
          </a:ln>
        </p:spPr>
        <p:txBody>
          <a:bodyPr/>
          <a:lstStyle/>
          <a:p>
            <a:endParaRPr lang="tr-TR"/>
          </a:p>
        </p:txBody>
      </p:sp>
      <p:sp>
        <p:nvSpPr>
          <p:cNvPr id="17" name="Text 15"/>
          <p:cNvSpPr/>
          <p:nvPr/>
        </p:nvSpPr>
        <p:spPr>
          <a:xfrm>
            <a:off x="960120" y="5577840"/>
            <a:ext cx="10241280" cy="320040"/>
          </a:xfrm>
          <a:prstGeom prst="rect">
            <a:avLst/>
          </a:prstGeom>
          <a:noFill/>
          <a:ln/>
        </p:spPr>
        <p:txBody>
          <a:bodyPr wrap="square" lIns="0" tIns="0" rIns="0" bIns="0" rtlCol="0" anchor="ctr"/>
          <a:lstStyle/>
          <a:p>
            <a:pPr marL="0" indent="0" algn="ctr">
              <a:buNone/>
            </a:pPr>
            <a:r>
              <a:rPr lang="en-US" sz="1650" b="1" dirty="0">
                <a:solidFill>
                  <a:srgbClr val="102033"/>
                </a:solidFill>
              </a:rPr>
              <a:t>Amaç: karasal ağı değiştirmek değil, ulaşamadığı noktaları tamamlamak.</a:t>
            </a:r>
            <a:endParaRPr lang="en-US" sz="1650" dirty="0"/>
          </a:p>
        </p:txBody>
      </p:sp>
    </p:spTree>
    <p:extLst>
      <p:ext uri="{BB962C8B-B14F-4D97-AF65-F5344CB8AC3E}">
        <p14:creationId xmlns:p14="http://schemas.microsoft.com/office/powerpoint/2010/main" val="3662077778"/>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0B1E3F"/>
        </a:solidFill>
        <a:effectLst/>
      </p:bgPr>
    </p:bg>
    <p:spTree>
      <p:nvGrpSpPr>
        <p:cNvPr id="1" name=""/>
        <p:cNvGrpSpPr/>
        <p:nvPr/>
      </p:nvGrpSpPr>
      <p:grpSpPr>
        <a:xfrm>
          <a:off x="0" y="0"/>
          <a:ext cx="0" cy="0"/>
          <a:chOff x="0" y="0"/>
          <a:chExt cx="0" cy="0"/>
        </a:xfrm>
      </p:grpSpPr>
      <p:sp>
        <p:nvSpPr>
          <p:cNvPr id="3" name="Shape 1"/>
          <p:cNvSpPr/>
          <p:nvPr/>
        </p:nvSpPr>
        <p:spPr>
          <a:xfrm>
            <a:off x="502920" y="521208"/>
            <a:ext cx="11201400" cy="0"/>
          </a:xfrm>
          <a:prstGeom prst="line">
            <a:avLst/>
          </a:prstGeom>
          <a:noFill/>
          <a:ln w="7620">
            <a:solidFill>
              <a:srgbClr val="294257"/>
            </a:solidFill>
            <a:prstDash val="solid"/>
          </a:ln>
        </p:spPr>
        <p:txBody>
          <a:bodyPr/>
          <a:lstStyle/>
          <a:p>
            <a:endParaRPr lang="tr-TR"/>
          </a:p>
        </p:txBody>
      </p:sp>
      <p:sp>
        <p:nvSpPr>
          <p:cNvPr id="4" name="Text 2"/>
          <p:cNvSpPr/>
          <p:nvPr/>
        </p:nvSpPr>
        <p:spPr>
          <a:xfrm>
            <a:off x="594360" y="749808"/>
            <a:ext cx="10789920" cy="502920"/>
          </a:xfrm>
          <a:prstGeom prst="rect">
            <a:avLst/>
          </a:prstGeom>
          <a:noFill/>
          <a:ln/>
        </p:spPr>
        <p:txBody>
          <a:bodyPr wrap="square" lIns="0" tIns="0" rIns="0" bIns="0" rtlCol="0" anchor="ctr"/>
          <a:lstStyle/>
          <a:p>
            <a:pPr marL="457200" indent="-457200">
              <a:buFont typeface="Arial" panose="020B0604020202020204" pitchFamily="34" charset="0"/>
              <a:buChar char="•"/>
            </a:pPr>
            <a:r>
              <a:rPr lang="en-US" sz="3100" b="1" dirty="0" err="1" smtClean="0">
                <a:solidFill>
                  <a:srgbClr val="FFFFFF"/>
                </a:solidFill>
              </a:rPr>
              <a:t>Ağ</a:t>
            </a:r>
            <a:r>
              <a:rPr lang="en-US" sz="3100" b="1" dirty="0" smtClean="0">
                <a:solidFill>
                  <a:srgbClr val="FFFFFF"/>
                </a:solidFill>
              </a:rPr>
              <a:t> </a:t>
            </a:r>
            <a:r>
              <a:rPr lang="tr-TR" sz="3100" b="1" dirty="0" smtClean="0">
                <a:solidFill>
                  <a:srgbClr val="FFFFFF"/>
                </a:solidFill>
              </a:rPr>
              <a:t>D</a:t>
            </a:r>
            <a:r>
              <a:rPr lang="en-US" sz="3100" b="1" dirty="0" err="1" smtClean="0">
                <a:solidFill>
                  <a:srgbClr val="FFFFFF"/>
                </a:solidFill>
              </a:rPr>
              <a:t>ayanıklılığının</a:t>
            </a:r>
            <a:r>
              <a:rPr lang="en-US" sz="3100" b="1" dirty="0" smtClean="0">
                <a:solidFill>
                  <a:srgbClr val="FFFFFF"/>
                </a:solidFill>
              </a:rPr>
              <a:t> </a:t>
            </a:r>
            <a:r>
              <a:rPr lang="tr-TR" sz="3100" b="1" dirty="0">
                <a:solidFill>
                  <a:srgbClr val="FFFFFF"/>
                </a:solidFill>
              </a:rPr>
              <a:t>A</a:t>
            </a:r>
            <a:r>
              <a:rPr lang="en-US" sz="3100" b="1" dirty="0" err="1" smtClean="0">
                <a:solidFill>
                  <a:srgbClr val="FFFFFF"/>
                </a:solidFill>
              </a:rPr>
              <a:t>rtırılması</a:t>
            </a:r>
            <a:endParaRPr lang="en-US" sz="3100" dirty="0"/>
          </a:p>
        </p:txBody>
      </p:sp>
      <p:sp>
        <p:nvSpPr>
          <p:cNvPr id="5" name="Text 3"/>
          <p:cNvSpPr/>
          <p:nvPr/>
        </p:nvSpPr>
        <p:spPr>
          <a:xfrm>
            <a:off x="621792" y="1298448"/>
            <a:ext cx="9875520" cy="274320"/>
          </a:xfrm>
          <a:prstGeom prst="rect">
            <a:avLst/>
          </a:prstGeom>
          <a:noFill/>
          <a:ln/>
        </p:spPr>
        <p:txBody>
          <a:bodyPr wrap="square" lIns="0" tIns="0" rIns="0" bIns="0" rtlCol="0" anchor="ctr"/>
          <a:lstStyle/>
          <a:p>
            <a:pPr marL="0" indent="0">
              <a:buNone/>
            </a:pPr>
            <a:r>
              <a:rPr lang="en-US" sz="1300" dirty="0">
                <a:solidFill>
                  <a:srgbClr val="A7B7CA"/>
                </a:solidFill>
              </a:rPr>
              <a:t>Tek bir fiziksel altyapıya bağımlılığı azaltır.</a:t>
            </a:r>
            <a:endParaRPr lang="en-US" sz="1300" dirty="0"/>
          </a:p>
        </p:txBody>
      </p:sp>
      <p:sp>
        <p:nvSpPr>
          <p:cNvPr id="6" name="Shape 4"/>
          <p:cNvSpPr/>
          <p:nvPr/>
        </p:nvSpPr>
        <p:spPr>
          <a:xfrm>
            <a:off x="777240" y="1874520"/>
            <a:ext cx="3246120" cy="2240280"/>
          </a:xfrm>
          <a:prstGeom prst="roundRect">
            <a:avLst>
              <a:gd name="adj" fmla="val 3265"/>
            </a:avLst>
          </a:prstGeom>
          <a:solidFill>
            <a:srgbClr val="F7FBFF"/>
          </a:solidFill>
          <a:ln w="12700">
            <a:solidFill>
              <a:srgbClr val="D6E6F7"/>
            </a:solidFill>
            <a:prstDash val="solid"/>
          </a:ln>
        </p:spPr>
        <p:txBody>
          <a:bodyPr/>
          <a:lstStyle/>
          <a:p>
            <a:endParaRPr lang="tr-TR"/>
          </a:p>
        </p:txBody>
      </p:sp>
      <p:sp>
        <p:nvSpPr>
          <p:cNvPr id="7" name="Shape 5"/>
          <p:cNvSpPr/>
          <p:nvPr/>
        </p:nvSpPr>
        <p:spPr>
          <a:xfrm>
            <a:off x="777240" y="1874520"/>
            <a:ext cx="64008" cy="2240280"/>
          </a:xfrm>
          <a:prstGeom prst="rect">
            <a:avLst/>
          </a:prstGeom>
          <a:solidFill>
            <a:srgbClr val="FFB347"/>
          </a:solidFill>
          <a:ln w="12700">
            <a:solidFill>
              <a:srgbClr val="FFB347">
                <a:alpha val="0"/>
              </a:srgbClr>
            </a:solidFill>
            <a:prstDash val="solid"/>
          </a:ln>
        </p:spPr>
        <p:txBody>
          <a:bodyPr/>
          <a:lstStyle/>
          <a:p>
            <a:endParaRPr lang="tr-TR"/>
          </a:p>
        </p:txBody>
      </p:sp>
      <p:sp>
        <p:nvSpPr>
          <p:cNvPr id="8" name="Text 6"/>
          <p:cNvSpPr/>
          <p:nvPr/>
        </p:nvSpPr>
        <p:spPr>
          <a:xfrm>
            <a:off x="1005840" y="2075688"/>
            <a:ext cx="2834640" cy="320040"/>
          </a:xfrm>
          <a:prstGeom prst="rect">
            <a:avLst/>
          </a:prstGeom>
          <a:noFill/>
          <a:ln/>
        </p:spPr>
        <p:txBody>
          <a:bodyPr wrap="square" lIns="0" tIns="0" rIns="0" bIns="0" rtlCol="0" anchor="ctr">
            <a:normAutofit/>
          </a:bodyPr>
          <a:lstStyle/>
          <a:p>
            <a:pPr marL="0" indent="0">
              <a:buNone/>
            </a:pPr>
            <a:r>
              <a:rPr lang="en-US" sz="1700" b="1" dirty="0">
                <a:solidFill>
                  <a:srgbClr val="102033"/>
                </a:solidFill>
              </a:rPr>
              <a:t>Karasal bileşenler</a:t>
            </a:r>
            <a:endParaRPr lang="en-US" sz="1700" dirty="0"/>
          </a:p>
        </p:txBody>
      </p:sp>
      <p:sp>
        <p:nvSpPr>
          <p:cNvPr id="9" name="Text 7"/>
          <p:cNvSpPr/>
          <p:nvPr/>
        </p:nvSpPr>
        <p:spPr>
          <a:xfrm>
            <a:off x="1005840" y="2532888"/>
            <a:ext cx="2834640" cy="1399032"/>
          </a:xfrm>
          <a:prstGeom prst="rect">
            <a:avLst/>
          </a:prstGeom>
          <a:noFill/>
          <a:ln/>
        </p:spPr>
        <p:txBody>
          <a:bodyPr wrap="square" lIns="254" tIns="254" rIns="254" bIns="254" rtlCol="0" anchor="ctr">
            <a:normAutofit/>
          </a:bodyPr>
          <a:lstStyle/>
          <a:p>
            <a:r>
              <a:rPr lang="en-US" sz="1250" dirty="0">
                <a:solidFill>
                  <a:srgbClr val="5B6B7C"/>
                </a:solidFill>
              </a:rPr>
              <a:t>• Baz istasyonu</a:t>
            </a:r>
            <a:endParaRPr lang="en-US" sz="1250" dirty="0"/>
          </a:p>
          <a:p>
            <a:r>
              <a:rPr lang="en-US" sz="1250" dirty="0">
                <a:solidFill>
                  <a:srgbClr val="5B6B7C"/>
                </a:solidFill>
              </a:rPr>
              <a:t>• Fiber hat</a:t>
            </a:r>
            <a:endParaRPr lang="en-US" sz="1250" dirty="0"/>
          </a:p>
          <a:p>
            <a:r>
              <a:rPr lang="en-US" sz="1250" dirty="0">
                <a:solidFill>
                  <a:srgbClr val="5B6B7C"/>
                </a:solidFill>
              </a:rPr>
              <a:t>• Enerji altyapısı</a:t>
            </a:r>
            <a:endParaRPr lang="en-US" sz="1250" dirty="0"/>
          </a:p>
        </p:txBody>
      </p:sp>
      <p:sp>
        <p:nvSpPr>
          <p:cNvPr id="10" name="Shape 8"/>
          <p:cNvSpPr/>
          <p:nvPr/>
        </p:nvSpPr>
        <p:spPr>
          <a:xfrm>
            <a:off x="4434840" y="2743200"/>
            <a:ext cx="960120" cy="502920"/>
          </a:xfrm>
          <a:prstGeom prst="chevron">
            <a:avLst/>
          </a:prstGeom>
          <a:solidFill>
            <a:srgbClr val="24415F"/>
          </a:solidFill>
          <a:ln w="12700">
            <a:solidFill>
              <a:srgbClr val="24415F"/>
            </a:solidFill>
            <a:prstDash val="solid"/>
          </a:ln>
        </p:spPr>
        <p:txBody>
          <a:bodyPr/>
          <a:lstStyle/>
          <a:p>
            <a:endParaRPr lang="tr-TR"/>
          </a:p>
        </p:txBody>
      </p:sp>
      <p:sp>
        <p:nvSpPr>
          <p:cNvPr id="11" name="Shape 9"/>
          <p:cNvSpPr/>
          <p:nvPr/>
        </p:nvSpPr>
        <p:spPr>
          <a:xfrm>
            <a:off x="5715000" y="1874520"/>
            <a:ext cx="2743200" cy="2240280"/>
          </a:xfrm>
          <a:prstGeom prst="roundRect">
            <a:avLst>
              <a:gd name="adj" fmla="val 3265"/>
            </a:avLst>
          </a:prstGeom>
          <a:solidFill>
            <a:srgbClr val="F7FBFF"/>
          </a:solidFill>
          <a:ln w="12700">
            <a:solidFill>
              <a:srgbClr val="D6E6F7"/>
            </a:solidFill>
            <a:prstDash val="solid"/>
          </a:ln>
        </p:spPr>
        <p:txBody>
          <a:bodyPr/>
          <a:lstStyle/>
          <a:p>
            <a:endParaRPr lang="tr-TR"/>
          </a:p>
        </p:txBody>
      </p:sp>
      <p:sp>
        <p:nvSpPr>
          <p:cNvPr id="12" name="Shape 10"/>
          <p:cNvSpPr/>
          <p:nvPr/>
        </p:nvSpPr>
        <p:spPr>
          <a:xfrm>
            <a:off x="5715000" y="1874520"/>
            <a:ext cx="64008" cy="2240280"/>
          </a:xfrm>
          <a:prstGeom prst="rect">
            <a:avLst/>
          </a:prstGeom>
          <a:solidFill>
            <a:srgbClr val="FFB347"/>
          </a:solidFill>
          <a:ln w="12700">
            <a:solidFill>
              <a:srgbClr val="FFB347">
                <a:alpha val="0"/>
              </a:srgbClr>
            </a:solidFill>
            <a:prstDash val="solid"/>
          </a:ln>
        </p:spPr>
        <p:txBody>
          <a:bodyPr/>
          <a:lstStyle/>
          <a:p>
            <a:endParaRPr lang="tr-TR"/>
          </a:p>
        </p:txBody>
      </p:sp>
      <p:sp>
        <p:nvSpPr>
          <p:cNvPr id="13" name="Text 11"/>
          <p:cNvSpPr/>
          <p:nvPr/>
        </p:nvSpPr>
        <p:spPr>
          <a:xfrm>
            <a:off x="5943600" y="2075688"/>
            <a:ext cx="2331720" cy="320040"/>
          </a:xfrm>
          <a:prstGeom prst="rect">
            <a:avLst/>
          </a:prstGeom>
          <a:noFill/>
          <a:ln/>
        </p:spPr>
        <p:txBody>
          <a:bodyPr wrap="square" lIns="0" tIns="0" rIns="0" bIns="0" rtlCol="0" anchor="ctr">
            <a:normAutofit/>
          </a:bodyPr>
          <a:lstStyle/>
          <a:p>
            <a:pPr marL="0" indent="0">
              <a:buNone/>
            </a:pPr>
            <a:r>
              <a:rPr lang="en-US" sz="1700" b="1" dirty="0">
                <a:solidFill>
                  <a:srgbClr val="102033"/>
                </a:solidFill>
              </a:rPr>
              <a:t>Risk</a:t>
            </a:r>
            <a:endParaRPr lang="en-US" sz="1700" dirty="0"/>
          </a:p>
        </p:txBody>
      </p:sp>
      <p:sp>
        <p:nvSpPr>
          <p:cNvPr id="14" name="Text 12"/>
          <p:cNvSpPr/>
          <p:nvPr/>
        </p:nvSpPr>
        <p:spPr>
          <a:xfrm>
            <a:off x="5943600" y="2532888"/>
            <a:ext cx="2331720" cy="1399032"/>
          </a:xfrm>
          <a:prstGeom prst="rect">
            <a:avLst/>
          </a:prstGeom>
          <a:noFill/>
          <a:ln/>
        </p:spPr>
        <p:txBody>
          <a:bodyPr wrap="square" lIns="254" tIns="254" rIns="254" bIns="254" rtlCol="0" anchor="ctr">
            <a:normAutofit/>
          </a:bodyPr>
          <a:lstStyle/>
          <a:p>
            <a:r>
              <a:rPr lang="en-US" sz="1250" dirty="0">
                <a:solidFill>
                  <a:srgbClr val="5B6B7C"/>
                </a:solidFill>
              </a:rPr>
              <a:t>Bir bileşen zarar görürse bağlantı kesilebilir.</a:t>
            </a:r>
            <a:endParaRPr lang="en-US" sz="1250" dirty="0"/>
          </a:p>
        </p:txBody>
      </p:sp>
      <p:sp>
        <p:nvSpPr>
          <p:cNvPr id="15" name="Shape 13"/>
          <p:cNvSpPr/>
          <p:nvPr/>
        </p:nvSpPr>
        <p:spPr>
          <a:xfrm>
            <a:off x="8823960" y="2743200"/>
            <a:ext cx="960120" cy="502920"/>
          </a:xfrm>
          <a:prstGeom prst="chevron">
            <a:avLst/>
          </a:prstGeom>
          <a:solidFill>
            <a:srgbClr val="24415F"/>
          </a:solidFill>
          <a:ln w="12700">
            <a:solidFill>
              <a:srgbClr val="24415F"/>
            </a:solidFill>
            <a:prstDash val="solid"/>
          </a:ln>
        </p:spPr>
        <p:txBody>
          <a:bodyPr/>
          <a:lstStyle/>
          <a:p>
            <a:endParaRPr lang="tr-TR"/>
          </a:p>
        </p:txBody>
      </p:sp>
      <p:sp>
        <p:nvSpPr>
          <p:cNvPr id="16" name="Shape 14"/>
          <p:cNvSpPr/>
          <p:nvPr/>
        </p:nvSpPr>
        <p:spPr>
          <a:xfrm>
            <a:off x="9921240" y="1874520"/>
            <a:ext cx="1508760" cy="2240280"/>
          </a:xfrm>
          <a:prstGeom prst="roundRect">
            <a:avLst>
              <a:gd name="adj" fmla="val 4848"/>
            </a:avLst>
          </a:prstGeom>
          <a:solidFill>
            <a:srgbClr val="F7FBFF"/>
          </a:solidFill>
          <a:ln w="12700">
            <a:solidFill>
              <a:srgbClr val="D6E6F7"/>
            </a:solidFill>
            <a:prstDash val="solid"/>
          </a:ln>
        </p:spPr>
        <p:txBody>
          <a:bodyPr/>
          <a:lstStyle/>
          <a:p>
            <a:endParaRPr lang="tr-TR"/>
          </a:p>
        </p:txBody>
      </p:sp>
      <p:sp>
        <p:nvSpPr>
          <p:cNvPr id="17" name="Shape 15"/>
          <p:cNvSpPr/>
          <p:nvPr/>
        </p:nvSpPr>
        <p:spPr>
          <a:xfrm>
            <a:off x="9921240" y="1874520"/>
            <a:ext cx="64008" cy="2240280"/>
          </a:xfrm>
          <a:prstGeom prst="rect">
            <a:avLst/>
          </a:prstGeom>
          <a:solidFill>
            <a:srgbClr val="21C07A"/>
          </a:solidFill>
          <a:ln w="12700">
            <a:solidFill>
              <a:srgbClr val="21C07A">
                <a:alpha val="0"/>
              </a:srgbClr>
            </a:solidFill>
            <a:prstDash val="solid"/>
          </a:ln>
        </p:spPr>
        <p:txBody>
          <a:bodyPr/>
          <a:lstStyle/>
          <a:p>
            <a:endParaRPr lang="tr-TR"/>
          </a:p>
        </p:txBody>
      </p:sp>
      <p:sp>
        <p:nvSpPr>
          <p:cNvPr id="18" name="Text 16"/>
          <p:cNvSpPr/>
          <p:nvPr/>
        </p:nvSpPr>
        <p:spPr>
          <a:xfrm>
            <a:off x="10149840" y="2075688"/>
            <a:ext cx="1097280" cy="320040"/>
          </a:xfrm>
          <a:prstGeom prst="rect">
            <a:avLst/>
          </a:prstGeom>
          <a:noFill/>
          <a:ln/>
        </p:spPr>
        <p:txBody>
          <a:bodyPr wrap="square" lIns="0" tIns="0" rIns="0" bIns="0" rtlCol="0" anchor="ctr">
            <a:normAutofit/>
          </a:bodyPr>
          <a:lstStyle/>
          <a:p>
            <a:pPr marL="0" indent="0">
              <a:buNone/>
            </a:pPr>
            <a:r>
              <a:rPr lang="en-US" sz="1700" b="1" dirty="0">
                <a:solidFill>
                  <a:srgbClr val="102033"/>
                </a:solidFill>
              </a:rPr>
              <a:t>NTN</a:t>
            </a:r>
            <a:endParaRPr lang="en-US" sz="1700" dirty="0"/>
          </a:p>
        </p:txBody>
      </p:sp>
      <p:sp>
        <p:nvSpPr>
          <p:cNvPr id="19" name="Text 17"/>
          <p:cNvSpPr/>
          <p:nvPr/>
        </p:nvSpPr>
        <p:spPr>
          <a:xfrm>
            <a:off x="10149840" y="2532888"/>
            <a:ext cx="1097280" cy="1399032"/>
          </a:xfrm>
          <a:prstGeom prst="rect">
            <a:avLst/>
          </a:prstGeom>
          <a:noFill/>
          <a:ln/>
        </p:spPr>
        <p:txBody>
          <a:bodyPr wrap="square" lIns="254" tIns="254" rIns="254" bIns="254" rtlCol="0" anchor="ctr">
            <a:normAutofit/>
          </a:bodyPr>
          <a:lstStyle/>
          <a:p>
            <a:r>
              <a:rPr lang="en-US" sz="1250" dirty="0">
                <a:solidFill>
                  <a:srgbClr val="5B6B7C"/>
                </a:solidFill>
              </a:rPr>
              <a:t>Alternatif bağlantı yolu sağlar.</a:t>
            </a:r>
            <a:endParaRPr lang="en-US" sz="1250" dirty="0"/>
          </a:p>
        </p:txBody>
      </p:sp>
      <p:sp>
        <p:nvSpPr>
          <p:cNvPr id="20" name="Text 18"/>
          <p:cNvSpPr/>
          <p:nvPr/>
        </p:nvSpPr>
        <p:spPr>
          <a:xfrm>
            <a:off x="1463040" y="5257800"/>
            <a:ext cx="9326880" cy="411480"/>
          </a:xfrm>
          <a:prstGeom prst="rect">
            <a:avLst/>
          </a:prstGeom>
          <a:noFill/>
          <a:ln/>
        </p:spPr>
        <p:txBody>
          <a:bodyPr wrap="square" lIns="0" tIns="0" rIns="0" bIns="0" rtlCol="0" anchor="ctr"/>
          <a:lstStyle/>
          <a:p>
            <a:pPr marL="0" indent="0" algn="ctr">
              <a:buNone/>
            </a:pPr>
            <a:r>
              <a:rPr lang="en-US" sz="2200" b="1" dirty="0">
                <a:solidFill>
                  <a:srgbClr val="FFFFFF"/>
                </a:solidFill>
              </a:rPr>
              <a:t>Sonuç: haberleşme sürekliliği ve yedeklilik artar.</a:t>
            </a:r>
            <a:endParaRPr lang="en-US" sz="2200" dirty="0"/>
          </a:p>
        </p:txBody>
      </p:sp>
    </p:spTree>
    <p:extLst>
      <p:ext uri="{BB962C8B-B14F-4D97-AF65-F5344CB8AC3E}">
        <p14:creationId xmlns:p14="http://schemas.microsoft.com/office/powerpoint/2010/main" val="2378694678"/>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hape 1"/>
          <p:cNvSpPr/>
          <p:nvPr/>
        </p:nvSpPr>
        <p:spPr>
          <a:xfrm>
            <a:off x="502920" y="521208"/>
            <a:ext cx="11201400" cy="0"/>
          </a:xfrm>
          <a:prstGeom prst="line">
            <a:avLst/>
          </a:prstGeom>
          <a:noFill/>
          <a:ln w="7620">
            <a:solidFill>
              <a:srgbClr val="D7E3F1"/>
            </a:solidFill>
            <a:prstDash val="solid"/>
          </a:ln>
        </p:spPr>
        <p:txBody>
          <a:bodyPr/>
          <a:lstStyle/>
          <a:p>
            <a:endParaRPr lang="tr-TR"/>
          </a:p>
        </p:txBody>
      </p:sp>
      <p:sp>
        <p:nvSpPr>
          <p:cNvPr id="4" name="Text 2"/>
          <p:cNvSpPr/>
          <p:nvPr/>
        </p:nvSpPr>
        <p:spPr>
          <a:xfrm>
            <a:off x="594360" y="749808"/>
            <a:ext cx="10789920" cy="502920"/>
          </a:xfrm>
          <a:prstGeom prst="rect">
            <a:avLst/>
          </a:prstGeom>
          <a:noFill/>
          <a:ln/>
        </p:spPr>
        <p:txBody>
          <a:bodyPr wrap="square" lIns="0" tIns="0" rIns="0" bIns="0" rtlCol="0" anchor="ctr">
            <a:normAutofit/>
          </a:bodyPr>
          <a:lstStyle/>
          <a:p>
            <a:pPr marL="457200" indent="-457200">
              <a:buFont typeface="Arial" panose="020B0604020202020204" pitchFamily="34" charset="0"/>
              <a:buChar char="•"/>
            </a:pPr>
            <a:r>
              <a:rPr lang="en-US" sz="3100" b="1" dirty="0" err="1" smtClean="0">
                <a:solidFill>
                  <a:srgbClr val="102033"/>
                </a:solidFill>
                <a:ea typeface="Aptos Display" pitchFamily="34" charset="-122"/>
                <a:cs typeface="Aptos Display" pitchFamily="34" charset="-120"/>
              </a:rPr>
              <a:t>Geniş</a:t>
            </a:r>
            <a:r>
              <a:rPr lang="en-US" sz="3100" b="1" dirty="0" smtClean="0">
                <a:solidFill>
                  <a:srgbClr val="102033"/>
                </a:solidFill>
                <a:ea typeface="Aptos Display" pitchFamily="34" charset="-122"/>
                <a:cs typeface="Aptos Display" pitchFamily="34" charset="-120"/>
              </a:rPr>
              <a:t> </a:t>
            </a:r>
            <a:r>
              <a:rPr lang="tr-TR" sz="3100" b="1" dirty="0" smtClean="0">
                <a:solidFill>
                  <a:srgbClr val="102033"/>
                </a:solidFill>
                <a:ea typeface="Aptos Display" pitchFamily="34" charset="-122"/>
                <a:cs typeface="Aptos Display" pitchFamily="34" charset="-120"/>
              </a:rPr>
              <a:t>A</a:t>
            </a:r>
            <a:r>
              <a:rPr lang="en-US" sz="3100" b="1" dirty="0" err="1" smtClean="0">
                <a:solidFill>
                  <a:srgbClr val="102033"/>
                </a:solidFill>
                <a:ea typeface="Aptos Display" pitchFamily="34" charset="-122"/>
                <a:cs typeface="Aptos Display" pitchFamily="34" charset="-120"/>
              </a:rPr>
              <a:t>lanlı</a:t>
            </a:r>
            <a:r>
              <a:rPr lang="en-US" sz="3100" b="1" dirty="0" smtClean="0">
                <a:solidFill>
                  <a:srgbClr val="102033"/>
                </a:solidFill>
                <a:ea typeface="Aptos Display" pitchFamily="34" charset="-122"/>
                <a:cs typeface="Aptos Display" pitchFamily="34" charset="-120"/>
              </a:rPr>
              <a:t> </a:t>
            </a:r>
            <a:r>
              <a:rPr lang="tr-TR" sz="3100" b="1" dirty="0">
                <a:solidFill>
                  <a:srgbClr val="102033"/>
                </a:solidFill>
                <a:ea typeface="Aptos Display" pitchFamily="34" charset="-122"/>
                <a:cs typeface="Aptos Display" pitchFamily="34" charset="-120"/>
              </a:rPr>
              <a:t>C</a:t>
            </a:r>
            <a:r>
              <a:rPr lang="en-US" sz="3100" b="1" dirty="0" err="1" smtClean="0">
                <a:solidFill>
                  <a:srgbClr val="102033"/>
                </a:solidFill>
                <a:ea typeface="Aptos Display" pitchFamily="34" charset="-122"/>
                <a:cs typeface="Aptos Display" pitchFamily="34" charset="-120"/>
              </a:rPr>
              <a:t>ihaz</a:t>
            </a:r>
            <a:r>
              <a:rPr lang="en-US" sz="3100" b="1" dirty="0" smtClean="0">
                <a:solidFill>
                  <a:srgbClr val="102033"/>
                </a:solidFill>
                <a:ea typeface="Aptos Display" pitchFamily="34" charset="-122"/>
                <a:cs typeface="Aptos Display" pitchFamily="34" charset="-120"/>
              </a:rPr>
              <a:t> </a:t>
            </a:r>
            <a:r>
              <a:rPr lang="tr-TR" sz="3100" b="1" dirty="0">
                <a:solidFill>
                  <a:srgbClr val="102033"/>
                </a:solidFill>
                <a:ea typeface="Aptos Display" pitchFamily="34" charset="-122"/>
                <a:cs typeface="Aptos Display" pitchFamily="34" charset="-120"/>
              </a:rPr>
              <a:t>B</a:t>
            </a:r>
            <a:r>
              <a:rPr lang="en-US" sz="3100" b="1" dirty="0" err="1" smtClean="0">
                <a:solidFill>
                  <a:srgbClr val="102033"/>
                </a:solidFill>
                <a:ea typeface="Aptos Display" pitchFamily="34" charset="-122"/>
                <a:cs typeface="Aptos Display" pitchFamily="34" charset="-120"/>
              </a:rPr>
              <a:t>ağlantısı</a:t>
            </a:r>
            <a:endParaRPr lang="en-US" sz="3100" dirty="0"/>
          </a:p>
        </p:txBody>
      </p:sp>
      <p:sp>
        <p:nvSpPr>
          <p:cNvPr id="5" name="Text 3"/>
          <p:cNvSpPr/>
          <p:nvPr/>
        </p:nvSpPr>
        <p:spPr>
          <a:xfrm>
            <a:off x="621792" y="1298448"/>
            <a:ext cx="9875520" cy="274320"/>
          </a:xfrm>
          <a:prstGeom prst="rect">
            <a:avLst/>
          </a:prstGeom>
          <a:noFill/>
          <a:ln/>
        </p:spPr>
        <p:txBody>
          <a:bodyPr wrap="square" lIns="0" tIns="0" rIns="0" bIns="0" rtlCol="0" anchor="ctr"/>
          <a:lstStyle/>
          <a:p>
            <a:pPr marL="0" indent="0">
              <a:buNone/>
            </a:pPr>
            <a:r>
              <a:rPr lang="en-US" sz="1300" dirty="0">
                <a:solidFill>
                  <a:srgbClr val="5B6B7C"/>
                </a:solidFill>
              </a:rPr>
              <a:t>Uzak noktalardaki düşük güçlü sensörleri ortak ağda toplar.</a:t>
            </a:r>
            <a:endParaRPr lang="en-US" sz="1300" dirty="0"/>
          </a:p>
        </p:txBody>
      </p:sp>
      <p:pic>
        <p:nvPicPr>
          <p:cNvPr id="6" name="Image 0" descr="/mnt/data/a_clean_modern_3d_cgi_infographic_scene_on_a_ligh_batch_3.png"/>
          <p:cNvPicPr>
            <a:picLocks noChangeAspect="1"/>
          </p:cNvPicPr>
          <p:nvPr/>
        </p:nvPicPr>
        <p:blipFill>
          <a:blip r:embed="rId3"/>
          <a:stretch>
            <a:fillRect/>
          </a:stretch>
        </p:blipFill>
        <p:spPr>
          <a:xfrm>
            <a:off x="594360" y="1783080"/>
            <a:ext cx="4754880" cy="3794760"/>
          </a:xfrm>
          <a:prstGeom prst="rect">
            <a:avLst/>
          </a:prstGeom>
        </p:spPr>
      </p:pic>
      <p:sp>
        <p:nvSpPr>
          <p:cNvPr id="7" name="Shape 4"/>
          <p:cNvSpPr/>
          <p:nvPr/>
        </p:nvSpPr>
        <p:spPr>
          <a:xfrm>
            <a:off x="594360" y="1691640"/>
            <a:ext cx="4754880" cy="4114800"/>
          </a:xfrm>
          <a:prstGeom prst="rect">
            <a:avLst/>
          </a:prstGeom>
          <a:solidFill>
            <a:srgbClr val="FFFFFF">
              <a:alpha val="62000"/>
            </a:srgbClr>
          </a:solidFill>
          <a:ln w="12700">
            <a:solidFill>
              <a:srgbClr val="333333">
                <a:alpha val="0"/>
              </a:srgbClr>
            </a:solidFill>
            <a:prstDash val="solid"/>
          </a:ln>
        </p:spPr>
        <p:txBody>
          <a:bodyPr/>
          <a:lstStyle/>
          <a:p>
            <a:endParaRPr lang="tr-TR"/>
          </a:p>
        </p:txBody>
      </p:sp>
      <p:sp>
        <p:nvSpPr>
          <p:cNvPr id="8" name="Text 5"/>
          <p:cNvSpPr/>
          <p:nvPr/>
        </p:nvSpPr>
        <p:spPr>
          <a:xfrm>
            <a:off x="5806440" y="1828800"/>
            <a:ext cx="5394960" cy="914400"/>
          </a:xfrm>
          <a:prstGeom prst="rect">
            <a:avLst/>
          </a:prstGeom>
          <a:noFill/>
          <a:ln/>
        </p:spPr>
        <p:txBody>
          <a:bodyPr wrap="square" lIns="0" tIns="0" rIns="0" bIns="0" rtlCol="0" anchor="ctr">
            <a:normAutofit/>
          </a:bodyPr>
          <a:lstStyle/>
          <a:p>
            <a:pPr marL="0" indent="0">
              <a:buNone/>
            </a:pPr>
            <a:r>
              <a:rPr lang="en-US" sz="2500" b="1" dirty="0">
                <a:solidFill>
                  <a:srgbClr val="102033"/>
                </a:solidFill>
              </a:rPr>
              <a:t>Her sensör için ayrı karasal altyapı kurmak çoğu zaman ekonomik değildir.</a:t>
            </a:r>
            <a:endParaRPr lang="en-US" sz="2500" dirty="0"/>
          </a:p>
        </p:txBody>
      </p:sp>
      <p:sp>
        <p:nvSpPr>
          <p:cNvPr id="9" name="Text 6"/>
          <p:cNvSpPr/>
          <p:nvPr/>
        </p:nvSpPr>
        <p:spPr>
          <a:xfrm>
            <a:off x="5833872" y="3017520"/>
            <a:ext cx="4937760" cy="640080"/>
          </a:xfrm>
          <a:prstGeom prst="rect">
            <a:avLst/>
          </a:prstGeom>
          <a:noFill/>
          <a:ln/>
        </p:spPr>
        <p:txBody>
          <a:bodyPr wrap="square" lIns="0" tIns="0" rIns="0" bIns="0" rtlCol="0" anchor="ctr">
            <a:normAutofit/>
          </a:bodyPr>
          <a:lstStyle/>
          <a:p>
            <a:pPr marL="0" indent="0">
              <a:buNone/>
            </a:pPr>
            <a:r>
              <a:rPr lang="en-US" sz="1600" dirty="0">
                <a:solidFill>
                  <a:srgbClr val="5B6B7C"/>
                </a:solidFill>
              </a:rPr>
              <a:t>NTN sayesinde sensörler ortak bir ağ üzerinden merkeze veri gönderebilir.</a:t>
            </a:r>
            <a:endParaRPr lang="en-US" sz="1600" dirty="0"/>
          </a:p>
        </p:txBody>
      </p:sp>
      <p:sp>
        <p:nvSpPr>
          <p:cNvPr id="10" name="Shape 7"/>
          <p:cNvSpPr/>
          <p:nvPr/>
        </p:nvSpPr>
        <p:spPr>
          <a:xfrm>
            <a:off x="5852160" y="4160520"/>
            <a:ext cx="2057400" cy="384048"/>
          </a:xfrm>
          <a:prstGeom prst="roundRect">
            <a:avLst>
              <a:gd name="adj" fmla="val 14286"/>
            </a:avLst>
          </a:prstGeom>
          <a:solidFill>
            <a:srgbClr val="1473E6"/>
          </a:solidFill>
          <a:ln w="12700">
            <a:solidFill>
              <a:srgbClr val="1473E6">
                <a:alpha val="0"/>
              </a:srgbClr>
            </a:solidFill>
            <a:prstDash val="solid"/>
          </a:ln>
        </p:spPr>
        <p:txBody>
          <a:bodyPr/>
          <a:lstStyle/>
          <a:p>
            <a:endParaRPr lang="tr-TR"/>
          </a:p>
        </p:txBody>
      </p:sp>
      <p:sp>
        <p:nvSpPr>
          <p:cNvPr id="11" name="Text 8"/>
          <p:cNvSpPr/>
          <p:nvPr/>
        </p:nvSpPr>
        <p:spPr>
          <a:xfrm>
            <a:off x="5971032" y="4251960"/>
            <a:ext cx="1819656" cy="137160"/>
          </a:xfrm>
          <a:prstGeom prst="rect">
            <a:avLst/>
          </a:prstGeom>
          <a:noFill/>
          <a:ln/>
        </p:spPr>
        <p:txBody>
          <a:bodyPr wrap="square" lIns="0" tIns="0" rIns="0" bIns="0" rtlCol="0" anchor="ctr"/>
          <a:lstStyle/>
          <a:p>
            <a:pPr marL="0" indent="0" algn="ctr">
              <a:buNone/>
            </a:pPr>
            <a:r>
              <a:rPr lang="en-US" sz="950" b="1" dirty="0">
                <a:solidFill>
                  <a:srgbClr val="FFFFFF"/>
                </a:solidFill>
              </a:rPr>
              <a:t>Akıllı tarım</a:t>
            </a:r>
            <a:endParaRPr lang="en-US" sz="950" dirty="0"/>
          </a:p>
        </p:txBody>
      </p:sp>
      <p:sp>
        <p:nvSpPr>
          <p:cNvPr id="12" name="Shape 9"/>
          <p:cNvSpPr/>
          <p:nvPr/>
        </p:nvSpPr>
        <p:spPr>
          <a:xfrm>
            <a:off x="8275320" y="4160520"/>
            <a:ext cx="2057400" cy="384048"/>
          </a:xfrm>
          <a:prstGeom prst="roundRect">
            <a:avLst>
              <a:gd name="adj" fmla="val 14286"/>
            </a:avLst>
          </a:prstGeom>
          <a:solidFill>
            <a:srgbClr val="21C07A"/>
          </a:solidFill>
          <a:ln w="12700">
            <a:solidFill>
              <a:srgbClr val="21C07A">
                <a:alpha val="0"/>
              </a:srgbClr>
            </a:solidFill>
            <a:prstDash val="solid"/>
          </a:ln>
        </p:spPr>
        <p:txBody>
          <a:bodyPr/>
          <a:lstStyle/>
          <a:p>
            <a:endParaRPr lang="tr-TR"/>
          </a:p>
        </p:txBody>
      </p:sp>
      <p:sp>
        <p:nvSpPr>
          <p:cNvPr id="13" name="Text 10"/>
          <p:cNvSpPr/>
          <p:nvPr/>
        </p:nvSpPr>
        <p:spPr>
          <a:xfrm>
            <a:off x="8394192" y="4251960"/>
            <a:ext cx="1819656" cy="137160"/>
          </a:xfrm>
          <a:prstGeom prst="rect">
            <a:avLst/>
          </a:prstGeom>
          <a:noFill/>
          <a:ln/>
        </p:spPr>
        <p:txBody>
          <a:bodyPr wrap="square" lIns="0" tIns="0" rIns="0" bIns="0" rtlCol="0" anchor="ctr"/>
          <a:lstStyle/>
          <a:p>
            <a:pPr marL="0" indent="0" algn="ctr">
              <a:buNone/>
            </a:pPr>
            <a:r>
              <a:rPr lang="en-US" sz="950" b="1" dirty="0">
                <a:solidFill>
                  <a:srgbClr val="FFFFFF"/>
                </a:solidFill>
              </a:rPr>
              <a:t>Denizcilik</a:t>
            </a:r>
            <a:endParaRPr lang="en-US" sz="950" dirty="0"/>
          </a:p>
        </p:txBody>
      </p:sp>
      <p:sp>
        <p:nvSpPr>
          <p:cNvPr id="14" name="Shape 11"/>
          <p:cNvSpPr/>
          <p:nvPr/>
        </p:nvSpPr>
        <p:spPr>
          <a:xfrm>
            <a:off x="5852160" y="4754880"/>
            <a:ext cx="2057400" cy="384048"/>
          </a:xfrm>
          <a:prstGeom prst="roundRect">
            <a:avLst>
              <a:gd name="adj" fmla="val 14286"/>
            </a:avLst>
          </a:prstGeom>
          <a:solidFill>
            <a:srgbClr val="1473E6"/>
          </a:solidFill>
          <a:ln w="12700">
            <a:solidFill>
              <a:srgbClr val="1473E6">
                <a:alpha val="0"/>
              </a:srgbClr>
            </a:solidFill>
            <a:prstDash val="solid"/>
          </a:ln>
        </p:spPr>
        <p:txBody>
          <a:bodyPr/>
          <a:lstStyle/>
          <a:p>
            <a:endParaRPr lang="tr-TR"/>
          </a:p>
        </p:txBody>
      </p:sp>
      <p:sp>
        <p:nvSpPr>
          <p:cNvPr id="15" name="Text 12"/>
          <p:cNvSpPr/>
          <p:nvPr/>
        </p:nvSpPr>
        <p:spPr>
          <a:xfrm>
            <a:off x="5971032" y="4846320"/>
            <a:ext cx="1819656" cy="137160"/>
          </a:xfrm>
          <a:prstGeom prst="rect">
            <a:avLst/>
          </a:prstGeom>
          <a:noFill/>
          <a:ln/>
        </p:spPr>
        <p:txBody>
          <a:bodyPr wrap="square" lIns="0" tIns="0" rIns="0" bIns="0" rtlCol="0" anchor="ctr"/>
          <a:lstStyle/>
          <a:p>
            <a:pPr marL="0" indent="0" algn="ctr">
              <a:buNone/>
            </a:pPr>
            <a:r>
              <a:rPr lang="en-US" sz="950" b="1" dirty="0">
                <a:solidFill>
                  <a:srgbClr val="FFFFFF"/>
                </a:solidFill>
              </a:rPr>
              <a:t>Enerji hatları</a:t>
            </a:r>
            <a:endParaRPr lang="en-US" sz="950" dirty="0"/>
          </a:p>
        </p:txBody>
      </p:sp>
      <p:sp>
        <p:nvSpPr>
          <p:cNvPr id="16" name="Shape 13"/>
          <p:cNvSpPr/>
          <p:nvPr/>
        </p:nvSpPr>
        <p:spPr>
          <a:xfrm>
            <a:off x="8275320" y="4754880"/>
            <a:ext cx="2057400" cy="384048"/>
          </a:xfrm>
          <a:prstGeom prst="roundRect">
            <a:avLst>
              <a:gd name="adj" fmla="val 14286"/>
            </a:avLst>
          </a:prstGeom>
          <a:solidFill>
            <a:srgbClr val="21C07A"/>
          </a:solidFill>
          <a:ln w="12700">
            <a:solidFill>
              <a:srgbClr val="21C07A">
                <a:alpha val="0"/>
              </a:srgbClr>
            </a:solidFill>
            <a:prstDash val="solid"/>
          </a:ln>
        </p:spPr>
        <p:txBody>
          <a:bodyPr/>
          <a:lstStyle/>
          <a:p>
            <a:endParaRPr lang="tr-TR"/>
          </a:p>
        </p:txBody>
      </p:sp>
      <p:sp>
        <p:nvSpPr>
          <p:cNvPr id="17" name="Text 14"/>
          <p:cNvSpPr/>
          <p:nvPr/>
        </p:nvSpPr>
        <p:spPr>
          <a:xfrm>
            <a:off x="8394192" y="4846320"/>
            <a:ext cx="1819656" cy="137160"/>
          </a:xfrm>
          <a:prstGeom prst="rect">
            <a:avLst/>
          </a:prstGeom>
          <a:noFill/>
          <a:ln/>
        </p:spPr>
        <p:txBody>
          <a:bodyPr wrap="square" lIns="0" tIns="0" rIns="0" bIns="0" rtlCol="0" anchor="ctr"/>
          <a:lstStyle/>
          <a:p>
            <a:pPr marL="0" indent="0" algn="ctr">
              <a:buNone/>
            </a:pPr>
            <a:r>
              <a:rPr lang="en-US" sz="950" b="1" dirty="0">
                <a:solidFill>
                  <a:srgbClr val="FFFFFF"/>
                </a:solidFill>
              </a:rPr>
              <a:t>Afet izleme</a:t>
            </a:r>
            <a:endParaRPr lang="en-US" sz="950" dirty="0"/>
          </a:p>
        </p:txBody>
      </p:sp>
    </p:spTree>
    <p:extLst>
      <p:ext uri="{BB962C8B-B14F-4D97-AF65-F5344CB8AC3E}">
        <p14:creationId xmlns:p14="http://schemas.microsoft.com/office/powerpoint/2010/main" val="241013416"/>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0"/>
          <p:cNvSpPr/>
          <p:nvPr/>
        </p:nvSpPr>
        <p:spPr>
          <a:xfrm>
            <a:off x="548640" y="411480"/>
            <a:ext cx="10058400" cy="548640"/>
          </a:xfrm>
          <a:prstGeom prst="rect">
            <a:avLst/>
          </a:prstGeom>
          <a:noFill/>
          <a:ln/>
        </p:spPr>
        <p:txBody>
          <a:bodyPr wrap="square" rtlCol="0" anchor="ctr"/>
          <a:lstStyle/>
          <a:p>
            <a:pPr marL="0" indent="0">
              <a:buNone/>
            </a:pPr>
            <a:r>
              <a:rPr lang="tr-TR" sz="3100" b="1" dirty="0" smtClean="0">
                <a:solidFill>
                  <a:srgbClr val="0B1E3D"/>
                </a:solidFill>
                <a:ea typeface="Cambria" pitchFamily="34" charset="-122"/>
                <a:cs typeface="Cambria" pitchFamily="34" charset="-120"/>
              </a:rPr>
              <a:t>3- </a:t>
            </a:r>
            <a:r>
              <a:rPr lang="en-US" sz="3100" b="1" dirty="0" smtClean="0">
                <a:solidFill>
                  <a:srgbClr val="0B1E3D"/>
                </a:solidFill>
                <a:ea typeface="Cambria" pitchFamily="34" charset="-122"/>
                <a:cs typeface="Cambria" pitchFamily="34" charset="-120"/>
              </a:rPr>
              <a:t>NTN </a:t>
            </a:r>
            <a:r>
              <a:rPr lang="en-US" sz="3100" b="1" dirty="0" err="1" smtClean="0">
                <a:solidFill>
                  <a:srgbClr val="0B1E3D"/>
                </a:solidFill>
                <a:ea typeface="Cambria" pitchFamily="34" charset="-122"/>
                <a:cs typeface="Cambria" pitchFamily="34" charset="-120"/>
              </a:rPr>
              <a:t>Kategorileri</a:t>
            </a:r>
            <a:r>
              <a:rPr lang="tr-TR" sz="3100" b="1" dirty="0" smtClean="0">
                <a:solidFill>
                  <a:srgbClr val="0B1E3D"/>
                </a:solidFill>
                <a:ea typeface="Cambria" pitchFamily="34" charset="-122"/>
                <a:cs typeface="Cambria" pitchFamily="34" charset="-120"/>
              </a:rPr>
              <a:t> ve Kullanım Alanları</a:t>
            </a:r>
            <a:endParaRPr lang="en-US" sz="3100" dirty="0"/>
          </a:p>
        </p:txBody>
      </p:sp>
      <p:sp>
        <p:nvSpPr>
          <p:cNvPr id="4" name="Shape 2"/>
          <p:cNvSpPr/>
          <p:nvPr/>
        </p:nvSpPr>
        <p:spPr>
          <a:xfrm>
            <a:off x="548640" y="1600200"/>
            <a:ext cx="5212080" cy="4480560"/>
          </a:xfrm>
          <a:prstGeom prst="roundRect">
            <a:avLst>
              <a:gd name="adj" fmla="val 2449"/>
            </a:avLst>
          </a:prstGeom>
          <a:solidFill>
            <a:srgbClr val="FFFFFF"/>
          </a:solidFill>
          <a:ln w="12700">
            <a:solidFill>
              <a:srgbClr val="DDE3EC"/>
            </a:solidFill>
            <a:prstDash val="solid"/>
          </a:ln>
          <a:effectLst>
            <a:outerShdw blurRad="76200" dist="25400" dir="5400000" algn="bl" rotWithShape="0">
              <a:srgbClr val="888888">
                <a:alpha val="25000"/>
              </a:srgbClr>
            </a:outerShdw>
          </a:effectLst>
        </p:spPr>
      </p:sp>
      <p:sp>
        <p:nvSpPr>
          <p:cNvPr id="5" name="Shape 3"/>
          <p:cNvSpPr/>
          <p:nvPr/>
        </p:nvSpPr>
        <p:spPr>
          <a:xfrm>
            <a:off x="868680" y="1874520"/>
            <a:ext cx="640080" cy="640080"/>
          </a:xfrm>
          <a:prstGeom prst="ellipse">
            <a:avLst/>
          </a:prstGeom>
          <a:solidFill>
            <a:srgbClr val="065A82"/>
          </a:solidFill>
          <a:ln/>
        </p:spPr>
      </p:sp>
      <p:pic>
        <p:nvPicPr>
          <p:cNvPr id="6" name="Image 0" descr="/home/claude/ntn_deck/icon_satellite.png"/>
          <p:cNvPicPr>
            <a:picLocks noChangeAspect="1"/>
          </p:cNvPicPr>
          <p:nvPr/>
        </p:nvPicPr>
        <p:blipFill>
          <a:blip r:embed="rId3"/>
          <a:stretch>
            <a:fillRect/>
          </a:stretch>
        </p:blipFill>
        <p:spPr>
          <a:xfrm>
            <a:off x="945490" y="1951330"/>
            <a:ext cx="486461" cy="486461"/>
          </a:xfrm>
          <a:prstGeom prst="rect">
            <a:avLst/>
          </a:prstGeom>
        </p:spPr>
      </p:pic>
      <p:sp>
        <p:nvSpPr>
          <p:cNvPr id="7" name="Text 4"/>
          <p:cNvSpPr/>
          <p:nvPr/>
        </p:nvSpPr>
        <p:spPr>
          <a:xfrm>
            <a:off x="1691640" y="1901952"/>
            <a:ext cx="3840480" cy="457200"/>
          </a:xfrm>
          <a:prstGeom prst="rect">
            <a:avLst/>
          </a:prstGeom>
          <a:noFill/>
          <a:ln/>
        </p:spPr>
        <p:txBody>
          <a:bodyPr wrap="square" rtlCol="0" anchor="ctr"/>
          <a:lstStyle/>
          <a:p>
            <a:pPr marL="0" indent="0">
              <a:buNone/>
            </a:pPr>
            <a:r>
              <a:rPr lang="en-US" sz="1700" b="1" dirty="0">
                <a:solidFill>
                  <a:srgbClr val="0B1E3D"/>
                </a:solidFill>
                <a:ea typeface="Calibri" pitchFamily="34" charset="-122"/>
                <a:cs typeface="Calibri" pitchFamily="34" charset="-120"/>
              </a:rPr>
              <a:t>Uydu Tabanlı Sistemler</a:t>
            </a:r>
            <a:endParaRPr lang="en-US" sz="1700" dirty="0"/>
          </a:p>
        </p:txBody>
      </p:sp>
      <p:sp>
        <p:nvSpPr>
          <p:cNvPr id="8" name="Shape 5"/>
          <p:cNvSpPr/>
          <p:nvPr/>
        </p:nvSpPr>
        <p:spPr>
          <a:xfrm>
            <a:off x="868680" y="2697480"/>
            <a:ext cx="4480560" cy="868680"/>
          </a:xfrm>
          <a:prstGeom prst="roundRect">
            <a:avLst>
              <a:gd name="adj" fmla="val 8421"/>
            </a:avLst>
          </a:prstGeom>
          <a:solidFill>
            <a:srgbClr val="EEF3FA"/>
          </a:solidFill>
          <a:ln/>
        </p:spPr>
      </p:sp>
      <p:sp>
        <p:nvSpPr>
          <p:cNvPr id="9" name="Text 6"/>
          <p:cNvSpPr/>
          <p:nvPr/>
        </p:nvSpPr>
        <p:spPr>
          <a:xfrm>
            <a:off x="1051560" y="2770632"/>
            <a:ext cx="1005840" cy="731520"/>
          </a:xfrm>
          <a:prstGeom prst="rect">
            <a:avLst/>
          </a:prstGeom>
          <a:noFill/>
          <a:ln/>
        </p:spPr>
        <p:txBody>
          <a:bodyPr wrap="square" rtlCol="0" anchor="ctr"/>
          <a:lstStyle/>
          <a:p>
            <a:pPr marL="0" indent="0">
              <a:buNone/>
            </a:pPr>
            <a:r>
              <a:rPr lang="en-US" sz="2000" b="1" dirty="0">
                <a:solidFill>
                  <a:srgbClr val="1C7293"/>
                </a:solidFill>
                <a:ea typeface="Cambria" pitchFamily="34" charset="-122"/>
                <a:cs typeface="Cambria" pitchFamily="34" charset="-120"/>
              </a:rPr>
              <a:t>GEO</a:t>
            </a:r>
            <a:endParaRPr lang="en-US" sz="2000" dirty="0"/>
          </a:p>
        </p:txBody>
      </p:sp>
      <p:sp>
        <p:nvSpPr>
          <p:cNvPr id="10" name="Text 7"/>
          <p:cNvSpPr/>
          <p:nvPr/>
        </p:nvSpPr>
        <p:spPr>
          <a:xfrm>
            <a:off x="2057400" y="2770632"/>
            <a:ext cx="3200400" cy="731520"/>
          </a:xfrm>
          <a:prstGeom prst="rect">
            <a:avLst/>
          </a:prstGeom>
          <a:noFill/>
          <a:ln/>
        </p:spPr>
        <p:txBody>
          <a:bodyPr wrap="square" rtlCol="0" anchor="ctr"/>
          <a:lstStyle/>
          <a:p>
            <a:pPr marL="0" indent="0">
              <a:buNone/>
            </a:pPr>
            <a:r>
              <a:rPr lang="en-US" sz="1250" dirty="0" err="1">
                <a:solidFill>
                  <a:srgbClr val="4A5B72"/>
                </a:solidFill>
                <a:ea typeface="Calibri" pitchFamily="34" charset="-122"/>
                <a:cs typeface="Calibri" pitchFamily="34" charset="-120"/>
              </a:rPr>
              <a:t>Jeostasyoner</a:t>
            </a:r>
            <a:r>
              <a:rPr lang="en-US" sz="1250" dirty="0">
                <a:solidFill>
                  <a:srgbClr val="4A5B72"/>
                </a:solidFill>
                <a:ea typeface="Calibri" pitchFamily="34" charset="-122"/>
                <a:cs typeface="Calibri" pitchFamily="34" charset="-120"/>
              </a:rPr>
              <a:t> </a:t>
            </a:r>
            <a:r>
              <a:rPr lang="tr-TR" sz="1250" dirty="0" err="1" smtClean="0">
                <a:solidFill>
                  <a:srgbClr val="4A5B72"/>
                </a:solidFill>
                <a:ea typeface="Calibri" pitchFamily="34" charset="-122"/>
                <a:cs typeface="Calibri" pitchFamily="34" charset="-120"/>
              </a:rPr>
              <a:t>Yö</a:t>
            </a:r>
            <a:r>
              <a:rPr lang="en-US" sz="1250" dirty="0" err="1" smtClean="0">
                <a:solidFill>
                  <a:srgbClr val="4A5B72"/>
                </a:solidFill>
                <a:ea typeface="Calibri" pitchFamily="34" charset="-122"/>
                <a:cs typeface="Calibri" pitchFamily="34" charset="-120"/>
              </a:rPr>
              <a:t>rünge</a:t>
            </a:r>
            <a:endParaRPr lang="en-US" sz="1250" dirty="0"/>
          </a:p>
        </p:txBody>
      </p:sp>
      <p:sp>
        <p:nvSpPr>
          <p:cNvPr id="11" name="Shape 8"/>
          <p:cNvSpPr/>
          <p:nvPr/>
        </p:nvSpPr>
        <p:spPr>
          <a:xfrm>
            <a:off x="868680" y="3749040"/>
            <a:ext cx="4480560" cy="868680"/>
          </a:xfrm>
          <a:prstGeom prst="roundRect">
            <a:avLst>
              <a:gd name="adj" fmla="val 8421"/>
            </a:avLst>
          </a:prstGeom>
          <a:solidFill>
            <a:srgbClr val="EEF3FA"/>
          </a:solidFill>
          <a:ln/>
        </p:spPr>
      </p:sp>
      <p:sp>
        <p:nvSpPr>
          <p:cNvPr id="12" name="Text 9"/>
          <p:cNvSpPr/>
          <p:nvPr/>
        </p:nvSpPr>
        <p:spPr>
          <a:xfrm>
            <a:off x="1051560" y="3822192"/>
            <a:ext cx="1005840" cy="731520"/>
          </a:xfrm>
          <a:prstGeom prst="rect">
            <a:avLst/>
          </a:prstGeom>
          <a:noFill/>
          <a:ln/>
        </p:spPr>
        <p:txBody>
          <a:bodyPr wrap="square" rtlCol="0" anchor="ctr"/>
          <a:lstStyle/>
          <a:p>
            <a:pPr marL="0" indent="0">
              <a:buNone/>
            </a:pPr>
            <a:r>
              <a:rPr lang="en-US" sz="2000" b="1" dirty="0">
                <a:solidFill>
                  <a:srgbClr val="1C7293"/>
                </a:solidFill>
                <a:ea typeface="Cambria" pitchFamily="34" charset="-122"/>
                <a:cs typeface="Cambria" pitchFamily="34" charset="-120"/>
              </a:rPr>
              <a:t>MEO</a:t>
            </a:r>
            <a:endParaRPr lang="en-US" sz="2000" dirty="0"/>
          </a:p>
        </p:txBody>
      </p:sp>
      <p:sp>
        <p:nvSpPr>
          <p:cNvPr id="13" name="Text 10"/>
          <p:cNvSpPr/>
          <p:nvPr/>
        </p:nvSpPr>
        <p:spPr>
          <a:xfrm>
            <a:off x="2057400" y="3822192"/>
            <a:ext cx="3200400" cy="731520"/>
          </a:xfrm>
          <a:prstGeom prst="rect">
            <a:avLst/>
          </a:prstGeom>
          <a:noFill/>
          <a:ln/>
        </p:spPr>
        <p:txBody>
          <a:bodyPr wrap="square" rtlCol="0" anchor="ctr"/>
          <a:lstStyle/>
          <a:p>
            <a:pPr marL="0" indent="0">
              <a:buNone/>
            </a:pPr>
            <a:r>
              <a:rPr lang="en-US" sz="1250" dirty="0" err="1">
                <a:solidFill>
                  <a:srgbClr val="4A5B72"/>
                </a:solidFill>
                <a:ea typeface="Calibri" pitchFamily="34" charset="-122"/>
                <a:cs typeface="Calibri" pitchFamily="34" charset="-120"/>
              </a:rPr>
              <a:t>Orta</a:t>
            </a:r>
            <a:r>
              <a:rPr lang="en-US" sz="1250" dirty="0">
                <a:solidFill>
                  <a:srgbClr val="4A5B72"/>
                </a:solidFill>
                <a:ea typeface="Calibri" pitchFamily="34" charset="-122"/>
                <a:cs typeface="Calibri" pitchFamily="34" charset="-120"/>
              </a:rPr>
              <a:t> </a:t>
            </a:r>
            <a:r>
              <a:rPr lang="tr-TR" sz="1250" dirty="0">
                <a:solidFill>
                  <a:srgbClr val="4A5B72"/>
                </a:solidFill>
                <a:ea typeface="Calibri" pitchFamily="34" charset="-122"/>
                <a:cs typeface="Calibri" pitchFamily="34" charset="-120"/>
              </a:rPr>
              <a:t>Y</a:t>
            </a:r>
            <a:r>
              <a:rPr lang="en-US" sz="1250" dirty="0" err="1" smtClean="0">
                <a:solidFill>
                  <a:srgbClr val="4A5B72"/>
                </a:solidFill>
                <a:ea typeface="Calibri" pitchFamily="34" charset="-122"/>
                <a:cs typeface="Calibri" pitchFamily="34" charset="-120"/>
              </a:rPr>
              <a:t>örünge</a:t>
            </a:r>
            <a:endParaRPr lang="en-US" sz="1250" dirty="0"/>
          </a:p>
        </p:txBody>
      </p:sp>
      <p:sp>
        <p:nvSpPr>
          <p:cNvPr id="14" name="Shape 11"/>
          <p:cNvSpPr/>
          <p:nvPr/>
        </p:nvSpPr>
        <p:spPr>
          <a:xfrm>
            <a:off x="868680" y="4800600"/>
            <a:ext cx="4480560" cy="868680"/>
          </a:xfrm>
          <a:prstGeom prst="roundRect">
            <a:avLst>
              <a:gd name="adj" fmla="val 8421"/>
            </a:avLst>
          </a:prstGeom>
          <a:solidFill>
            <a:srgbClr val="EEF3FA"/>
          </a:solidFill>
          <a:ln/>
        </p:spPr>
      </p:sp>
      <p:sp>
        <p:nvSpPr>
          <p:cNvPr id="15" name="Text 12"/>
          <p:cNvSpPr/>
          <p:nvPr/>
        </p:nvSpPr>
        <p:spPr>
          <a:xfrm>
            <a:off x="1051560" y="4873752"/>
            <a:ext cx="1005840" cy="731520"/>
          </a:xfrm>
          <a:prstGeom prst="rect">
            <a:avLst/>
          </a:prstGeom>
          <a:noFill/>
          <a:ln/>
        </p:spPr>
        <p:txBody>
          <a:bodyPr wrap="square" rtlCol="0" anchor="ctr"/>
          <a:lstStyle/>
          <a:p>
            <a:pPr marL="0" indent="0">
              <a:buNone/>
            </a:pPr>
            <a:r>
              <a:rPr lang="en-US" sz="2000" b="1" dirty="0">
                <a:solidFill>
                  <a:srgbClr val="1C7293"/>
                </a:solidFill>
                <a:ea typeface="Cambria" pitchFamily="34" charset="-122"/>
                <a:cs typeface="Cambria" pitchFamily="34" charset="-120"/>
              </a:rPr>
              <a:t>LEO</a:t>
            </a:r>
            <a:endParaRPr lang="en-US" sz="2000" dirty="0"/>
          </a:p>
        </p:txBody>
      </p:sp>
      <p:sp>
        <p:nvSpPr>
          <p:cNvPr id="16" name="Text 13"/>
          <p:cNvSpPr/>
          <p:nvPr/>
        </p:nvSpPr>
        <p:spPr>
          <a:xfrm>
            <a:off x="2057400" y="4873752"/>
            <a:ext cx="3200400" cy="731520"/>
          </a:xfrm>
          <a:prstGeom prst="rect">
            <a:avLst/>
          </a:prstGeom>
          <a:noFill/>
          <a:ln/>
        </p:spPr>
        <p:txBody>
          <a:bodyPr wrap="square" rtlCol="0" anchor="ctr"/>
          <a:lstStyle/>
          <a:p>
            <a:pPr marL="0" indent="0">
              <a:buNone/>
            </a:pPr>
            <a:r>
              <a:rPr lang="en-US" sz="1250" dirty="0" err="1">
                <a:solidFill>
                  <a:srgbClr val="4A5B72"/>
                </a:solidFill>
                <a:ea typeface="Calibri" pitchFamily="34" charset="-122"/>
                <a:cs typeface="Calibri" pitchFamily="34" charset="-120"/>
              </a:rPr>
              <a:t>Alçak</a:t>
            </a:r>
            <a:r>
              <a:rPr lang="en-US" sz="1250" dirty="0">
                <a:solidFill>
                  <a:srgbClr val="4A5B72"/>
                </a:solidFill>
                <a:ea typeface="Calibri" pitchFamily="34" charset="-122"/>
                <a:cs typeface="Calibri" pitchFamily="34" charset="-120"/>
              </a:rPr>
              <a:t> </a:t>
            </a:r>
            <a:r>
              <a:rPr lang="en-US" sz="1250" dirty="0" err="1" smtClean="0">
                <a:solidFill>
                  <a:srgbClr val="4A5B72"/>
                </a:solidFill>
                <a:ea typeface="Calibri" pitchFamily="34" charset="-122"/>
                <a:cs typeface="Calibri" pitchFamily="34" charset="-120"/>
              </a:rPr>
              <a:t>yörünge</a:t>
            </a:r>
            <a:endParaRPr lang="en-US" sz="1250" dirty="0"/>
          </a:p>
        </p:txBody>
      </p:sp>
      <p:sp>
        <p:nvSpPr>
          <p:cNvPr id="17" name="Shape 14"/>
          <p:cNvSpPr/>
          <p:nvPr/>
        </p:nvSpPr>
        <p:spPr>
          <a:xfrm>
            <a:off x="5989320" y="1608992"/>
            <a:ext cx="5623560" cy="4480560"/>
          </a:xfrm>
          <a:prstGeom prst="roundRect">
            <a:avLst>
              <a:gd name="adj" fmla="val 2449"/>
            </a:avLst>
          </a:prstGeom>
          <a:solidFill>
            <a:srgbClr val="0B1E3D"/>
          </a:solidFill>
          <a:ln/>
          <a:effectLst>
            <a:outerShdw blurRad="76200" dist="25400" dir="5400000" algn="bl" rotWithShape="0">
              <a:srgbClr val="888888">
                <a:alpha val="25000"/>
              </a:srgbClr>
            </a:outerShdw>
          </a:effectLst>
        </p:spPr>
      </p:sp>
      <p:sp>
        <p:nvSpPr>
          <p:cNvPr id="18" name="Shape 15"/>
          <p:cNvSpPr/>
          <p:nvPr/>
        </p:nvSpPr>
        <p:spPr>
          <a:xfrm>
            <a:off x="6309360" y="1874520"/>
            <a:ext cx="640080" cy="640080"/>
          </a:xfrm>
          <a:prstGeom prst="ellipse">
            <a:avLst/>
          </a:prstGeom>
          <a:solidFill>
            <a:srgbClr val="1C7293"/>
          </a:solidFill>
          <a:ln/>
        </p:spPr>
      </p:sp>
      <p:pic>
        <p:nvPicPr>
          <p:cNvPr id="19" name="Image 1" descr="/home/claude/ntn_deck/icon_drone.png"/>
          <p:cNvPicPr>
            <a:picLocks noChangeAspect="1"/>
          </p:cNvPicPr>
          <p:nvPr/>
        </p:nvPicPr>
        <p:blipFill>
          <a:blip r:embed="rId4"/>
          <a:stretch>
            <a:fillRect/>
          </a:stretch>
        </p:blipFill>
        <p:spPr>
          <a:xfrm>
            <a:off x="6386170" y="1951330"/>
            <a:ext cx="486461" cy="486461"/>
          </a:xfrm>
          <a:prstGeom prst="rect">
            <a:avLst/>
          </a:prstGeom>
        </p:spPr>
      </p:pic>
      <p:sp>
        <p:nvSpPr>
          <p:cNvPr id="20" name="Text 16"/>
          <p:cNvSpPr/>
          <p:nvPr/>
        </p:nvSpPr>
        <p:spPr>
          <a:xfrm>
            <a:off x="7132320" y="1901952"/>
            <a:ext cx="4206240" cy="457200"/>
          </a:xfrm>
          <a:prstGeom prst="rect">
            <a:avLst/>
          </a:prstGeom>
          <a:noFill/>
          <a:ln/>
        </p:spPr>
        <p:txBody>
          <a:bodyPr wrap="square" rtlCol="0" anchor="ctr"/>
          <a:lstStyle/>
          <a:p>
            <a:pPr marL="0" indent="0">
              <a:buNone/>
            </a:pPr>
            <a:r>
              <a:rPr lang="en-US" sz="1700" b="1" dirty="0">
                <a:solidFill>
                  <a:srgbClr val="FFFFFF"/>
                </a:solidFill>
                <a:ea typeface="Calibri" pitchFamily="34" charset="-122"/>
                <a:cs typeface="Calibri" pitchFamily="34" charset="-120"/>
              </a:rPr>
              <a:t>Uydu Dışı Platformlar</a:t>
            </a:r>
            <a:endParaRPr lang="en-US" sz="1700" dirty="0"/>
          </a:p>
        </p:txBody>
      </p:sp>
      <p:sp>
        <p:nvSpPr>
          <p:cNvPr id="21" name="Shape 17"/>
          <p:cNvSpPr/>
          <p:nvPr/>
        </p:nvSpPr>
        <p:spPr>
          <a:xfrm>
            <a:off x="6309360" y="2697480"/>
            <a:ext cx="566928" cy="566928"/>
          </a:xfrm>
          <a:prstGeom prst="ellipse">
            <a:avLst/>
          </a:prstGeom>
          <a:solidFill>
            <a:srgbClr val="065A82"/>
          </a:solidFill>
          <a:ln/>
        </p:spPr>
      </p:sp>
      <p:pic>
        <p:nvPicPr>
          <p:cNvPr id="22" name="Image 2" descr="/home/claude/ntn_deck/icon_broadcast.png"/>
          <p:cNvPicPr>
            <a:picLocks noChangeAspect="1"/>
          </p:cNvPicPr>
          <p:nvPr/>
        </p:nvPicPr>
        <p:blipFill>
          <a:blip r:embed="rId5"/>
          <a:stretch>
            <a:fillRect/>
          </a:stretch>
        </p:blipFill>
        <p:spPr>
          <a:xfrm>
            <a:off x="6377391" y="2765511"/>
            <a:ext cx="430865" cy="430865"/>
          </a:xfrm>
          <a:prstGeom prst="rect">
            <a:avLst/>
          </a:prstGeom>
        </p:spPr>
      </p:pic>
      <p:sp>
        <p:nvSpPr>
          <p:cNvPr id="23" name="Text 18"/>
          <p:cNvSpPr/>
          <p:nvPr/>
        </p:nvSpPr>
        <p:spPr>
          <a:xfrm>
            <a:off x="7040880" y="2679192"/>
            <a:ext cx="1828800" cy="320040"/>
          </a:xfrm>
          <a:prstGeom prst="rect">
            <a:avLst/>
          </a:prstGeom>
          <a:noFill/>
          <a:ln/>
        </p:spPr>
        <p:txBody>
          <a:bodyPr wrap="square" rtlCol="0" anchor="ctr"/>
          <a:lstStyle/>
          <a:p>
            <a:pPr marL="0" indent="0">
              <a:buNone/>
            </a:pPr>
            <a:r>
              <a:rPr lang="en-US" sz="1450" b="1" dirty="0">
                <a:solidFill>
                  <a:srgbClr val="FFFFFF"/>
                </a:solidFill>
                <a:ea typeface="Calibri" pitchFamily="34" charset="-122"/>
                <a:cs typeface="Calibri" pitchFamily="34" charset="-120"/>
              </a:rPr>
              <a:t>HAPS</a:t>
            </a:r>
            <a:endParaRPr lang="en-US" sz="1450" dirty="0"/>
          </a:p>
        </p:txBody>
      </p:sp>
      <p:sp>
        <p:nvSpPr>
          <p:cNvPr id="24" name="Text 19"/>
          <p:cNvSpPr/>
          <p:nvPr/>
        </p:nvSpPr>
        <p:spPr>
          <a:xfrm>
            <a:off x="7040880" y="2971800"/>
            <a:ext cx="4297680" cy="457200"/>
          </a:xfrm>
          <a:prstGeom prst="rect">
            <a:avLst/>
          </a:prstGeom>
          <a:noFill/>
          <a:ln/>
        </p:spPr>
        <p:txBody>
          <a:bodyPr wrap="square" rtlCol="0" anchor="ctr"/>
          <a:lstStyle/>
          <a:p>
            <a:pPr marL="0" indent="0">
              <a:buNone/>
            </a:pPr>
            <a:r>
              <a:rPr lang="en-US" sz="1200" dirty="0">
                <a:solidFill>
                  <a:srgbClr val="CADCFC"/>
                </a:solidFill>
                <a:ea typeface="Calibri" pitchFamily="34" charset="-122"/>
                <a:cs typeface="Calibri" pitchFamily="34" charset="-120"/>
              </a:rPr>
              <a:t>Yüksek irtifa </a:t>
            </a:r>
            <a:r>
              <a:rPr lang="en-US" sz="1200" dirty="0" err="1">
                <a:solidFill>
                  <a:srgbClr val="CADCFC"/>
                </a:solidFill>
                <a:ea typeface="Calibri" pitchFamily="34" charset="-122"/>
                <a:cs typeface="Calibri" pitchFamily="34" charset="-120"/>
              </a:rPr>
              <a:t>platformları</a:t>
            </a:r>
            <a:r>
              <a:rPr lang="en-US" sz="1200" dirty="0">
                <a:solidFill>
                  <a:srgbClr val="CADCFC"/>
                </a:solidFill>
                <a:ea typeface="Calibri" pitchFamily="34" charset="-122"/>
                <a:cs typeface="Calibri" pitchFamily="34" charset="-120"/>
              </a:rPr>
              <a:t> </a:t>
            </a:r>
            <a:endParaRPr lang="en-US" sz="1200" dirty="0"/>
          </a:p>
        </p:txBody>
      </p:sp>
      <p:sp>
        <p:nvSpPr>
          <p:cNvPr id="25" name="Shape 20"/>
          <p:cNvSpPr/>
          <p:nvPr/>
        </p:nvSpPr>
        <p:spPr>
          <a:xfrm>
            <a:off x="6309360" y="3749040"/>
            <a:ext cx="566928" cy="566928"/>
          </a:xfrm>
          <a:prstGeom prst="ellipse">
            <a:avLst/>
          </a:prstGeom>
          <a:solidFill>
            <a:srgbClr val="065A82"/>
          </a:solidFill>
          <a:ln/>
        </p:spPr>
      </p:sp>
      <p:pic>
        <p:nvPicPr>
          <p:cNvPr id="26" name="Image 3" descr="/home/claude/ntn_deck/icon_drone.png"/>
          <p:cNvPicPr>
            <a:picLocks noChangeAspect="1"/>
          </p:cNvPicPr>
          <p:nvPr/>
        </p:nvPicPr>
        <p:blipFill>
          <a:blip r:embed="rId4"/>
          <a:stretch>
            <a:fillRect/>
          </a:stretch>
        </p:blipFill>
        <p:spPr>
          <a:xfrm>
            <a:off x="6377391" y="3817071"/>
            <a:ext cx="430865" cy="430865"/>
          </a:xfrm>
          <a:prstGeom prst="rect">
            <a:avLst/>
          </a:prstGeom>
        </p:spPr>
      </p:pic>
      <p:sp>
        <p:nvSpPr>
          <p:cNvPr id="27" name="Text 21"/>
          <p:cNvSpPr/>
          <p:nvPr/>
        </p:nvSpPr>
        <p:spPr>
          <a:xfrm>
            <a:off x="7040880" y="3730752"/>
            <a:ext cx="1828800" cy="320040"/>
          </a:xfrm>
          <a:prstGeom prst="rect">
            <a:avLst/>
          </a:prstGeom>
          <a:noFill/>
          <a:ln/>
        </p:spPr>
        <p:txBody>
          <a:bodyPr wrap="square" rtlCol="0" anchor="ctr"/>
          <a:lstStyle/>
          <a:p>
            <a:pPr marL="0" indent="0">
              <a:buNone/>
            </a:pPr>
            <a:r>
              <a:rPr lang="en-US" sz="1450" b="1" dirty="0">
                <a:solidFill>
                  <a:srgbClr val="FFFFFF"/>
                </a:solidFill>
                <a:ea typeface="Calibri" pitchFamily="34" charset="-122"/>
                <a:cs typeface="Calibri" pitchFamily="34" charset="-120"/>
              </a:rPr>
              <a:t>İHA</a:t>
            </a:r>
            <a:endParaRPr lang="en-US" sz="1450" dirty="0"/>
          </a:p>
        </p:txBody>
      </p:sp>
      <p:sp>
        <p:nvSpPr>
          <p:cNvPr id="28" name="Text 22"/>
          <p:cNvSpPr/>
          <p:nvPr/>
        </p:nvSpPr>
        <p:spPr>
          <a:xfrm>
            <a:off x="7040880" y="4023360"/>
            <a:ext cx="4297680" cy="457200"/>
          </a:xfrm>
          <a:prstGeom prst="rect">
            <a:avLst/>
          </a:prstGeom>
          <a:noFill/>
          <a:ln/>
        </p:spPr>
        <p:txBody>
          <a:bodyPr wrap="square" rtlCol="0" anchor="ctr"/>
          <a:lstStyle/>
          <a:p>
            <a:pPr marL="0" indent="0">
              <a:buNone/>
            </a:pPr>
            <a:r>
              <a:rPr lang="en-US" sz="1200" dirty="0">
                <a:solidFill>
                  <a:srgbClr val="CADCFC"/>
                </a:solidFill>
                <a:ea typeface="Calibri" pitchFamily="34" charset="-122"/>
                <a:cs typeface="Calibri" pitchFamily="34" charset="-120"/>
              </a:rPr>
              <a:t>İnsansız hava </a:t>
            </a:r>
            <a:r>
              <a:rPr lang="en-US" sz="1200" dirty="0" err="1">
                <a:solidFill>
                  <a:srgbClr val="CADCFC"/>
                </a:solidFill>
                <a:ea typeface="Calibri" pitchFamily="34" charset="-122"/>
                <a:cs typeface="Calibri" pitchFamily="34" charset="-120"/>
              </a:rPr>
              <a:t>araçları</a:t>
            </a:r>
            <a:r>
              <a:rPr lang="en-US" sz="1200" dirty="0">
                <a:solidFill>
                  <a:srgbClr val="CADCFC"/>
                </a:solidFill>
                <a:ea typeface="Calibri" pitchFamily="34" charset="-122"/>
                <a:cs typeface="Calibri" pitchFamily="34" charset="-120"/>
              </a:rPr>
              <a:t> </a:t>
            </a:r>
            <a:endParaRPr lang="en-US" sz="1200" dirty="0"/>
          </a:p>
        </p:txBody>
      </p:sp>
      <p:sp>
        <p:nvSpPr>
          <p:cNvPr id="29" name="Shape 23"/>
          <p:cNvSpPr/>
          <p:nvPr/>
        </p:nvSpPr>
        <p:spPr>
          <a:xfrm>
            <a:off x="6309360" y="4800600"/>
            <a:ext cx="566928" cy="566928"/>
          </a:xfrm>
          <a:prstGeom prst="ellipse">
            <a:avLst/>
          </a:prstGeom>
          <a:solidFill>
            <a:srgbClr val="065A82"/>
          </a:solidFill>
          <a:ln/>
        </p:spPr>
      </p:sp>
      <p:pic>
        <p:nvPicPr>
          <p:cNvPr id="30" name="Image 4" descr="/home/claude/ntn_deck/icon_balloon.png"/>
          <p:cNvPicPr>
            <a:picLocks noChangeAspect="1"/>
          </p:cNvPicPr>
          <p:nvPr/>
        </p:nvPicPr>
        <p:blipFill>
          <a:blip r:embed="rId6"/>
          <a:stretch>
            <a:fillRect/>
          </a:stretch>
        </p:blipFill>
        <p:spPr>
          <a:xfrm>
            <a:off x="6377391" y="4868631"/>
            <a:ext cx="430865" cy="430865"/>
          </a:xfrm>
          <a:prstGeom prst="rect">
            <a:avLst/>
          </a:prstGeom>
        </p:spPr>
      </p:pic>
      <p:sp>
        <p:nvSpPr>
          <p:cNvPr id="31" name="Text 24"/>
          <p:cNvSpPr/>
          <p:nvPr/>
        </p:nvSpPr>
        <p:spPr>
          <a:xfrm>
            <a:off x="7040880" y="4782312"/>
            <a:ext cx="1828800" cy="320040"/>
          </a:xfrm>
          <a:prstGeom prst="rect">
            <a:avLst/>
          </a:prstGeom>
          <a:noFill/>
          <a:ln/>
        </p:spPr>
        <p:txBody>
          <a:bodyPr wrap="square" rtlCol="0" anchor="ctr"/>
          <a:lstStyle/>
          <a:p>
            <a:pPr marL="0" indent="0">
              <a:buNone/>
            </a:pPr>
            <a:r>
              <a:rPr lang="en-US" sz="1450" b="1" dirty="0">
                <a:solidFill>
                  <a:srgbClr val="FFFFFF"/>
                </a:solidFill>
                <a:ea typeface="Calibri" pitchFamily="34" charset="-122"/>
                <a:cs typeface="Calibri" pitchFamily="34" charset="-120"/>
              </a:rPr>
              <a:t>Balon Tabanlı</a:t>
            </a:r>
            <a:endParaRPr lang="en-US" sz="1450" dirty="0"/>
          </a:p>
        </p:txBody>
      </p:sp>
      <p:sp>
        <p:nvSpPr>
          <p:cNvPr id="32" name="Text 25"/>
          <p:cNvSpPr/>
          <p:nvPr/>
        </p:nvSpPr>
        <p:spPr>
          <a:xfrm>
            <a:off x="7040880" y="5074920"/>
            <a:ext cx="4297680" cy="457200"/>
          </a:xfrm>
          <a:prstGeom prst="rect">
            <a:avLst/>
          </a:prstGeom>
          <a:noFill/>
          <a:ln/>
        </p:spPr>
        <p:txBody>
          <a:bodyPr wrap="square" rtlCol="0" anchor="ctr"/>
          <a:lstStyle/>
          <a:p>
            <a:pPr marL="0" indent="0">
              <a:buNone/>
            </a:pPr>
            <a:r>
              <a:rPr lang="en-US" sz="1200" dirty="0">
                <a:solidFill>
                  <a:srgbClr val="CADCFC"/>
                </a:solidFill>
                <a:ea typeface="Calibri" pitchFamily="34" charset="-122"/>
                <a:cs typeface="Calibri" pitchFamily="34" charset="-120"/>
              </a:rPr>
              <a:t>Stratosferik balon sistemleri</a:t>
            </a:r>
            <a:endParaRPr lang="en-US" sz="1200" dirty="0"/>
          </a:p>
        </p:txBody>
      </p:sp>
    </p:spTree>
    <p:extLst>
      <p:ext uri="{BB962C8B-B14F-4D97-AF65-F5344CB8AC3E}">
        <p14:creationId xmlns:p14="http://schemas.microsoft.com/office/powerpoint/2010/main" val="2064141519"/>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rgbClr val="0B1E3F"/>
        </a:solidFill>
        <a:effectLst/>
      </p:bgPr>
    </p:bg>
    <p:spTree>
      <p:nvGrpSpPr>
        <p:cNvPr id="1" name=""/>
        <p:cNvGrpSpPr/>
        <p:nvPr/>
      </p:nvGrpSpPr>
      <p:grpSpPr>
        <a:xfrm>
          <a:off x="0" y="0"/>
          <a:ext cx="0" cy="0"/>
          <a:chOff x="0" y="0"/>
          <a:chExt cx="0" cy="0"/>
        </a:xfrm>
      </p:grpSpPr>
      <p:sp>
        <p:nvSpPr>
          <p:cNvPr id="2" name="Text 0"/>
          <p:cNvSpPr/>
          <p:nvPr/>
        </p:nvSpPr>
        <p:spPr>
          <a:xfrm>
            <a:off x="548640" y="411480"/>
            <a:ext cx="8229600" cy="548640"/>
          </a:xfrm>
          <a:prstGeom prst="rect">
            <a:avLst/>
          </a:prstGeom>
          <a:noFill/>
          <a:ln/>
        </p:spPr>
        <p:txBody>
          <a:bodyPr wrap="square" rtlCol="0" anchor="ctr"/>
          <a:lstStyle/>
          <a:p>
            <a:pPr marL="457200" indent="-457200">
              <a:buFont typeface="Arial" panose="020B0604020202020204" pitchFamily="34" charset="0"/>
              <a:buChar char="•"/>
            </a:pPr>
            <a:r>
              <a:rPr lang="en-US" sz="3100" b="1" dirty="0">
                <a:solidFill>
                  <a:srgbClr val="FFFFFF"/>
                </a:solidFill>
                <a:ea typeface="Cambria" pitchFamily="34" charset="-122"/>
                <a:cs typeface="Cambria" pitchFamily="34" charset="-120"/>
              </a:rPr>
              <a:t>GEO </a:t>
            </a:r>
            <a:r>
              <a:rPr lang="en-US" sz="3100" b="1" dirty="0" err="1" smtClean="0">
                <a:solidFill>
                  <a:srgbClr val="FFFFFF"/>
                </a:solidFill>
                <a:ea typeface="Cambria" pitchFamily="34" charset="-122"/>
                <a:cs typeface="Cambria" pitchFamily="34" charset="-120"/>
              </a:rPr>
              <a:t>Uyduları</a:t>
            </a:r>
            <a:endParaRPr lang="en-US" sz="3100" dirty="0"/>
          </a:p>
        </p:txBody>
      </p:sp>
      <p:sp>
        <p:nvSpPr>
          <p:cNvPr id="3" name="Text 1"/>
          <p:cNvSpPr/>
          <p:nvPr/>
        </p:nvSpPr>
        <p:spPr>
          <a:xfrm>
            <a:off x="548640" y="932688"/>
            <a:ext cx="7315200" cy="365760"/>
          </a:xfrm>
          <a:prstGeom prst="rect">
            <a:avLst/>
          </a:prstGeom>
          <a:noFill/>
          <a:ln/>
        </p:spPr>
        <p:txBody>
          <a:bodyPr wrap="square" rtlCol="0" anchor="ctr"/>
          <a:lstStyle/>
          <a:p>
            <a:pPr marL="0" indent="0">
              <a:buNone/>
            </a:pPr>
            <a:r>
              <a:rPr lang="en-US" sz="1400" i="1" dirty="0">
                <a:solidFill>
                  <a:srgbClr val="3FA7B3"/>
                </a:solidFill>
                <a:ea typeface="Calibri" pitchFamily="34" charset="-122"/>
                <a:cs typeface="Calibri" pitchFamily="34" charset="-120"/>
              </a:rPr>
              <a:t>Jeostasyoner Yörünge</a:t>
            </a:r>
            <a:endParaRPr lang="en-US" sz="1400" dirty="0"/>
          </a:p>
        </p:txBody>
      </p:sp>
      <p:sp>
        <p:nvSpPr>
          <p:cNvPr id="11" name="Shape 8"/>
          <p:cNvSpPr/>
          <p:nvPr/>
        </p:nvSpPr>
        <p:spPr>
          <a:xfrm>
            <a:off x="6400800" y="2880360"/>
            <a:ext cx="5212080" cy="1417320"/>
          </a:xfrm>
          <a:prstGeom prst="roundRect">
            <a:avLst>
              <a:gd name="adj" fmla="val 6452"/>
            </a:avLst>
          </a:prstGeom>
          <a:solidFill>
            <a:srgbClr val="13294B"/>
          </a:solidFill>
          <a:ln/>
        </p:spPr>
        <p:txBody>
          <a:bodyPr/>
          <a:lstStyle/>
          <a:p>
            <a:r>
              <a:rPr lang="tr-TR" dirty="0" smtClean="0"/>
              <a:t>  </a:t>
            </a:r>
            <a:endParaRPr lang="tr-TR" dirty="0"/>
          </a:p>
        </p:txBody>
      </p:sp>
      <p:sp>
        <p:nvSpPr>
          <p:cNvPr id="12" name="Text 9"/>
          <p:cNvSpPr/>
          <p:nvPr/>
        </p:nvSpPr>
        <p:spPr>
          <a:xfrm>
            <a:off x="6318905" y="3017520"/>
            <a:ext cx="2743200" cy="274320"/>
          </a:xfrm>
          <a:prstGeom prst="rect">
            <a:avLst/>
          </a:prstGeom>
          <a:noFill/>
          <a:ln/>
        </p:spPr>
        <p:txBody>
          <a:bodyPr wrap="square" rtlCol="0" anchor="ctr"/>
          <a:lstStyle/>
          <a:p>
            <a:pPr marL="0" indent="0">
              <a:buNone/>
            </a:pPr>
            <a:r>
              <a:rPr lang="tr-TR" sz="1200" b="1" dirty="0" smtClean="0">
                <a:solidFill>
                  <a:srgbClr val="3FA7B3"/>
                </a:solidFill>
                <a:ea typeface="Calibri" pitchFamily="34" charset="-122"/>
                <a:cs typeface="Calibri" pitchFamily="34" charset="-120"/>
              </a:rPr>
              <a:t>   </a:t>
            </a:r>
            <a:r>
              <a:rPr lang="en-US" sz="1200" b="1" dirty="0" smtClean="0">
                <a:solidFill>
                  <a:srgbClr val="3FA7B3"/>
                </a:solidFill>
                <a:ea typeface="Calibri" pitchFamily="34" charset="-122"/>
                <a:cs typeface="Calibri" pitchFamily="34" charset="-120"/>
              </a:rPr>
              <a:t>AVANTAJ</a:t>
            </a:r>
            <a:endParaRPr lang="en-US" sz="1200" dirty="0"/>
          </a:p>
        </p:txBody>
      </p:sp>
      <p:sp>
        <p:nvSpPr>
          <p:cNvPr id="13" name="Text 10"/>
          <p:cNvSpPr/>
          <p:nvPr/>
        </p:nvSpPr>
        <p:spPr>
          <a:xfrm>
            <a:off x="5806440" y="3310128"/>
            <a:ext cx="5577840" cy="868680"/>
          </a:xfrm>
          <a:prstGeom prst="rect">
            <a:avLst/>
          </a:prstGeom>
          <a:noFill/>
          <a:ln/>
        </p:spPr>
        <p:txBody>
          <a:bodyPr wrap="square" rtlCol="0" anchor="ctr"/>
          <a:lstStyle/>
          <a:p>
            <a:pPr marL="0" indent="0">
              <a:buNone/>
            </a:pPr>
            <a:r>
              <a:rPr lang="tr-TR" sz="1250" dirty="0" smtClean="0">
                <a:solidFill>
                  <a:srgbClr val="F4F7FB"/>
                </a:solidFill>
                <a:ea typeface="Calibri" pitchFamily="34" charset="-122"/>
                <a:cs typeface="Calibri" pitchFamily="34" charset="-120"/>
              </a:rPr>
              <a:t>                 </a:t>
            </a:r>
            <a:r>
              <a:rPr lang="en-US" sz="1250" dirty="0" err="1" smtClean="0">
                <a:solidFill>
                  <a:srgbClr val="F4F7FB"/>
                </a:solidFill>
                <a:ea typeface="Calibri" pitchFamily="34" charset="-122"/>
                <a:cs typeface="Calibri" pitchFamily="34" charset="-120"/>
              </a:rPr>
              <a:t>Tek</a:t>
            </a:r>
            <a:r>
              <a:rPr lang="en-US" sz="1250" dirty="0" smtClean="0">
                <a:solidFill>
                  <a:srgbClr val="F4F7FB"/>
                </a:solidFill>
                <a:ea typeface="Calibri" pitchFamily="34" charset="-122"/>
                <a:cs typeface="Calibri" pitchFamily="34" charset="-120"/>
              </a:rPr>
              <a:t> </a:t>
            </a:r>
            <a:r>
              <a:rPr lang="en-US" sz="1250" dirty="0">
                <a:solidFill>
                  <a:srgbClr val="F4F7FB"/>
                </a:solidFill>
                <a:ea typeface="Calibri" pitchFamily="34" charset="-122"/>
                <a:cs typeface="Calibri" pitchFamily="34" charset="-120"/>
              </a:rPr>
              <a:t>uyduyla geniş coğrafi kapsama; az sayıda uyduyla hizmet sunabilme.</a:t>
            </a:r>
            <a:endParaRPr lang="en-US" sz="1250" dirty="0"/>
          </a:p>
        </p:txBody>
      </p:sp>
      <p:sp>
        <p:nvSpPr>
          <p:cNvPr id="14" name="Shape 11"/>
          <p:cNvSpPr/>
          <p:nvPr/>
        </p:nvSpPr>
        <p:spPr>
          <a:xfrm>
            <a:off x="6400800" y="4480560"/>
            <a:ext cx="5212080" cy="1417320"/>
          </a:xfrm>
          <a:prstGeom prst="roundRect">
            <a:avLst>
              <a:gd name="adj" fmla="val 6452"/>
            </a:avLst>
          </a:prstGeom>
          <a:solidFill>
            <a:srgbClr val="3D1F1F"/>
          </a:solidFill>
          <a:ln/>
        </p:spPr>
      </p:sp>
      <p:sp>
        <p:nvSpPr>
          <p:cNvPr id="15" name="Text 12"/>
          <p:cNvSpPr/>
          <p:nvPr/>
        </p:nvSpPr>
        <p:spPr>
          <a:xfrm>
            <a:off x="5806440" y="4617720"/>
            <a:ext cx="2743200" cy="274320"/>
          </a:xfrm>
          <a:prstGeom prst="rect">
            <a:avLst/>
          </a:prstGeom>
          <a:noFill/>
          <a:ln/>
        </p:spPr>
        <p:txBody>
          <a:bodyPr wrap="square" rtlCol="0" anchor="ctr"/>
          <a:lstStyle/>
          <a:p>
            <a:pPr marL="0" indent="0">
              <a:buNone/>
            </a:pPr>
            <a:r>
              <a:rPr lang="tr-TR" sz="1200" b="1" dirty="0" smtClean="0">
                <a:solidFill>
                  <a:srgbClr val="E8897B"/>
                </a:solidFill>
                <a:ea typeface="Calibri" pitchFamily="34" charset="-122"/>
                <a:cs typeface="Calibri" pitchFamily="34" charset="-120"/>
              </a:rPr>
              <a:t>                  </a:t>
            </a:r>
            <a:r>
              <a:rPr lang="en-US" sz="1200" b="1" dirty="0" smtClean="0">
                <a:solidFill>
                  <a:srgbClr val="E8897B"/>
                </a:solidFill>
                <a:ea typeface="Calibri" pitchFamily="34" charset="-122"/>
                <a:cs typeface="Calibri" pitchFamily="34" charset="-120"/>
              </a:rPr>
              <a:t>DEZAVANTAJ</a:t>
            </a:r>
            <a:endParaRPr lang="en-US" sz="1200" dirty="0"/>
          </a:p>
        </p:txBody>
      </p:sp>
      <p:sp>
        <p:nvSpPr>
          <p:cNvPr id="16" name="Text 13"/>
          <p:cNvSpPr/>
          <p:nvPr/>
        </p:nvSpPr>
        <p:spPr>
          <a:xfrm>
            <a:off x="5806440" y="4910328"/>
            <a:ext cx="5577840" cy="868680"/>
          </a:xfrm>
          <a:prstGeom prst="rect">
            <a:avLst/>
          </a:prstGeom>
          <a:noFill/>
          <a:ln/>
        </p:spPr>
        <p:txBody>
          <a:bodyPr wrap="square" rtlCol="0" anchor="ctr"/>
          <a:lstStyle/>
          <a:p>
            <a:pPr marL="0" indent="0">
              <a:buNone/>
            </a:pPr>
            <a:r>
              <a:rPr lang="tr-TR" sz="1250" dirty="0" smtClean="0">
                <a:solidFill>
                  <a:srgbClr val="F4F7FB"/>
                </a:solidFill>
                <a:ea typeface="Calibri" pitchFamily="34" charset="-122"/>
                <a:cs typeface="Calibri" pitchFamily="34" charset="-120"/>
              </a:rPr>
              <a:t>                 </a:t>
            </a:r>
            <a:r>
              <a:rPr lang="en-US" sz="1250" dirty="0" err="1" smtClean="0">
                <a:solidFill>
                  <a:srgbClr val="F4F7FB"/>
                </a:solidFill>
                <a:ea typeface="Calibri" pitchFamily="34" charset="-122"/>
                <a:cs typeface="Calibri" pitchFamily="34" charset="-120"/>
              </a:rPr>
              <a:t>Uzaklık</a:t>
            </a:r>
            <a:r>
              <a:rPr lang="en-US" sz="1250" dirty="0" smtClean="0">
                <a:solidFill>
                  <a:srgbClr val="F4F7FB"/>
                </a:solidFill>
                <a:ea typeface="Calibri" pitchFamily="34" charset="-122"/>
                <a:cs typeface="Calibri" pitchFamily="34" charset="-120"/>
              </a:rPr>
              <a:t> </a:t>
            </a:r>
            <a:r>
              <a:rPr lang="en-US" sz="1250" dirty="0">
                <a:solidFill>
                  <a:srgbClr val="F4F7FB"/>
                </a:solidFill>
                <a:ea typeface="Calibri" pitchFamily="34" charset="-122"/>
                <a:cs typeface="Calibri" pitchFamily="34" charset="-120"/>
              </a:rPr>
              <a:t>nedeniyle yüksek </a:t>
            </a:r>
            <a:r>
              <a:rPr lang="en-US" sz="1250" dirty="0" err="1">
                <a:solidFill>
                  <a:srgbClr val="F4F7FB"/>
                </a:solidFill>
                <a:ea typeface="Calibri" pitchFamily="34" charset="-122"/>
                <a:cs typeface="Calibri" pitchFamily="34" charset="-120"/>
              </a:rPr>
              <a:t>iletişim</a:t>
            </a:r>
            <a:r>
              <a:rPr lang="en-US" sz="1250" dirty="0">
                <a:solidFill>
                  <a:srgbClr val="F4F7FB"/>
                </a:solidFill>
                <a:ea typeface="Calibri" pitchFamily="34" charset="-122"/>
                <a:cs typeface="Calibri" pitchFamily="34" charset="-120"/>
              </a:rPr>
              <a:t> </a:t>
            </a:r>
            <a:r>
              <a:rPr lang="en-US" sz="1250" dirty="0" err="1" smtClean="0">
                <a:solidFill>
                  <a:srgbClr val="F4F7FB"/>
                </a:solidFill>
                <a:ea typeface="Calibri" pitchFamily="34" charset="-122"/>
                <a:cs typeface="Calibri" pitchFamily="34" charset="-120"/>
              </a:rPr>
              <a:t>gecikmesi</a:t>
            </a:r>
            <a:r>
              <a:rPr lang="tr-TR" sz="1250" dirty="0">
                <a:solidFill>
                  <a:srgbClr val="F4F7FB"/>
                </a:solidFill>
                <a:ea typeface="Calibri" pitchFamily="34" charset="-122"/>
                <a:cs typeface="Calibri" pitchFamily="34" charset="-120"/>
              </a:rPr>
              <a:t>.</a:t>
            </a:r>
            <a:endParaRPr lang="en-US" sz="1250" dirty="0"/>
          </a:p>
        </p:txBody>
      </p:sp>
      <p:pic>
        <p:nvPicPr>
          <p:cNvPr id="2052" name="Picture 4" descr="Jeostatik Yörünge (GEO) | KÜRE Ansiklopedi"/>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0776" y="1848495"/>
            <a:ext cx="6228129" cy="415046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74230629"/>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0"/>
          <p:cNvSpPr/>
          <p:nvPr/>
        </p:nvSpPr>
        <p:spPr>
          <a:xfrm>
            <a:off x="548640" y="411480"/>
            <a:ext cx="10058400" cy="548640"/>
          </a:xfrm>
          <a:prstGeom prst="rect">
            <a:avLst/>
          </a:prstGeom>
          <a:noFill/>
          <a:ln/>
        </p:spPr>
        <p:txBody>
          <a:bodyPr wrap="square" rtlCol="0" anchor="ctr"/>
          <a:lstStyle/>
          <a:p>
            <a:pPr marL="0" indent="0">
              <a:buNone/>
            </a:pPr>
            <a:r>
              <a:rPr lang="en-US" sz="3100" b="1" dirty="0">
                <a:solidFill>
                  <a:srgbClr val="0B1E3D"/>
                </a:solidFill>
                <a:ea typeface="Cambria" pitchFamily="34" charset="-122"/>
                <a:cs typeface="Cambria" pitchFamily="34" charset="-120"/>
              </a:rPr>
              <a:t>GEO Uydularının Kullanım Alanları</a:t>
            </a:r>
            <a:endParaRPr lang="en-US" sz="3100" dirty="0"/>
          </a:p>
        </p:txBody>
      </p:sp>
      <p:sp>
        <p:nvSpPr>
          <p:cNvPr id="3" name="Text 1"/>
          <p:cNvSpPr/>
          <p:nvPr/>
        </p:nvSpPr>
        <p:spPr>
          <a:xfrm>
            <a:off x="548640" y="932688"/>
            <a:ext cx="9144000" cy="365760"/>
          </a:xfrm>
          <a:prstGeom prst="rect">
            <a:avLst/>
          </a:prstGeom>
          <a:noFill/>
          <a:ln/>
        </p:spPr>
        <p:txBody>
          <a:bodyPr wrap="square" rtlCol="0" anchor="ctr"/>
          <a:lstStyle/>
          <a:p>
            <a:pPr marL="0" indent="0">
              <a:buNone/>
            </a:pPr>
            <a:r>
              <a:rPr lang="en-US" sz="1300" i="1" dirty="0">
                <a:solidFill>
                  <a:srgbClr val="4A5B72"/>
                </a:solidFill>
                <a:ea typeface="Calibri" pitchFamily="34" charset="-122"/>
                <a:cs typeface="Calibri" pitchFamily="34" charset="-120"/>
              </a:rPr>
              <a:t>Geniş ve sürekli kapsama gerektiren uygulamalar</a:t>
            </a:r>
            <a:endParaRPr lang="en-US" sz="1300" dirty="0"/>
          </a:p>
        </p:txBody>
      </p:sp>
      <p:sp>
        <p:nvSpPr>
          <p:cNvPr id="4" name="Shape 2"/>
          <p:cNvSpPr/>
          <p:nvPr/>
        </p:nvSpPr>
        <p:spPr>
          <a:xfrm>
            <a:off x="548640" y="1508760"/>
            <a:ext cx="3566160" cy="2148840"/>
          </a:xfrm>
          <a:prstGeom prst="roundRect">
            <a:avLst>
              <a:gd name="adj" fmla="val 4255"/>
            </a:avLst>
          </a:prstGeom>
          <a:solidFill>
            <a:srgbClr val="FFFFFF"/>
          </a:solidFill>
          <a:ln w="12700">
            <a:solidFill>
              <a:srgbClr val="DDE3EC"/>
            </a:solidFill>
            <a:prstDash val="solid"/>
          </a:ln>
          <a:effectLst>
            <a:outerShdw blurRad="63500" dist="25400" dir="5400000" algn="bl" rotWithShape="0">
              <a:srgbClr val="888888">
                <a:alpha val="22000"/>
              </a:srgbClr>
            </a:outerShdw>
          </a:effectLst>
        </p:spPr>
      </p:sp>
      <p:sp>
        <p:nvSpPr>
          <p:cNvPr id="5" name="Shape 3"/>
          <p:cNvSpPr/>
          <p:nvPr/>
        </p:nvSpPr>
        <p:spPr>
          <a:xfrm>
            <a:off x="822960" y="1764792"/>
            <a:ext cx="658368" cy="658368"/>
          </a:xfrm>
          <a:prstGeom prst="ellipse">
            <a:avLst/>
          </a:prstGeom>
          <a:solidFill>
            <a:srgbClr val="065A82"/>
          </a:solidFill>
          <a:ln/>
        </p:spPr>
      </p:sp>
      <p:pic>
        <p:nvPicPr>
          <p:cNvPr id="6" name="Image 0" descr="/home/claude/ntn_deck/icon_tv.png"/>
          <p:cNvPicPr>
            <a:picLocks noChangeAspect="1"/>
          </p:cNvPicPr>
          <p:nvPr/>
        </p:nvPicPr>
        <p:blipFill>
          <a:blip r:embed="rId3"/>
          <a:stretch>
            <a:fillRect/>
          </a:stretch>
        </p:blipFill>
        <p:spPr>
          <a:xfrm>
            <a:off x="901964" y="1843796"/>
            <a:ext cx="500360" cy="500360"/>
          </a:xfrm>
          <a:prstGeom prst="rect">
            <a:avLst/>
          </a:prstGeom>
        </p:spPr>
      </p:pic>
      <p:sp>
        <p:nvSpPr>
          <p:cNvPr id="7" name="Text 4"/>
          <p:cNvSpPr/>
          <p:nvPr/>
        </p:nvSpPr>
        <p:spPr>
          <a:xfrm>
            <a:off x="822960" y="2560320"/>
            <a:ext cx="3017520" cy="457200"/>
          </a:xfrm>
          <a:prstGeom prst="rect">
            <a:avLst/>
          </a:prstGeom>
          <a:noFill/>
          <a:ln/>
        </p:spPr>
        <p:txBody>
          <a:bodyPr wrap="square" rtlCol="0" anchor="ctr"/>
          <a:lstStyle/>
          <a:p>
            <a:pPr marL="0" indent="0">
              <a:buNone/>
            </a:pPr>
            <a:r>
              <a:rPr lang="en-US" sz="1450" b="1" dirty="0">
                <a:solidFill>
                  <a:srgbClr val="0B1E3D"/>
                </a:solidFill>
                <a:ea typeface="Calibri" pitchFamily="34" charset="-122"/>
                <a:cs typeface="Calibri" pitchFamily="34" charset="-120"/>
              </a:rPr>
              <a:t>TV ve Radyo Yayıncılığı</a:t>
            </a:r>
            <a:endParaRPr lang="en-US" sz="1450" dirty="0"/>
          </a:p>
        </p:txBody>
      </p:sp>
      <p:sp>
        <p:nvSpPr>
          <p:cNvPr id="8" name="Text 5"/>
          <p:cNvSpPr/>
          <p:nvPr/>
        </p:nvSpPr>
        <p:spPr>
          <a:xfrm>
            <a:off x="822960" y="2990088"/>
            <a:ext cx="3017520" cy="548640"/>
          </a:xfrm>
          <a:prstGeom prst="rect">
            <a:avLst/>
          </a:prstGeom>
          <a:noFill/>
          <a:ln/>
        </p:spPr>
        <p:txBody>
          <a:bodyPr wrap="square" rtlCol="0" anchor="ctr"/>
          <a:lstStyle/>
          <a:p>
            <a:pPr marL="0" indent="0">
              <a:buNone/>
            </a:pPr>
            <a:r>
              <a:rPr lang="en-US" sz="1150" dirty="0">
                <a:solidFill>
                  <a:srgbClr val="4A5B72"/>
                </a:solidFill>
                <a:ea typeface="Calibri" pitchFamily="34" charset="-122"/>
                <a:cs typeface="Calibri" pitchFamily="34" charset="-120"/>
              </a:rPr>
              <a:t>Tek uydu ile çok geniş bölgelere yayın</a:t>
            </a:r>
            <a:endParaRPr lang="en-US" sz="1150" dirty="0"/>
          </a:p>
        </p:txBody>
      </p:sp>
      <p:sp>
        <p:nvSpPr>
          <p:cNvPr id="9" name="Shape 6"/>
          <p:cNvSpPr/>
          <p:nvPr/>
        </p:nvSpPr>
        <p:spPr>
          <a:xfrm>
            <a:off x="4343400" y="1508760"/>
            <a:ext cx="3566160" cy="2148840"/>
          </a:xfrm>
          <a:prstGeom prst="roundRect">
            <a:avLst>
              <a:gd name="adj" fmla="val 4255"/>
            </a:avLst>
          </a:prstGeom>
          <a:solidFill>
            <a:srgbClr val="FFFFFF"/>
          </a:solidFill>
          <a:ln w="12700">
            <a:solidFill>
              <a:srgbClr val="DDE3EC"/>
            </a:solidFill>
            <a:prstDash val="solid"/>
          </a:ln>
          <a:effectLst>
            <a:outerShdw blurRad="63500" dist="25400" dir="5400000" algn="bl" rotWithShape="0">
              <a:srgbClr val="888888">
                <a:alpha val="22000"/>
              </a:srgbClr>
            </a:outerShdw>
          </a:effectLst>
        </p:spPr>
      </p:sp>
      <p:sp>
        <p:nvSpPr>
          <p:cNvPr id="10" name="Shape 7"/>
          <p:cNvSpPr/>
          <p:nvPr/>
        </p:nvSpPr>
        <p:spPr>
          <a:xfrm>
            <a:off x="4617720" y="1764792"/>
            <a:ext cx="658368" cy="658368"/>
          </a:xfrm>
          <a:prstGeom prst="ellipse">
            <a:avLst/>
          </a:prstGeom>
          <a:solidFill>
            <a:srgbClr val="065A82"/>
          </a:solidFill>
          <a:ln/>
        </p:spPr>
      </p:sp>
      <p:pic>
        <p:nvPicPr>
          <p:cNvPr id="11" name="Image 1" descr="/home/claude/ntn_deck/icon_cloud.png"/>
          <p:cNvPicPr>
            <a:picLocks noChangeAspect="1"/>
          </p:cNvPicPr>
          <p:nvPr/>
        </p:nvPicPr>
        <p:blipFill>
          <a:blip r:embed="rId4"/>
          <a:stretch>
            <a:fillRect/>
          </a:stretch>
        </p:blipFill>
        <p:spPr>
          <a:xfrm>
            <a:off x="4696724" y="1843796"/>
            <a:ext cx="500360" cy="500360"/>
          </a:xfrm>
          <a:prstGeom prst="rect">
            <a:avLst/>
          </a:prstGeom>
        </p:spPr>
      </p:pic>
      <p:sp>
        <p:nvSpPr>
          <p:cNvPr id="12" name="Text 8"/>
          <p:cNvSpPr/>
          <p:nvPr/>
        </p:nvSpPr>
        <p:spPr>
          <a:xfrm>
            <a:off x="4617720" y="2560320"/>
            <a:ext cx="3017520" cy="457200"/>
          </a:xfrm>
          <a:prstGeom prst="rect">
            <a:avLst/>
          </a:prstGeom>
          <a:noFill/>
          <a:ln/>
        </p:spPr>
        <p:txBody>
          <a:bodyPr wrap="square" rtlCol="0" anchor="ctr"/>
          <a:lstStyle/>
          <a:p>
            <a:pPr marL="0" indent="0">
              <a:buNone/>
            </a:pPr>
            <a:r>
              <a:rPr lang="en-US" sz="1450" b="1" dirty="0">
                <a:solidFill>
                  <a:srgbClr val="0B1E3D"/>
                </a:solidFill>
                <a:ea typeface="Calibri" pitchFamily="34" charset="-122"/>
                <a:cs typeface="Calibri" pitchFamily="34" charset="-120"/>
              </a:rPr>
              <a:t>Hava Durumu Takibi</a:t>
            </a:r>
            <a:endParaRPr lang="en-US" sz="1450" dirty="0"/>
          </a:p>
        </p:txBody>
      </p:sp>
      <p:sp>
        <p:nvSpPr>
          <p:cNvPr id="13" name="Text 9"/>
          <p:cNvSpPr/>
          <p:nvPr/>
        </p:nvSpPr>
        <p:spPr>
          <a:xfrm>
            <a:off x="4617720" y="2990088"/>
            <a:ext cx="3017520" cy="548640"/>
          </a:xfrm>
          <a:prstGeom prst="rect">
            <a:avLst/>
          </a:prstGeom>
          <a:noFill/>
          <a:ln/>
        </p:spPr>
        <p:txBody>
          <a:bodyPr wrap="square" rtlCol="0" anchor="ctr"/>
          <a:lstStyle/>
          <a:p>
            <a:pPr marL="0" indent="0">
              <a:buNone/>
            </a:pPr>
            <a:r>
              <a:rPr lang="en-US" sz="1150" dirty="0">
                <a:solidFill>
                  <a:srgbClr val="4A5B72"/>
                </a:solidFill>
                <a:ea typeface="Calibri" pitchFamily="34" charset="-122"/>
                <a:cs typeface="Calibri" pitchFamily="34" charset="-120"/>
              </a:rPr>
              <a:t>Bulut hareketleri ve fırtınaların izlenmesi</a:t>
            </a:r>
            <a:endParaRPr lang="en-US" sz="1150" dirty="0"/>
          </a:p>
        </p:txBody>
      </p:sp>
      <p:sp>
        <p:nvSpPr>
          <p:cNvPr id="14" name="Shape 10"/>
          <p:cNvSpPr/>
          <p:nvPr/>
        </p:nvSpPr>
        <p:spPr>
          <a:xfrm>
            <a:off x="8138160" y="1508760"/>
            <a:ext cx="3566160" cy="2148840"/>
          </a:xfrm>
          <a:prstGeom prst="roundRect">
            <a:avLst>
              <a:gd name="adj" fmla="val 4255"/>
            </a:avLst>
          </a:prstGeom>
          <a:solidFill>
            <a:srgbClr val="FFFFFF"/>
          </a:solidFill>
          <a:ln w="12700">
            <a:solidFill>
              <a:srgbClr val="DDE3EC"/>
            </a:solidFill>
            <a:prstDash val="solid"/>
          </a:ln>
          <a:effectLst>
            <a:outerShdw blurRad="63500" dist="25400" dir="5400000" algn="bl" rotWithShape="0">
              <a:srgbClr val="888888">
                <a:alpha val="22000"/>
              </a:srgbClr>
            </a:outerShdw>
          </a:effectLst>
        </p:spPr>
      </p:sp>
      <p:sp>
        <p:nvSpPr>
          <p:cNvPr id="15" name="Shape 11"/>
          <p:cNvSpPr/>
          <p:nvPr/>
        </p:nvSpPr>
        <p:spPr>
          <a:xfrm>
            <a:off x="8412480" y="1764792"/>
            <a:ext cx="658368" cy="658368"/>
          </a:xfrm>
          <a:prstGeom prst="ellipse">
            <a:avLst/>
          </a:prstGeom>
          <a:solidFill>
            <a:srgbClr val="065A82"/>
          </a:solidFill>
          <a:ln/>
        </p:spPr>
      </p:sp>
      <p:pic>
        <p:nvPicPr>
          <p:cNvPr id="16" name="Image 2" descr="/home/claude/ntn_deck/icon_ship.png"/>
          <p:cNvPicPr>
            <a:picLocks noChangeAspect="1"/>
          </p:cNvPicPr>
          <p:nvPr/>
        </p:nvPicPr>
        <p:blipFill>
          <a:blip r:embed="rId5"/>
          <a:stretch>
            <a:fillRect/>
          </a:stretch>
        </p:blipFill>
        <p:spPr>
          <a:xfrm>
            <a:off x="8491484" y="1843796"/>
            <a:ext cx="500360" cy="500360"/>
          </a:xfrm>
          <a:prstGeom prst="rect">
            <a:avLst/>
          </a:prstGeom>
        </p:spPr>
      </p:pic>
      <p:sp>
        <p:nvSpPr>
          <p:cNvPr id="17" name="Text 12"/>
          <p:cNvSpPr/>
          <p:nvPr/>
        </p:nvSpPr>
        <p:spPr>
          <a:xfrm>
            <a:off x="8412480" y="2560320"/>
            <a:ext cx="3017520" cy="457200"/>
          </a:xfrm>
          <a:prstGeom prst="rect">
            <a:avLst/>
          </a:prstGeom>
          <a:noFill/>
          <a:ln/>
        </p:spPr>
        <p:txBody>
          <a:bodyPr wrap="square" rtlCol="0" anchor="ctr"/>
          <a:lstStyle/>
          <a:p>
            <a:pPr marL="0" indent="0">
              <a:buNone/>
            </a:pPr>
            <a:r>
              <a:rPr lang="en-US" sz="1450" b="1" dirty="0">
                <a:solidFill>
                  <a:srgbClr val="0B1E3D"/>
                </a:solidFill>
                <a:ea typeface="Calibri" pitchFamily="34" charset="-122"/>
                <a:cs typeface="Calibri" pitchFamily="34" charset="-120"/>
              </a:rPr>
              <a:t>Denizcilik Haberleşmesi</a:t>
            </a:r>
            <a:endParaRPr lang="en-US" sz="1450" dirty="0"/>
          </a:p>
        </p:txBody>
      </p:sp>
      <p:sp>
        <p:nvSpPr>
          <p:cNvPr id="18" name="Text 13"/>
          <p:cNvSpPr/>
          <p:nvPr/>
        </p:nvSpPr>
        <p:spPr>
          <a:xfrm>
            <a:off x="8412480" y="2990088"/>
            <a:ext cx="3017520" cy="548640"/>
          </a:xfrm>
          <a:prstGeom prst="rect">
            <a:avLst/>
          </a:prstGeom>
          <a:noFill/>
          <a:ln/>
        </p:spPr>
        <p:txBody>
          <a:bodyPr wrap="square" rtlCol="0" anchor="ctr"/>
          <a:lstStyle/>
          <a:p>
            <a:pPr marL="0" indent="0">
              <a:buNone/>
            </a:pPr>
            <a:r>
              <a:rPr lang="en-US" sz="1150" dirty="0">
                <a:solidFill>
                  <a:srgbClr val="4A5B72"/>
                </a:solidFill>
                <a:ea typeface="Calibri" pitchFamily="34" charset="-122"/>
                <a:cs typeface="Calibri" pitchFamily="34" charset="-120"/>
              </a:rPr>
              <a:t>Geniş kapsama alanı avantajı</a:t>
            </a:r>
            <a:endParaRPr lang="en-US" sz="1150" dirty="0"/>
          </a:p>
        </p:txBody>
      </p:sp>
      <p:sp>
        <p:nvSpPr>
          <p:cNvPr id="19" name="Shape 14"/>
          <p:cNvSpPr/>
          <p:nvPr/>
        </p:nvSpPr>
        <p:spPr>
          <a:xfrm>
            <a:off x="548640" y="3931920"/>
            <a:ext cx="3566160" cy="2148840"/>
          </a:xfrm>
          <a:prstGeom prst="roundRect">
            <a:avLst>
              <a:gd name="adj" fmla="val 4255"/>
            </a:avLst>
          </a:prstGeom>
          <a:solidFill>
            <a:srgbClr val="FFFFFF"/>
          </a:solidFill>
          <a:ln w="12700">
            <a:solidFill>
              <a:srgbClr val="DDE3EC"/>
            </a:solidFill>
            <a:prstDash val="solid"/>
          </a:ln>
          <a:effectLst>
            <a:outerShdw blurRad="63500" dist="25400" dir="5400000" algn="bl" rotWithShape="0">
              <a:srgbClr val="888888">
                <a:alpha val="22000"/>
              </a:srgbClr>
            </a:outerShdw>
          </a:effectLst>
        </p:spPr>
      </p:sp>
      <p:sp>
        <p:nvSpPr>
          <p:cNvPr id="20" name="Shape 15"/>
          <p:cNvSpPr/>
          <p:nvPr/>
        </p:nvSpPr>
        <p:spPr>
          <a:xfrm>
            <a:off x="822960" y="4187952"/>
            <a:ext cx="658368" cy="658368"/>
          </a:xfrm>
          <a:prstGeom prst="ellipse">
            <a:avLst/>
          </a:prstGeom>
          <a:solidFill>
            <a:srgbClr val="065A82"/>
          </a:solidFill>
          <a:ln/>
        </p:spPr>
      </p:sp>
      <p:pic>
        <p:nvPicPr>
          <p:cNvPr id="21" name="Image 3" descr="/home/claude/ntn_deck/icon_plane.png"/>
          <p:cNvPicPr>
            <a:picLocks noChangeAspect="1"/>
          </p:cNvPicPr>
          <p:nvPr/>
        </p:nvPicPr>
        <p:blipFill>
          <a:blip r:embed="rId6"/>
          <a:stretch>
            <a:fillRect/>
          </a:stretch>
        </p:blipFill>
        <p:spPr>
          <a:xfrm>
            <a:off x="901964" y="4266956"/>
            <a:ext cx="500360" cy="500360"/>
          </a:xfrm>
          <a:prstGeom prst="rect">
            <a:avLst/>
          </a:prstGeom>
        </p:spPr>
      </p:pic>
      <p:sp>
        <p:nvSpPr>
          <p:cNvPr id="22" name="Text 16"/>
          <p:cNvSpPr/>
          <p:nvPr/>
        </p:nvSpPr>
        <p:spPr>
          <a:xfrm>
            <a:off x="822960" y="4983480"/>
            <a:ext cx="3017520" cy="457200"/>
          </a:xfrm>
          <a:prstGeom prst="rect">
            <a:avLst/>
          </a:prstGeom>
          <a:noFill/>
          <a:ln/>
        </p:spPr>
        <p:txBody>
          <a:bodyPr wrap="square" rtlCol="0" anchor="ctr"/>
          <a:lstStyle/>
          <a:p>
            <a:pPr marL="0" indent="0">
              <a:buNone/>
            </a:pPr>
            <a:r>
              <a:rPr lang="en-US" sz="1450" b="1" dirty="0">
                <a:solidFill>
                  <a:srgbClr val="0B1E3D"/>
                </a:solidFill>
                <a:ea typeface="Calibri" pitchFamily="34" charset="-122"/>
                <a:cs typeface="Calibri" pitchFamily="34" charset="-120"/>
              </a:rPr>
              <a:t>Havacılık Haberleşmesi</a:t>
            </a:r>
            <a:endParaRPr lang="en-US" sz="1450" dirty="0"/>
          </a:p>
        </p:txBody>
      </p:sp>
      <p:sp>
        <p:nvSpPr>
          <p:cNvPr id="23" name="Text 17"/>
          <p:cNvSpPr/>
          <p:nvPr/>
        </p:nvSpPr>
        <p:spPr>
          <a:xfrm>
            <a:off x="822960" y="5413248"/>
            <a:ext cx="3017520" cy="548640"/>
          </a:xfrm>
          <a:prstGeom prst="rect">
            <a:avLst/>
          </a:prstGeom>
          <a:noFill/>
          <a:ln/>
        </p:spPr>
        <p:txBody>
          <a:bodyPr wrap="square" rtlCol="0" anchor="ctr"/>
          <a:lstStyle/>
          <a:p>
            <a:pPr marL="0" indent="0">
              <a:buNone/>
            </a:pPr>
            <a:r>
              <a:rPr lang="en-US" sz="1150" dirty="0">
                <a:solidFill>
                  <a:srgbClr val="4A5B72"/>
                </a:solidFill>
                <a:ea typeface="Calibri" pitchFamily="34" charset="-122"/>
                <a:cs typeface="Calibri" pitchFamily="34" charset="-120"/>
              </a:rPr>
              <a:t>Uçuş rotalarında kesintisiz iletişim</a:t>
            </a:r>
            <a:endParaRPr lang="en-US" sz="1150" dirty="0"/>
          </a:p>
        </p:txBody>
      </p:sp>
      <p:sp>
        <p:nvSpPr>
          <p:cNvPr id="24" name="Shape 18"/>
          <p:cNvSpPr/>
          <p:nvPr/>
        </p:nvSpPr>
        <p:spPr>
          <a:xfrm>
            <a:off x="4343400" y="3931920"/>
            <a:ext cx="3566160" cy="2148840"/>
          </a:xfrm>
          <a:prstGeom prst="roundRect">
            <a:avLst>
              <a:gd name="adj" fmla="val 4255"/>
            </a:avLst>
          </a:prstGeom>
          <a:solidFill>
            <a:srgbClr val="FFFFFF"/>
          </a:solidFill>
          <a:ln w="12700">
            <a:solidFill>
              <a:srgbClr val="DDE3EC"/>
            </a:solidFill>
            <a:prstDash val="solid"/>
          </a:ln>
          <a:effectLst>
            <a:outerShdw blurRad="63500" dist="25400" dir="5400000" algn="bl" rotWithShape="0">
              <a:srgbClr val="888888">
                <a:alpha val="22000"/>
              </a:srgbClr>
            </a:outerShdw>
          </a:effectLst>
        </p:spPr>
      </p:sp>
      <p:sp>
        <p:nvSpPr>
          <p:cNvPr id="25" name="Shape 19"/>
          <p:cNvSpPr/>
          <p:nvPr/>
        </p:nvSpPr>
        <p:spPr>
          <a:xfrm>
            <a:off x="4617720" y="4187952"/>
            <a:ext cx="658368" cy="658368"/>
          </a:xfrm>
          <a:prstGeom prst="ellipse">
            <a:avLst/>
          </a:prstGeom>
          <a:solidFill>
            <a:srgbClr val="065A82"/>
          </a:solidFill>
          <a:ln/>
        </p:spPr>
      </p:sp>
      <p:pic>
        <p:nvPicPr>
          <p:cNvPr id="26" name="Image 4" descr="/home/claude/ntn_deck/icon_wifi.png"/>
          <p:cNvPicPr>
            <a:picLocks noChangeAspect="1"/>
          </p:cNvPicPr>
          <p:nvPr/>
        </p:nvPicPr>
        <p:blipFill>
          <a:blip r:embed="rId7"/>
          <a:stretch>
            <a:fillRect/>
          </a:stretch>
        </p:blipFill>
        <p:spPr>
          <a:xfrm>
            <a:off x="4696724" y="4266956"/>
            <a:ext cx="500360" cy="500360"/>
          </a:xfrm>
          <a:prstGeom prst="rect">
            <a:avLst/>
          </a:prstGeom>
        </p:spPr>
      </p:pic>
      <p:sp>
        <p:nvSpPr>
          <p:cNvPr id="27" name="Text 20"/>
          <p:cNvSpPr/>
          <p:nvPr/>
        </p:nvSpPr>
        <p:spPr>
          <a:xfrm>
            <a:off x="4617720" y="4983480"/>
            <a:ext cx="3017520" cy="457200"/>
          </a:xfrm>
          <a:prstGeom prst="rect">
            <a:avLst/>
          </a:prstGeom>
          <a:noFill/>
          <a:ln/>
        </p:spPr>
        <p:txBody>
          <a:bodyPr wrap="square" rtlCol="0" anchor="ctr"/>
          <a:lstStyle/>
          <a:p>
            <a:pPr marL="0" indent="0">
              <a:buNone/>
            </a:pPr>
            <a:r>
              <a:rPr lang="en-US" sz="1450" b="1" dirty="0">
                <a:solidFill>
                  <a:srgbClr val="0B1E3D"/>
                </a:solidFill>
                <a:ea typeface="Calibri" pitchFamily="34" charset="-122"/>
                <a:cs typeface="Calibri" pitchFamily="34" charset="-120"/>
              </a:rPr>
              <a:t>Kırsal İnternet Erişimi</a:t>
            </a:r>
            <a:endParaRPr lang="en-US" sz="1450" dirty="0"/>
          </a:p>
        </p:txBody>
      </p:sp>
      <p:sp>
        <p:nvSpPr>
          <p:cNvPr id="28" name="Text 21"/>
          <p:cNvSpPr/>
          <p:nvPr/>
        </p:nvSpPr>
        <p:spPr>
          <a:xfrm>
            <a:off x="4617720" y="5413248"/>
            <a:ext cx="3017520" cy="548640"/>
          </a:xfrm>
          <a:prstGeom prst="rect">
            <a:avLst/>
          </a:prstGeom>
          <a:noFill/>
          <a:ln/>
        </p:spPr>
        <p:txBody>
          <a:bodyPr wrap="square" rtlCol="0" anchor="ctr"/>
          <a:lstStyle/>
          <a:p>
            <a:pPr marL="0" indent="0">
              <a:buNone/>
            </a:pPr>
            <a:r>
              <a:rPr lang="en-US" sz="1150" dirty="0">
                <a:solidFill>
                  <a:srgbClr val="4A5B72"/>
                </a:solidFill>
                <a:ea typeface="Calibri" pitchFamily="34" charset="-122"/>
                <a:cs typeface="Calibri" pitchFamily="34" charset="-120"/>
              </a:rPr>
              <a:t>Karasal ağın ulaşmadığı bölgeler</a:t>
            </a:r>
            <a:endParaRPr lang="en-US" sz="1150" dirty="0"/>
          </a:p>
        </p:txBody>
      </p:sp>
      <p:sp>
        <p:nvSpPr>
          <p:cNvPr id="29" name="Shape 22"/>
          <p:cNvSpPr/>
          <p:nvPr/>
        </p:nvSpPr>
        <p:spPr>
          <a:xfrm>
            <a:off x="8138160" y="3931920"/>
            <a:ext cx="3566160" cy="2148840"/>
          </a:xfrm>
          <a:prstGeom prst="roundRect">
            <a:avLst>
              <a:gd name="adj" fmla="val 4255"/>
            </a:avLst>
          </a:prstGeom>
          <a:solidFill>
            <a:srgbClr val="FFFFFF"/>
          </a:solidFill>
          <a:ln w="12700">
            <a:solidFill>
              <a:srgbClr val="DDE3EC"/>
            </a:solidFill>
            <a:prstDash val="solid"/>
          </a:ln>
          <a:effectLst>
            <a:outerShdw blurRad="63500" dist="25400" dir="5400000" algn="bl" rotWithShape="0">
              <a:srgbClr val="888888">
                <a:alpha val="22000"/>
              </a:srgbClr>
            </a:outerShdw>
          </a:effectLst>
        </p:spPr>
      </p:sp>
      <p:sp>
        <p:nvSpPr>
          <p:cNvPr id="30" name="Shape 23"/>
          <p:cNvSpPr/>
          <p:nvPr/>
        </p:nvSpPr>
        <p:spPr>
          <a:xfrm>
            <a:off x="8412480" y="4187952"/>
            <a:ext cx="658368" cy="658368"/>
          </a:xfrm>
          <a:prstGeom prst="ellipse">
            <a:avLst/>
          </a:prstGeom>
          <a:solidFill>
            <a:srgbClr val="065A82"/>
          </a:solidFill>
          <a:ln/>
        </p:spPr>
      </p:sp>
      <p:pic>
        <p:nvPicPr>
          <p:cNvPr id="31" name="Image 5" descr="/home/claude/ntn_deck/icon_shield.png"/>
          <p:cNvPicPr>
            <a:picLocks noChangeAspect="1"/>
          </p:cNvPicPr>
          <p:nvPr/>
        </p:nvPicPr>
        <p:blipFill>
          <a:blip r:embed="rId8"/>
          <a:stretch>
            <a:fillRect/>
          </a:stretch>
        </p:blipFill>
        <p:spPr>
          <a:xfrm>
            <a:off x="8491484" y="4266956"/>
            <a:ext cx="500360" cy="500360"/>
          </a:xfrm>
          <a:prstGeom prst="rect">
            <a:avLst/>
          </a:prstGeom>
        </p:spPr>
      </p:pic>
      <p:sp>
        <p:nvSpPr>
          <p:cNvPr id="32" name="Text 24"/>
          <p:cNvSpPr/>
          <p:nvPr/>
        </p:nvSpPr>
        <p:spPr>
          <a:xfrm>
            <a:off x="8412480" y="4983480"/>
            <a:ext cx="3017520" cy="457200"/>
          </a:xfrm>
          <a:prstGeom prst="rect">
            <a:avLst/>
          </a:prstGeom>
          <a:noFill/>
          <a:ln/>
        </p:spPr>
        <p:txBody>
          <a:bodyPr wrap="square" rtlCol="0" anchor="ctr"/>
          <a:lstStyle/>
          <a:p>
            <a:pPr marL="0" indent="0">
              <a:buNone/>
            </a:pPr>
            <a:r>
              <a:rPr lang="en-US" sz="1450" b="1" dirty="0">
                <a:solidFill>
                  <a:srgbClr val="0B1E3D"/>
                </a:solidFill>
                <a:ea typeface="Calibri" pitchFamily="34" charset="-122"/>
                <a:cs typeface="Calibri" pitchFamily="34" charset="-120"/>
              </a:rPr>
              <a:t>Afet Haberleşmesi</a:t>
            </a:r>
            <a:endParaRPr lang="en-US" sz="1450" dirty="0"/>
          </a:p>
        </p:txBody>
      </p:sp>
      <p:sp>
        <p:nvSpPr>
          <p:cNvPr id="33" name="Text 25"/>
          <p:cNvSpPr/>
          <p:nvPr/>
        </p:nvSpPr>
        <p:spPr>
          <a:xfrm>
            <a:off x="8412480" y="5413248"/>
            <a:ext cx="3017520" cy="548640"/>
          </a:xfrm>
          <a:prstGeom prst="rect">
            <a:avLst/>
          </a:prstGeom>
          <a:noFill/>
          <a:ln/>
        </p:spPr>
        <p:txBody>
          <a:bodyPr wrap="square" rtlCol="0" anchor="ctr"/>
          <a:lstStyle/>
          <a:p>
            <a:pPr marL="0" indent="0">
              <a:buNone/>
            </a:pPr>
            <a:r>
              <a:rPr lang="en-US" sz="1150" dirty="0">
                <a:solidFill>
                  <a:srgbClr val="4A5B72"/>
                </a:solidFill>
                <a:ea typeface="Calibri" pitchFamily="34" charset="-122"/>
                <a:cs typeface="Calibri" pitchFamily="34" charset="-120"/>
              </a:rPr>
              <a:t>Acil durumlarda iletişimin sürdürülmesi</a:t>
            </a:r>
            <a:endParaRPr lang="en-US" sz="1150" dirty="0"/>
          </a:p>
        </p:txBody>
      </p:sp>
    </p:spTree>
    <p:extLst>
      <p:ext uri="{BB962C8B-B14F-4D97-AF65-F5344CB8AC3E}">
        <p14:creationId xmlns:p14="http://schemas.microsoft.com/office/powerpoint/2010/main" val="500125700"/>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ext 0"/>
          <p:cNvSpPr/>
          <p:nvPr/>
        </p:nvSpPr>
        <p:spPr>
          <a:xfrm>
            <a:off x="548640" y="411480"/>
            <a:ext cx="10058400" cy="548640"/>
          </a:xfrm>
          <a:prstGeom prst="rect">
            <a:avLst/>
          </a:prstGeom>
          <a:noFill/>
          <a:ln/>
        </p:spPr>
        <p:txBody>
          <a:bodyPr wrap="square" rtlCol="0" anchor="ctr"/>
          <a:lstStyle/>
          <a:p>
            <a:pPr marL="457200" indent="-457200">
              <a:buFont typeface="Arial" panose="020B0604020202020204" pitchFamily="34" charset="0"/>
              <a:buChar char="•"/>
            </a:pPr>
            <a:r>
              <a:rPr lang="en-US" sz="3100" b="1" dirty="0">
                <a:solidFill>
                  <a:srgbClr val="0B1E3D"/>
                </a:solidFill>
                <a:latin typeface="Cambria" pitchFamily="34" charset="0"/>
                <a:ea typeface="Cambria" pitchFamily="34" charset="-122"/>
                <a:cs typeface="Cambria" pitchFamily="34" charset="-120"/>
              </a:rPr>
              <a:t>MEO Uyduları ve Kullanım Alanları</a:t>
            </a:r>
            <a:endParaRPr lang="en-US" sz="3100" dirty="0"/>
          </a:p>
        </p:txBody>
      </p:sp>
      <p:sp>
        <p:nvSpPr>
          <p:cNvPr id="3" name="Text 1"/>
          <p:cNvSpPr/>
          <p:nvPr/>
        </p:nvSpPr>
        <p:spPr>
          <a:xfrm>
            <a:off x="548640" y="932688"/>
            <a:ext cx="9144000" cy="365760"/>
          </a:xfrm>
          <a:prstGeom prst="rect">
            <a:avLst/>
          </a:prstGeom>
          <a:noFill/>
          <a:ln/>
        </p:spPr>
        <p:txBody>
          <a:bodyPr wrap="square" rtlCol="0" anchor="ctr"/>
          <a:lstStyle/>
          <a:p>
            <a:pPr marL="0" indent="0">
              <a:buNone/>
            </a:pPr>
            <a:r>
              <a:rPr lang="en-US" sz="1300" i="1" dirty="0">
                <a:solidFill>
                  <a:srgbClr val="4A5B72"/>
                </a:solidFill>
                <a:latin typeface="Calibri" pitchFamily="34" charset="0"/>
                <a:ea typeface="Calibri" pitchFamily="34" charset="-122"/>
                <a:cs typeface="Calibri" pitchFamily="34" charset="-120"/>
              </a:rPr>
              <a:t>Orta Dünya </a:t>
            </a:r>
            <a:r>
              <a:rPr lang="en-US" sz="1300" i="1" dirty="0" err="1">
                <a:solidFill>
                  <a:srgbClr val="4A5B72"/>
                </a:solidFill>
                <a:latin typeface="Calibri" pitchFamily="34" charset="0"/>
                <a:ea typeface="Calibri" pitchFamily="34" charset="-122"/>
                <a:cs typeface="Calibri" pitchFamily="34" charset="-120"/>
              </a:rPr>
              <a:t>Yörüngesi</a:t>
            </a:r>
            <a:r>
              <a:rPr lang="en-US" sz="1300" i="1" dirty="0">
                <a:solidFill>
                  <a:srgbClr val="4A5B72"/>
                </a:solidFill>
                <a:latin typeface="Calibri" pitchFamily="34" charset="0"/>
                <a:ea typeface="Calibri" pitchFamily="34" charset="-122"/>
                <a:cs typeface="Calibri" pitchFamily="34" charset="-120"/>
              </a:rPr>
              <a:t> </a:t>
            </a:r>
            <a:endParaRPr lang="en-US" sz="1300" dirty="0"/>
          </a:p>
        </p:txBody>
      </p:sp>
      <p:sp>
        <p:nvSpPr>
          <p:cNvPr id="13" name="Text 10"/>
          <p:cNvSpPr/>
          <p:nvPr/>
        </p:nvSpPr>
        <p:spPr>
          <a:xfrm>
            <a:off x="5669280" y="2697480"/>
            <a:ext cx="5486400" cy="320040"/>
          </a:xfrm>
          <a:prstGeom prst="rect">
            <a:avLst/>
          </a:prstGeom>
          <a:noFill/>
          <a:ln/>
        </p:spPr>
        <p:txBody>
          <a:bodyPr wrap="square" rtlCol="0" anchor="ctr"/>
          <a:lstStyle/>
          <a:p>
            <a:pPr marL="0" indent="0">
              <a:buNone/>
            </a:pPr>
            <a:r>
              <a:rPr lang="en-US" sz="1200" b="1" dirty="0">
                <a:solidFill>
                  <a:srgbClr val="1C7293"/>
                </a:solidFill>
                <a:latin typeface="Calibri" pitchFamily="34" charset="0"/>
                <a:ea typeface="Calibri" pitchFamily="34" charset="-122"/>
                <a:cs typeface="Calibri" pitchFamily="34" charset="-120"/>
              </a:rPr>
              <a:t>BAŞLICA KULLANIM ALANI</a:t>
            </a:r>
            <a:endParaRPr lang="en-US" sz="1200" dirty="0"/>
          </a:p>
        </p:txBody>
      </p:sp>
      <p:sp>
        <p:nvSpPr>
          <p:cNvPr id="14" name="Shape 11"/>
          <p:cNvSpPr/>
          <p:nvPr/>
        </p:nvSpPr>
        <p:spPr>
          <a:xfrm>
            <a:off x="5669280" y="3108960"/>
            <a:ext cx="1828800" cy="1371600"/>
          </a:xfrm>
          <a:prstGeom prst="roundRect">
            <a:avLst>
              <a:gd name="adj" fmla="val 6667"/>
            </a:avLst>
          </a:prstGeom>
          <a:solidFill>
            <a:srgbClr val="FFFFFF"/>
          </a:solidFill>
          <a:ln w="12700">
            <a:solidFill>
              <a:srgbClr val="DDE3EC"/>
            </a:solidFill>
            <a:prstDash val="solid"/>
          </a:ln>
          <a:effectLst>
            <a:outerShdw blurRad="63500" dist="25400" dir="5400000" algn="bl" rotWithShape="0">
              <a:srgbClr val="888888">
                <a:alpha val="20000"/>
              </a:srgbClr>
            </a:outerShdw>
          </a:effectLst>
        </p:spPr>
      </p:sp>
      <p:sp>
        <p:nvSpPr>
          <p:cNvPr id="15" name="Shape 12"/>
          <p:cNvSpPr/>
          <p:nvPr/>
        </p:nvSpPr>
        <p:spPr>
          <a:xfrm>
            <a:off x="6236208" y="3291840"/>
            <a:ext cx="685800" cy="685800"/>
          </a:xfrm>
          <a:prstGeom prst="ellipse">
            <a:avLst/>
          </a:prstGeom>
          <a:solidFill>
            <a:srgbClr val="065A82"/>
          </a:solidFill>
          <a:ln/>
        </p:spPr>
      </p:sp>
      <p:pic>
        <p:nvPicPr>
          <p:cNvPr id="16" name="Image 1" descr="/home/claude/ntn_deck/icon_gps.png"/>
          <p:cNvPicPr>
            <a:picLocks noChangeAspect="1"/>
          </p:cNvPicPr>
          <p:nvPr/>
        </p:nvPicPr>
        <p:blipFill>
          <a:blip r:embed="rId3"/>
          <a:stretch>
            <a:fillRect/>
          </a:stretch>
        </p:blipFill>
        <p:spPr>
          <a:xfrm>
            <a:off x="6318504" y="3374136"/>
            <a:ext cx="521208" cy="521208"/>
          </a:xfrm>
          <a:prstGeom prst="rect">
            <a:avLst/>
          </a:prstGeom>
        </p:spPr>
      </p:pic>
      <p:sp>
        <p:nvSpPr>
          <p:cNvPr id="17" name="Text 13"/>
          <p:cNvSpPr/>
          <p:nvPr/>
        </p:nvSpPr>
        <p:spPr>
          <a:xfrm>
            <a:off x="5669280" y="4069080"/>
            <a:ext cx="1828800" cy="320040"/>
          </a:xfrm>
          <a:prstGeom prst="rect">
            <a:avLst/>
          </a:prstGeom>
          <a:noFill/>
          <a:ln/>
        </p:spPr>
        <p:txBody>
          <a:bodyPr wrap="square" rtlCol="0" anchor="ctr"/>
          <a:lstStyle/>
          <a:p>
            <a:pPr marL="0" indent="0" algn="ctr">
              <a:buNone/>
            </a:pPr>
            <a:r>
              <a:rPr lang="en-US" sz="1300" b="1" dirty="0">
                <a:solidFill>
                  <a:srgbClr val="0B1E3D"/>
                </a:solidFill>
                <a:latin typeface="Calibri" pitchFamily="34" charset="0"/>
                <a:ea typeface="Calibri" pitchFamily="34" charset="-122"/>
                <a:cs typeface="Calibri" pitchFamily="34" charset="-120"/>
              </a:rPr>
              <a:t>GPS</a:t>
            </a:r>
            <a:endParaRPr lang="en-US" sz="1300" dirty="0"/>
          </a:p>
        </p:txBody>
      </p:sp>
      <p:sp>
        <p:nvSpPr>
          <p:cNvPr id="18" name="Shape 14"/>
          <p:cNvSpPr/>
          <p:nvPr/>
        </p:nvSpPr>
        <p:spPr>
          <a:xfrm>
            <a:off x="7680960" y="3108960"/>
            <a:ext cx="1828800" cy="1371600"/>
          </a:xfrm>
          <a:prstGeom prst="roundRect">
            <a:avLst>
              <a:gd name="adj" fmla="val 6667"/>
            </a:avLst>
          </a:prstGeom>
          <a:solidFill>
            <a:srgbClr val="FFFFFF"/>
          </a:solidFill>
          <a:ln w="12700">
            <a:solidFill>
              <a:srgbClr val="DDE3EC"/>
            </a:solidFill>
            <a:prstDash val="solid"/>
          </a:ln>
          <a:effectLst>
            <a:outerShdw blurRad="63500" dist="25400" dir="5400000" algn="bl" rotWithShape="0">
              <a:srgbClr val="888888">
                <a:alpha val="20000"/>
              </a:srgbClr>
            </a:outerShdw>
          </a:effectLst>
        </p:spPr>
      </p:sp>
      <p:sp>
        <p:nvSpPr>
          <p:cNvPr id="19" name="Shape 15"/>
          <p:cNvSpPr/>
          <p:nvPr/>
        </p:nvSpPr>
        <p:spPr>
          <a:xfrm>
            <a:off x="8247888" y="3291840"/>
            <a:ext cx="685800" cy="685800"/>
          </a:xfrm>
          <a:prstGeom prst="ellipse">
            <a:avLst/>
          </a:prstGeom>
          <a:solidFill>
            <a:srgbClr val="065A82"/>
          </a:solidFill>
          <a:ln/>
        </p:spPr>
      </p:sp>
      <p:pic>
        <p:nvPicPr>
          <p:cNvPr id="20" name="Image 2" descr="/home/claude/ntn_deck/icon_gps.png"/>
          <p:cNvPicPr>
            <a:picLocks noChangeAspect="1"/>
          </p:cNvPicPr>
          <p:nvPr/>
        </p:nvPicPr>
        <p:blipFill>
          <a:blip r:embed="rId3"/>
          <a:stretch>
            <a:fillRect/>
          </a:stretch>
        </p:blipFill>
        <p:spPr>
          <a:xfrm>
            <a:off x="8330184" y="3374136"/>
            <a:ext cx="521208" cy="521208"/>
          </a:xfrm>
          <a:prstGeom prst="rect">
            <a:avLst/>
          </a:prstGeom>
        </p:spPr>
      </p:pic>
      <p:sp>
        <p:nvSpPr>
          <p:cNvPr id="21" name="Text 16"/>
          <p:cNvSpPr/>
          <p:nvPr/>
        </p:nvSpPr>
        <p:spPr>
          <a:xfrm>
            <a:off x="7680960" y="4069080"/>
            <a:ext cx="1828800" cy="320040"/>
          </a:xfrm>
          <a:prstGeom prst="rect">
            <a:avLst/>
          </a:prstGeom>
          <a:noFill/>
          <a:ln/>
        </p:spPr>
        <p:txBody>
          <a:bodyPr wrap="square" rtlCol="0" anchor="ctr"/>
          <a:lstStyle/>
          <a:p>
            <a:pPr marL="0" indent="0" algn="ctr">
              <a:buNone/>
            </a:pPr>
            <a:r>
              <a:rPr lang="en-US" sz="1300" b="1" dirty="0">
                <a:solidFill>
                  <a:srgbClr val="0B1E3D"/>
                </a:solidFill>
                <a:latin typeface="Calibri" pitchFamily="34" charset="0"/>
                <a:ea typeface="Calibri" pitchFamily="34" charset="-122"/>
                <a:cs typeface="Calibri" pitchFamily="34" charset="-120"/>
              </a:rPr>
              <a:t>Galileo</a:t>
            </a:r>
            <a:endParaRPr lang="en-US" sz="1300" dirty="0"/>
          </a:p>
        </p:txBody>
      </p:sp>
      <p:sp>
        <p:nvSpPr>
          <p:cNvPr id="22" name="Shape 17"/>
          <p:cNvSpPr/>
          <p:nvPr/>
        </p:nvSpPr>
        <p:spPr>
          <a:xfrm>
            <a:off x="9692640" y="3108960"/>
            <a:ext cx="1828800" cy="1371600"/>
          </a:xfrm>
          <a:prstGeom prst="roundRect">
            <a:avLst>
              <a:gd name="adj" fmla="val 6667"/>
            </a:avLst>
          </a:prstGeom>
          <a:solidFill>
            <a:srgbClr val="FFFFFF"/>
          </a:solidFill>
          <a:ln w="12700">
            <a:solidFill>
              <a:srgbClr val="DDE3EC"/>
            </a:solidFill>
            <a:prstDash val="solid"/>
          </a:ln>
          <a:effectLst>
            <a:outerShdw blurRad="63500" dist="25400" dir="5400000" algn="bl" rotWithShape="0">
              <a:srgbClr val="888888">
                <a:alpha val="20000"/>
              </a:srgbClr>
            </a:outerShdw>
          </a:effectLst>
        </p:spPr>
      </p:sp>
      <p:sp>
        <p:nvSpPr>
          <p:cNvPr id="23" name="Shape 18"/>
          <p:cNvSpPr/>
          <p:nvPr/>
        </p:nvSpPr>
        <p:spPr>
          <a:xfrm>
            <a:off x="10259568" y="3291840"/>
            <a:ext cx="685800" cy="685800"/>
          </a:xfrm>
          <a:prstGeom prst="ellipse">
            <a:avLst/>
          </a:prstGeom>
          <a:solidFill>
            <a:srgbClr val="065A82"/>
          </a:solidFill>
          <a:ln/>
        </p:spPr>
      </p:sp>
      <p:pic>
        <p:nvPicPr>
          <p:cNvPr id="24" name="Image 3" descr="/home/claude/ntn_deck/icon_gps.png"/>
          <p:cNvPicPr>
            <a:picLocks noChangeAspect="1"/>
          </p:cNvPicPr>
          <p:nvPr/>
        </p:nvPicPr>
        <p:blipFill>
          <a:blip r:embed="rId3"/>
          <a:stretch>
            <a:fillRect/>
          </a:stretch>
        </p:blipFill>
        <p:spPr>
          <a:xfrm>
            <a:off x="10341864" y="3374136"/>
            <a:ext cx="521208" cy="521208"/>
          </a:xfrm>
          <a:prstGeom prst="rect">
            <a:avLst/>
          </a:prstGeom>
        </p:spPr>
      </p:pic>
      <p:sp>
        <p:nvSpPr>
          <p:cNvPr id="25" name="Text 19"/>
          <p:cNvSpPr/>
          <p:nvPr/>
        </p:nvSpPr>
        <p:spPr>
          <a:xfrm>
            <a:off x="9692640" y="4069080"/>
            <a:ext cx="1828800" cy="320040"/>
          </a:xfrm>
          <a:prstGeom prst="rect">
            <a:avLst/>
          </a:prstGeom>
          <a:noFill/>
          <a:ln/>
        </p:spPr>
        <p:txBody>
          <a:bodyPr wrap="square" rtlCol="0" anchor="ctr"/>
          <a:lstStyle/>
          <a:p>
            <a:pPr marL="0" indent="0" algn="ctr">
              <a:buNone/>
            </a:pPr>
            <a:r>
              <a:rPr lang="en-US" sz="1300" b="1" dirty="0">
                <a:solidFill>
                  <a:srgbClr val="0B1E3D"/>
                </a:solidFill>
                <a:latin typeface="Calibri" pitchFamily="34" charset="0"/>
                <a:ea typeface="Calibri" pitchFamily="34" charset="-122"/>
                <a:cs typeface="Calibri" pitchFamily="34" charset="-120"/>
              </a:rPr>
              <a:t>GLONASS</a:t>
            </a:r>
            <a:endParaRPr lang="en-US" sz="1300" dirty="0"/>
          </a:p>
        </p:txBody>
      </p:sp>
      <p:sp>
        <p:nvSpPr>
          <p:cNvPr id="26" name="Shape 20"/>
          <p:cNvSpPr/>
          <p:nvPr/>
        </p:nvSpPr>
        <p:spPr>
          <a:xfrm>
            <a:off x="5669280" y="4754880"/>
            <a:ext cx="5943600" cy="1097280"/>
          </a:xfrm>
          <a:prstGeom prst="roundRect">
            <a:avLst>
              <a:gd name="adj" fmla="val 8333"/>
            </a:avLst>
          </a:prstGeom>
          <a:solidFill>
            <a:srgbClr val="EEF3FA"/>
          </a:solidFill>
          <a:ln/>
        </p:spPr>
      </p:sp>
      <p:sp>
        <p:nvSpPr>
          <p:cNvPr id="27" name="Text 21"/>
          <p:cNvSpPr/>
          <p:nvPr/>
        </p:nvSpPr>
        <p:spPr>
          <a:xfrm>
            <a:off x="5897880" y="4892040"/>
            <a:ext cx="5486400" cy="822960"/>
          </a:xfrm>
          <a:prstGeom prst="rect">
            <a:avLst/>
          </a:prstGeom>
          <a:noFill/>
          <a:ln/>
        </p:spPr>
        <p:txBody>
          <a:bodyPr wrap="square" rtlCol="0" anchor="ctr"/>
          <a:lstStyle/>
          <a:p>
            <a:pPr marL="0" indent="0">
              <a:buNone/>
            </a:pPr>
            <a:r>
              <a:rPr lang="en-US" sz="1250" dirty="0">
                <a:solidFill>
                  <a:srgbClr val="4A5B72"/>
                </a:solidFill>
                <a:latin typeface="Calibri" pitchFamily="34" charset="0"/>
                <a:ea typeface="Calibri" pitchFamily="34" charset="-122"/>
                <a:cs typeface="Calibri" pitchFamily="34" charset="-120"/>
              </a:rPr>
              <a:t>Ayrıca bazı ses, veri ve geniş bant haberleşme sistemlerinde de MEO yörüngesinden yararlanılır.</a:t>
            </a:r>
            <a:endParaRPr lang="en-US" sz="1250" dirty="0"/>
          </a:p>
        </p:txBody>
      </p:sp>
      <p:pic>
        <p:nvPicPr>
          <p:cNvPr id="12" name="Resim 1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90000" y="1850400"/>
            <a:ext cx="5087765" cy="3391843"/>
          </a:xfrm>
          <a:prstGeom prst="rect">
            <a:avLst/>
          </a:prstGeom>
        </p:spPr>
      </p:pic>
    </p:spTree>
    <p:extLst>
      <p:ext uri="{BB962C8B-B14F-4D97-AF65-F5344CB8AC3E}">
        <p14:creationId xmlns:p14="http://schemas.microsoft.com/office/powerpoint/2010/main" val="1736085245"/>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solidFill>
          <a:srgbClr val="0B1E3F"/>
        </a:solidFill>
        <a:effectLst/>
      </p:bgPr>
    </p:bg>
    <p:spTree>
      <p:nvGrpSpPr>
        <p:cNvPr id="1" name=""/>
        <p:cNvGrpSpPr/>
        <p:nvPr/>
      </p:nvGrpSpPr>
      <p:grpSpPr>
        <a:xfrm>
          <a:off x="0" y="0"/>
          <a:ext cx="0" cy="0"/>
          <a:chOff x="0" y="0"/>
          <a:chExt cx="0" cy="0"/>
        </a:xfrm>
      </p:grpSpPr>
      <p:sp>
        <p:nvSpPr>
          <p:cNvPr id="2" name="Text 0"/>
          <p:cNvSpPr/>
          <p:nvPr/>
        </p:nvSpPr>
        <p:spPr>
          <a:xfrm>
            <a:off x="548640" y="411480"/>
            <a:ext cx="8229600" cy="548640"/>
          </a:xfrm>
          <a:prstGeom prst="rect">
            <a:avLst/>
          </a:prstGeom>
          <a:noFill/>
          <a:ln/>
        </p:spPr>
        <p:txBody>
          <a:bodyPr wrap="square" rtlCol="0" anchor="ctr"/>
          <a:lstStyle/>
          <a:p>
            <a:pPr marL="457200" indent="-457200">
              <a:buFont typeface="Arial" panose="020B0604020202020204" pitchFamily="34" charset="0"/>
              <a:buChar char="•"/>
            </a:pPr>
            <a:r>
              <a:rPr lang="en-US" sz="3100" b="1" dirty="0">
                <a:solidFill>
                  <a:srgbClr val="FFFFFF"/>
                </a:solidFill>
                <a:ea typeface="Cambria" pitchFamily="34" charset="-122"/>
                <a:cs typeface="Cambria" pitchFamily="34" charset="-120"/>
              </a:rPr>
              <a:t>LEO </a:t>
            </a:r>
            <a:r>
              <a:rPr lang="en-US" sz="3100" b="1" dirty="0" err="1" smtClean="0">
                <a:solidFill>
                  <a:srgbClr val="FFFFFF"/>
                </a:solidFill>
                <a:ea typeface="Cambria" pitchFamily="34" charset="-122"/>
                <a:cs typeface="Cambria" pitchFamily="34" charset="-120"/>
              </a:rPr>
              <a:t>Uydular</a:t>
            </a:r>
            <a:r>
              <a:rPr lang="tr-TR" sz="3100" b="1" dirty="0" smtClean="0">
                <a:solidFill>
                  <a:srgbClr val="FFFFFF"/>
                </a:solidFill>
                <a:ea typeface="Cambria" pitchFamily="34" charset="-122"/>
                <a:cs typeface="Cambria" pitchFamily="34" charset="-120"/>
              </a:rPr>
              <a:t>ı</a:t>
            </a:r>
            <a:endParaRPr lang="en-US" sz="3100" dirty="0"/>
          </a:p>
        </p:txBody>
      </p:sp>
      <p:sp>
        <p:nvSpPr>
          <p:cNvPr id="3" name="Text 1"/>
          <p:cNvSpPr/>
          <p:nvPr/>
        </p:nvSpPr>
        <p:spPr>
          <a:xfrm>
            <a:off x="548640" y="932688"/>
            <a:ext cx="7315200" cy="365760"/>
          </a:xfrm>
          <a:prstGeom prst="rect">
            <a:avLst/>
          </a:prstGeom>
          <a:noFill/>
          <a:ln/>
        </p:spPr>
        <p:txBody>
          <a:bodyPr wrap="square" rtlCol="0" anchor="ctr"/>
          <a:lstStyle/>
          <a:p>
            <a:pPr marL="0" indent="0">
              <a:buNone/>
            </a:pPr>
            <a:r>
              <a:rPr lang="en-US" sz="1400" i="1" dirty="0">
                <a:solidFill>
                  <a:srgbClr val="3FA7B3"/>
                </a:solidFill>
                <a:ea typeface="Calibri" pitchFamily="34" charset="-122"/>
                <a:cs typeface="Calibri" pitchFamily="34" charset="-120"/>
              </a:rPr>
              <a:t>Alçak Dünya Yörüngesi</a:t>
            </a:r>
            <a:endParaRPr lang="en-US" sz="1400" dirty="0"/>
          </a:p>
        </p:txBody>
      </p:sp>
      <p:sp>
        <p:nvSpPr>
          <p:cNvPr id="15" name="Shape 10"/>
          <p:cNvSpPr/>
          <p:nvPr/>
        </p:nvSpPr>
        <p:spPr>
          <a:xfrm>
            <a:off x="6400800" y="2880000"/>
            <a:ext cx="5634111" cy="1417320"/>
          </a:xfrm>
          <a:prstGeom prst="roundRect">
            <a:avLst>
              <a:gd name="adj" fmla="val 6452"/>
            </a:avLst>
          </a:prstGeom>
          <a:solidFill>
            <a:srgbClr val="13294B"/>
          </a:solidFill>
          <a:ln/>
        </p:spPr>
      </p:sp>
      <p:sp>
        <p:nvSpPr>
          <p:cNvPr id="16" name="Text 11"/>
          <p:cNvSpPr/>
          <p:nvPr/>
        </p:nvSpPr>
        <p:spPr>
          <a:xfrm>
            <a:off x="6336559" y="2989728"/>
            <a:ext cx="2743200" cy="274320"/>
          </a:xfrm>
          <a:prstGeom prst="rect">
            <a:avLst/>
          </a:prstGeom>
          <a:noFill/>
          <a:ln/>
        </p:spPr>
        <p:txBody>
          <a:bodyPr wrap="square" rtlCol="0" anchor="ctr"/>
          <a:lstStyle/>
          <a:p>
            <a:pPr marL="0" indent="0">
              <a:buNone/>
            </a:pPr>
            <a:r>
              <a:rPr lang="tr-TR" sz="1200" b="1" dirty="0" smtClean="0">
                <a:solidFill>
                  <a:srgbClr val="3FA7B3"/>
                </a:solidFill>
                <a:ea typeface="Calibri" pitchFamily="34" charset="-122"/>
                <a:cs typeface="Calibri" pitchFamily="34" charset="-120"/>
              </a:rPr>
              <a:t>     </a:t>
            </a:r>
            <a:r>
              <a:rPr lang="en-US" sz="1200" b="1" dirty="0" smtClean="0">
                <a:solidFill>
                  <a:srgbClr val="3FA7B3"/>
                </a:solidFill>
                <a:ea typeface="Calibri" pitchFamily="34" charset="-122"/>
                <a:cs typeface="Calibri" pitchFamily="34" charset="-120"/>
              </a:rPr>
              <a:t>AVANTAJ</a:t>
            </a:r>
            <a:endParaRPr lang="en-US" sz="1200" dirty="0"/>
          </a:p>
        </p:txBody>
      </p:sp>
      <p:sp>
        <p:nvSpPr>
          <p:cNvPr id="17" name="Text 12"/>
          <p:cNvSpPr/>
          <p:nvPr/>
        </p:nvSpPr>
        <p:spPr>
          <a:xfrm>
            <a:off x="6336559" y="3282336"/>
            <a:ext cx="5577840" cy="868680"/>
          </a:xfrm>
          <a:prstGeom prst="rect">
            <a:avLst/>
          </a:prstGeom>
          <a:noFill/>
          <a:ln/>
        </p:spPr>
        <p:txBody>
          <a:bodyPr wrap="square" rtlCol="0" anchor="ctr"/>
          <a:lstStyle/>
          <a:p>
            <a:pPr marL="0" indent="0">
              <a:buNone/>
            </a:pPr>
            <a:r>
              <a:rPr lang="tr-TR" sz="1250" dirty="0" smtClean="0">
                <a:solidFill>
                  <a:srgbClr val="F4F7FB"/>
                </a:solidFill>
                <a:ea typeface="Calibri" pitchFamily="34" charset="-122"/>
                <a:cs typeface="Calibri" pitchFamily="34" charset="-120"/>
              </a:rPr>
              <a:t>     </a:t>
            </a:r>
            <a:r>
              <a:rPr lang="en-US" sz="1250" dirty="0" err="1" smtClean="0">
                <a:solidFill>
                  <a:srgbClr val="F4F7FB"/>
                </a:solidFill>
                <a:ea typeface="Calibri" pitchFamily="34" charset="-122"/>
                <a:cs typeface="Calibri" pitchFamily="34" charset="-120"/>
              </a:rPr>
              <a:t>Düşük</a:t>
            </a:r>
            <a:r>
              <a:rPr lang="en-US" sz="1250" dirty="0" smtClean="0">
                <a:solidFill>
                  <a:srgbClr val="F4F7FB"/>
                </a:solidFill>
                <a:ea typeface="Calibri" pitchFamily="34" charset="-122"/>
                <a:cs typeface="Calibri" pitchFamily="34" charset="-120"/>
              </a:rPr>
              <a:t> </a:t>
            </a:r>
            <a:r>
              <a:rPr lang="en-US" sz="1250" dirty="0">
                <a:solidFill>
                  <a:srgbClr val="F4F7FB"/>
                </a:solidFill>
                <a:ea typeface="Calibri" pitchFamily="34" charset="-122"/>
                <a:cs typeface="Calibri" pitchFamily="34" charset="-120"/>
              </a:rPr>
              <a:t>iletişim gecikmesi ve güçlü bağlantı kalitesi.</a:t>
            </a:r>
            <a:endParaRPr lang="en-US" sz="1250" dirty="0"/>
          </a:p>
        </p:txBody>
      </p:sp>
      <p:sp>
        <p:nvSpPr>
          <p:cNvPr id="18" name="Shape 13"/>
          <p:cNvSpPr/>
          <p:nvPr/>
        </p:nvSpPr>
        <p:spPr>
          <a:xfrm>
            <a:off x="6400800" y="4482000"/>
            <a:ext cx="5634112" cy="1417320"/>
          </a:xfrm>
          <a:prstGeom prst="roundRect">
            <a:avLst>
              <a:gd name="adj" fmla="val 6452"/>
            </a:avLst>
          </a:prstGeom>
          <a:solidFill>
            <a:srgbClr val="3D1F1F"/>
          </a:solidFill>
          <a:ln/>
        </p:spPr>
      </p:sp>
      <p:sp>
        <p:nvSpPr>
          <p:cNvPr id="19" name="Text 14"/>
          <p:cNvSpPr/>
          <p:nvPr/>
        </p:nvSpPr>
        <p:spPr>
          <a:xfrm>
            <a:off x="6336559" y="4673304"/>
            <a:ext cx="2743200" cy="274320"/>
          </a:xfrm>
          <a:prstGeom prst="rect">
            <a:avLst/>
          </a:prstGeom>
          <a:noFill/>
          <a:ln/>
        </p:spPr>
        <p:txBody>
          <a:bodyPr wrap="square" rtlCol="0" anchor="ctr"/>
          <a:lstStyle/>
          <a:p>
            <a:pPr marL="0" indent="0">
              <a:buNone/>
            </a:pPr>
            <a:r>
              <a:rPr lang="tr-TR" sz="1200" b="1" dirty="0" smtClean="0">
                <a:solidFill>
                  <a:srgbClr val="E8897B"/>
                </a:solidFill>
                <a:ea typeface="Calibri" pitchFamily="34" charset="-122"/>
                <a:cs typeface="Calibri" pitchFamily="34" charset="-120"/>
              </a:rPr>
              <a:t>     </a:t>
            </a:r>
            <a:r>
              <a:rPr lang="en-US" sz="1200" b="1" dirty="0" smtClean="0">
                <a:solidFill>
                  <a:srgbClr val="E8897B"/>
                </a:solidFill>
                <a:ea typeface="Calibri" pitchFamily="34" charset="-122"/>
                <a:cs typeface="Calibri" pitchFamily="34" charset="-120"/>
              </a:rPr>
              <a:t>DEZAVANTAJ</a:t>
            </a:r>
            <a:endParaRPr lang="en-US" sz="1200" dirty="0"/>
          </a:p>
        </p:txBody>
      </p:sp>
      <p:sp>
        <p:nvSpPr>
          <p:cNvPr id="20" name="Text 15"/>
          <p:cNvSpPr/>
          <p:nvPr/>
        </p:nvSpPr>
        <p:spPr>
          <a:xfrm>
            <a:off x="6336559" y="4947624"/>
            <a:ext cx="5577840" cy="868680"/>
          </a:xfrm>
          <a:prstGeom prst="rect">
            <a:avLst/>
          </a:prstGeom>
          <a:noFill/>
          <a:ln/>
        </p:spPr>
        <p:txBody>
          <a:bodyPr wrap="square" rtlCol="0" anchor="ctr"/>
          <a:lstStyle/>
          <a:p>
            <a:pPr marL="0" indent="0">
              <a:buNone/>
            </a:pPr>
            <a:r>
              <a:rPr lang="tr-TR" sz="1250" dirty="0" smtClean="0">
                <a:solidFill>
                  <a:srgbClr val="F4F7FB"/>
                </a:solidFill>
                <a:ea typeface="Calibri" pitchFamily="34" charset="-122"/>
                <a:cs typeface="Calibri" pitchFamily="34" charset="-120"/>
              </a:rPr>
              <a:t>     </a:t>
            </a:r>
            <a:r>
              <a:rPr lang="en-US" sz="1250" dirty="0" err="1" smtClean="0">
                <a:solidFill>
                  <a:srgbClr val="F4F7FB"/>
                </a:solidFill>
                <a:ea typeface="Calibri" pitchFamily="34" charset="-122"/>
                <a:cs typeface="Calibri" pitchFamily="34" charset="-120"/>
              </a:rPr>
              <a:t>Çok</a:t>
            </a:r>
            <a:r>
              <a:rPr lang="en-US" sz="1250" dirty="0" smtClean="0">
                <a:solidFill>
                  <a:srgbClr val="F4F7FB"/>
                </a:solidFill>
                <a:ea typeface="Calibri" pitchFamily="34" charset="-122"/>
                <a:cs typeface="Calibri" pitchFamily="34" charset="-120"/>
              </a:rPr>
              <a:t> </a:t>
            </a:r>
            <a:r>
              <a:rPr lang="en-US" sz="1250" dirty="0">
                <a:solidFill>
                  <a:srgbClr val="F4F7FB"/>
                </a:solidFill>
                <a:ea typeface="Calibri" pitchFamily="34" charset="-122"/>
                <a:cs typeface="Calibri" pitchFamily="34" charset="-120"/>
              </a:rPr>
              <a:t>sayıda uydu, yer istasyonu ve karmaşık uydu takibi gereksinimi.</a:t>
            </a:r>
            <a:endParaRPr lang="en-US" sz="1250" dirty="0"/>
          </a:p>
        </p:txBody>
      </p:sp>
      <p:pic>
        <p:nvPicPr>
          <p:cNvPr id="13" name="Resim 1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0000" y="1850400"/>
            <a:ext cx="6226201" cy="4150800"/>
          </a:xfrm>
          <a:prstGeom prst="rect">
            <a:avLst/>
          </a:prstGeom>
        </p:spPr>
      </p:pic>
    </p:spTree>
    <p:extLst>
      <p:ext uri="{BB962C8B-B14F-4D97-AF65-F5344CB8AC3E}">
        <p14:creationId xmlns:p14="http://schemas.microsoft.com/office/powerpoint/2010/main" val="2104277841"/>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0"/>
          <p:cNvSpPr/>
          <p:nvPr/>
        </p:nvSpPr>
        <p:spPr>
          <a:xfrm>
            <a:off x="548640" y="411480"/>
            <a:ext cx="10058400" cy="548640"/>
          </a:xfrm>
          <a:prstGeom prst="rect">
            <a:avLst/>
          </a:prstGeom>
          <a:noFill/>
          <a:ln/>
        </p:spPr>
        <p:txBody>
          <a:bodyPr wrap="square" rtlCol="0" anchor="ctr"/>
          <a:lstStyle/>
          <a:p>
            <a:pPr marL="0" indent="0">
              <a:buNone/>
            </a:pPr>
            <a:r>
              <a:rPr lang="en-US" sz="3100" b="1" dirty="0">
                <a:solidFill>
                  <a:srgbClr val="0B1E3D"/>
                </a:solidFill>
                <a:ea typeface="Cambria" pitchFamily="34" charset="-122"/>
                <a:cs typeface="Cambria" pitchFamily="34" charset="-120"/>
              </a:rPr>
              <a:t>LEO Uydularının Kullanım Alanları</a:t>
            </a:r>
            <a:endParaRPr lang="en-US" sz="3100" dirty="0"/>
          </a:p>
        </p:txBody>
      </p:sp>
      <p:sp>
        <p:nvSpPr>
          <p:cNvPr id="3" name="Text 1"/>
          <p:cNvSpPr/>
          <p:nvPr/>
        </p:nvSpPr>
        <p:spPr>
          <a:xfrm>
            <a:off x="548640" y="932688"/>
            <a:ext cx="9144000" cy="365760"/>
          </a:xfrm>
          <a:prstGeom prst="rect">
            <a:avLst/>
          </a:prstGeom>
          <a:noFill/>
          <a:ln/>
        </p:spPr>
        <p:txBody>
          <a:bodyPr wrap="square" rtlCol="0" anchor="ctr"/>
          <a:lstStyle/>
          <a:p>
            <a:pPr marL="0" indent="0">
              <a:buNone/>
            </a:pPr>
            <a:r>
              <a:rPr lang="en-US" sz="1300" i="1" dirty="0">
                <a:solidFill>
                  <a:srgbClr val="4A5B72"/>
                </a:solidFill>
                <a:ea typeface="Calibri" pitchFamily="34" charset="-122"/>
                <a:cs typeface="Calibri" pitchFamily="34" charset="-120"/>
              </a:rPr>
              <a:t>Düşük gecikme gerektiren gerçek zamanlı uygulamalar</a:t>
            </a:r>
            <a:endParaRPr lang="en-US" sz="1300" dirty="0"/>
          </a:p>
        </p:txBody>
      </p:sp>
      <p:sp>
        <p:nvSpPr>
          <p:cNvPr id="4" name="Shape 2"/>
          <p:cNvSpPr/>
          <p:nvPr/>
        </p:nvSpPr>
        <p:spPr>
          <a:xfrm>
            <a:off x="548640" y="1508760"/>
            <a:ext cx="3566160" cy="2148840"/>
          </a:xfrm>
          <a:prstGeom prst="roundRect">
            <a:avLst>
              <a:gd name="adj" fmla="val 4255"/>
            </a:avLst>
          </a:prstGeom>
          <a:solidFill>
            <a:srgbClr val="FFFFFF"/>
          </a:solidFill>
          <a:ln w="12700">
            <a:solidFill>
              <a:srgbClr val="DDE3EC"/>
            </a:solidFill>
            <a:prstDash val="solid"/>
          </a:ln>
          <a:effectLst>
            <a:outerShdw blurRad="63500" dist="25400" dir="5400000" algn="bl" rotWithShape="0">
              <a:srgbClr val="888888">
                <a:alpha val="22000"/>
              </a:srgbClr>
            </a:outerShdw>
          </a:effectLst>
        </p:spPr>
      </p:sp>
      <p:sp>
        <p:nvSpPr>
          <p:cNvPr id="5" name="Shape 3"/>
          <p:cNvSpPr/>
          <p:nvPr/>
        </p:nvSpPr>
        <p:spPr>
          <a:xfrm>
            <a:off x="822960" y="1764792"/>
            <a:ext cx="658368" cy="658368"/>
          </a:xfrm>
          <a:prstGeom prst="ellipse">
            <a:avLst/>
          </a:prstGeom>
          <a:solidFill>
            <a:srgbClr val="1C7293"/>
          </a:solidFill>
          <a:ln/>
        </p:spPr>
      </p:sp>
      <p:pic>
        <p:nvPicPr>
          <p:cNvPr id="6" name="Image 0" descr="/home/claude/ntn_deck/icon_wifi.png"/>
          <p:cNvPicPr>
            <a:picLocks noChangeAspect="1"/>
          </p:cNvPicPr>
          <p:nvPr/>
        </p:nvPicPr>
        <p:blipFill>
          <a:blip r:embed="rId3"/>
          <a:stretch>
            <a:fillRect/>
          </a:stretch>
        </p:blipFill>
        <p:spPr>
          <a:xfrm>
            <a:off x="901964" y="1843796"/>
            <a:ext cx="500360" cy="500360"/>
          </a:xfrm>
          <a:prstGeom prst="rect">
            <a:avLst/>
          </a:prstGeom>
        </p:spPr>
      </p:pic>
      <p:sp>
        <p:nvSpPr>
          <p:cNvPr id="7" name="Text 4"/>
          <p:cNvSpPr/>
          <p:nvPr/>
        </p:nvSpPr>
        <p:spPr>
          <a:xfrm>
            <a:off x="822960" y="2560320"/>
            <a:ext cx="3017520" cy="457200"/>
          </a:xfrm>
          <a:prstGeom prst="rect">
            <a:avLst/>
          </a:prstGeom>
          <a:noFill/>
          <a:ln/>
        </p:spPr>
        <p:txBody>
          <a:bodyPr wrap="square" rtlCol="0" anchor="ctr"/>
          <a:lstStyle/>
          <a:p>
            <a:pPr marL="0" indent="0">
              <a:buNone/>
            </a:pPr>
            <a:r>
              <a:rPr lang="en-US" sz="1450" b="1" dirty="0">
                <a:solidFill>
                  <a:srgbClr val="0B1E3D"/>
                </a:solidFill>
                <a:ea typeface="Calibri" pitchFamily="34" charset="-122"/>
                <a:cs typeface="Calibri" pitchFamily="34" charset="-120"/>
              </a:rPr>
              <a:t>Düşük Gecikmeli İnternet</a:t>
            </a:r>
            <a:endParaRPr lang="en-US" sz="1450" dirty="0"/>
          </a:p>
        </p:txBody>
      </p:sp>
      <p:sp>
        <p:nvSpPr>
          <p:cNvPr id="8" name="Text 5"/>
          <p:cNvSpPr/>
          <p:nvPr/>
        </p:nvSpPr>
        <p:spPr>
          <a:xfrm>
            <a:off x="822960" y="2990088"/>
            <a:ext cx="3017520" cy="548640"/>
          </a:xfrm>
          <a:prstGeom prst="rect">
            <a:avLst/>
          </a:prstGeom>
          <a:noFill/>
          <a:ln/>
        </p:spPr>
        <p:txBody>
          <a:bodyPr wrap="square" rtlCol="0" anchor="ctr"/>
          <a:lstStyle/>
          <a:p>
            <a:pPr marL="0" indent="0">
              <a:buNone/>
            </a:pPr>
            <a:r>
              <a:rPr lang="en-US" sz="1150" dirty="0">
                <a:solidFill>
                  <a:srgbClr val="4A5B72"/>
                </a:solidFill>
                <a:ea typeface="Calibri" pitchFamily="34" charset="-122"/>
                <a:cs typeface="Calibri" pitchFamily="34" charset="-120"/>
              </a:rPr>
              <a:t>Starlink, OneWeb — kırsal ve uzak bölgeler</a:t>
            </a:r>
            <a:endParaRPr lang="en-US" sz="1150" dirty="0"/>
          </a:p>
        </p:txBody>
      </p:sp>
      <p:sp>
        <p:nvSpPr>
          <p:cNvPr id="9" name="Shape 6"/>
          <p:cNvSpPr/>
          <p:nvPr/>
        </p:nvSpPr>
        <p:spPr>
          <a:xfrm>
            <a:off x="4343400" y="1508760"/>
            <a:ext cx="3566160" cy="2148840"/>
          </a:xfrm>
          <a:prstGeom prst="roundRect">
            <a:avLst>
              <a:gd name="adj" fmla="val 4255"/>
            </a:avLst>
          </a:prstGeom>
          <a:solidFill>
            <a:srgbClr val="FFFFFF"/>
          </a:solidFill>
          <a:ln w="12700">
            <a:solidFill>
              <a:srgbClr val="DDE3EC"/>
            </a:solidFill>
            <a:prstDash val="solid"/>
          </a:ln>
          <a:effectLst>
            <a:outerShdw blurRad="63500" dist="25400" dir="5400000" algn="bl" rotWithShape="0">
              <a:srgbClr val="888888">
                <a:alpha val="22000"/>
              </a:srgbClr>
            </a:outerShdw>
          </a:effectLst>
        </p:spPr>
      </p:sp>
      <p:sp>
        <p:nvSpPr>
          <p:cNvPr id="10" name="Shape 7"/>
          <p:cNvSpPr/>
          <p:nvPr/>
        </p:nvSpPr>
        <p:spPr>
          <a:xfrm>
            <a:off x="4617720" y="1764792"/>
            <a:ext cx="658368" cy="658368"/>
          </a:xfrm>
          <a:prstGeom prst="ellipse">
            <a:avLst/>
          </a:prstGeom>
          <a:solidFill>
            <a:srgbClr val="1C7293"/>
          </a:solidFill>
          <a:ln/>
        </p:spPr>
      </p:sp>
      <p:pic>
        <p:nvPicPr>
          <p:cNvPr id="11" name="Image 1" descr="/home/claude/ntn_deck/icon_chip.png"/>
          <p:cNvPicPr>
            <a:picLocks noChangeAspect="1"/>
          </p:cNvPicPr>
          <p:nvPr/>
        </p:nvPicPr>
        <p:blipFill>
          <a:blip r:embed="rId4"/>
          <a:stretch>
            <a:fillRect/>
          </a:stretch>
        </p:blipFill>
        <p:spPr>
          <a:xfrm>
            <a:off x="4696724" y="1843796"/>
            <a:ext cx="500360" cy="500360"/>
          </a:xfrm>
          <a:prstGeom prst="rect">
            <a:avLst/>
          </a:prstGeom>
        </p:spPr>
      </p:pic>
      <p:sp>
        <p:nvSpPr>
          <p:cNvPr id="12" name="Text 8"/>
          <p:cNvSpPr/>
          <p:nvPr/>
        </p:nvSpPr>
        <p:spPr>
          <a:xfrm>
            <a:off x="4617720" y="2560320"/>
            <a:ext cx="3017520" cy="457200"/>
          </a:xfrm>
          <a:prstGeom prst="rect">
            <a:avLst/>
          </a:prstGeom>
          <a:noFill/>
          <a:ln/>
        </p:spPr>
        <p:txBody>
          <a:bodyPr wrap="square" rtlCol="0" anchor="ctr"/>
          <a:lstStyle/>
          <a:p>
            <a:pPr marL="0" indent="0">
              <a:buNone/>
            </a:pPr>
            <a:r>
              <a:rPr lang="en-US" sz="1450" b="1" dirty="0">
                <a:solidFill>
                  <a:srgbClr val="0B1E3D"/>
                </a:solidFill>
                <a:ea typeface="Calibri" pitchFamily="34" charset="-122"/>
                <a:cs typeface="Calibri" pitchFamily="34" charset="-120"/>
              </a:rPr>
              <a:t>IoT ve Sensör Ağları</a:t>
            </a:r>
            <a:endParaRPr lang="en-US" sz="1450" dirty="0"/>
          </a:p>
        </p:txBody>
      </p:sp>
      <p:sp>
        <p:nvSpPr>
          <p:cNvPr id="13" name="Text 9"/>
          <p:cNvSpPr/>
          <p:nvPr/>
        </p:nvSpPr>
        <p:spPr>
          <a:xfrm>
            <a:off x="4617720" y="2990088"/>
            <a:ext cx="3017520" cy="548640"/>
          </a:xfrm>
          <a:prstGeom prst="rect">
            <a:avLst/>
          </a:prstGeom>
          <a:noFill/>
          <a:ln/>
        </p:spPr>
        <p:txBody>
          <a:bodyPr wrap="square" rtlCol="0" anchor="ctr"/>
          <a:lstStyle/>
          <a:p>
            <a:pPr marL="0" indent="0">
              <a:buNone/>
            </a:pPr>
            <a:r>
              <a:rPr lang="en-US" sz="1150" dirty="0">
                <a:solidFill>
                  <a:srgbClr val="4A5B72"/>
                </a:solidFill>
                <a:ea typeface="Calibri" pitchFamily="34" charset="-122"/>
                <a:cs typeface="Calibri" pitchFamily="34" charset="-120"/>
              </a:rPr>
              <a:t>Tarım ve çevre sensörlerinin veri iletimi</a:t>
            </a:r>
            <a:endParaRPr lang="en-US" sz="1150" dirty="0"/>
          </a:p>
        </p:txBody>
      </p:sp>
      <p:sp>
        <p:nvSpPr>
          <p:cNvPr id="14" name="Shape 10"/>
          <p:cNvSpPr/>
          <p:nvPr/>
        </p:nvSpPr>
        <p:spPr>
          <a:xfrm>
            <a:off x="8138160" y="1508760"/>
            <a:ext cx="3566160" cy="2148840"/>
          </a:xfrm>
          <a:prstGeom prst="roundRect">
            <a:avLst>
              <a:gd name="adj" fmla="val 4255"/>
            </a:avLst>
          </a:prstGeom>
          <a:solidFill>
            <a:srgbClr val="FFFFFF"/>
          </a:solidFill>
          <a:ln w="12700">
            <a:solidFill>
              <a:srgbClr val="DDE3EC"/>
            </a:solidFill>
            <a:prstDash val="solid"/>
          </a:ln>
          <a:effectLst>
            <a:outerShdw blurRad="63500" dist="25400" dir="5400000" algn="bl" rotWithShape="0">
              <a:srgbClr val="888888">
                <a:alpha val="22000"/>
              </a:srgbClr>
            </a:outerShdw>
          </a:effectLst>
        </p:spPr>
      </p:sp>
      <p:sp>
        <p:nvSpPr>
          <p:cNvPr id="15" name="Shape 11"/>
          <p:cNvSpPr/>
          <p:nvPr/>
        </p:nvSpPr>
        <p:spPr>
          <a:xfrm>
            <a:off x="8412480" y="1764792"/>
            <a:ext cx="658368" cy="658368"/>
          </a:xfrm>
          <a:prstGeom prst="ellipse">
            <a:avLst/>
          </a:prstGeom>
          <a:solidFill>
            <a:srgbClr val="1C7293"/>
          </a:solidFill>
          <a:ln/>
        </p:spPr>
      </p:sp>
      <p:pic>
        <p:nvPicPr>
          <p:cNvPr id="16" name="Image 2" descr="/home/claude/ntn_deck/icon_globe.png"/>
          <p:cNvPicPr>
            <a:picLocks noChangeAspect="1"/>
          </p:cNvPicPr>
          <p:nvPr/>
        </p:nvPicPr>
        <p:blipFill>
          <a:blip r:embed="rId5"/>
          <a:stretch>
            <a:fillRect/>
          </a:stretch>
        </p:blipFill>
        <p:spPr>
          <a:xfrm>
            <a:off x="8491484" y="1843796"/>
            <a:ext cx="500360" cy="500360"/>
          </a:xfrm>
          <a:prstGeom prst="rect">
            <a:avLst/>
          </a:prstGeom>
        </p:spPr>
      </p:pic>
      <p:sp>
        <p:nvSpPr>
          <p:cNvPr id="17" name="Text 12"/>
          <p:cNvSpPr/>
          <p:nvPr/>
        </p:nvSpPr>
        <p:spPr>
          <a:xfrm>
            <a:off x="8412480" y="2560320"/>
            <a:ext cx="3017520" cy="457200"/>
          </a:xfrm>
          <a:prstGeom prst="rect">
            <a:avLst/>
          </a:prstGeom>
          <a:noFill/>
          <a:ln/>
        </p:spPr>
        <p:txBody>
          <a:bodyPr wrap="square" rtlCol="0" anchor="ctr"/>
          <a:lstStyle/>
          <a:p>
            <a:pPr marL="0" indent="0">
              <a:buNone/>
            </a:pPr>
            <a:r>
              <a:rPr lang="en-US" sz="1450" b="1" dirty="0">
                <a:solidFill>
                  <a:srgbClr val="0B1E3D"/>
                </a:solidFill>
                <a:ea typeface="Calibri" pitchFamily="34" charset="-122"/>
                <a:cs typeface="Calibri" pitchFamily="34" charset="-120"/>
              </a:rPr>
              <a:t>Dünya Gözlemi ve Haritalama</a:t>
            </a:r>
            <a:endParaRPr lang="en-US" sz="1450" dirty="0"/>
          </a:p>
        </p:txBody>
      </p:sp>
      <p:sp>
        <p:nvSpPr>
          <p:cNvPr id="18" name="Text 13"/>
          <p:cNvSpPr/>
          <p:nvPr/>
        </p:nvSpPr>
        <p:spPr>
          <a:xfrm>
            <a:off x="8412480" y="2990088"/>
            <a:ext cx="3017520" cy="548640"/>
          </a:xfrm>
          <a:prstGeom prst="rect">
            <a:avLst/>
          </a:prstGeom>
          <a:noFill/>
          <a:ln/>
        </p:spPr>
        <p:txBody>
          <a:bodyPr wrap="square" rtlCol="0" anchor="ctr"/>
          <a:lstStyle/>
          <a:p>
            <a:pPr marL="0" indent="0">
              <a:buNone/>
            </a:pPr>
            <a:r>
              <a:rPr lang="en-US" sz="1150" dirty="0">
                <a:solidFill>
                  <a:srgbClr val="4A5B72"/>
                </a:solidFill>
                <a:ea typeface="Calibri" pitchFamily="34" charset="-122"/>
                <a:cs typeface="Calibri" pitchFamily="34" charset="-120"/>
              </a:rPr>
              <a:t>Coğrafi görüntüleme ve analiz</a:t>
            </a:r>
            <a:endParaRPr lang="en-US" sz="1150" dirty="0"/>
          </a:p>
        </p:txBody>
      </p:sp>
      <p:sp>
        <p:nvSpPr>
          <p:cNvPr id="19" name="Shape 14"/>
          <p:cNvSpPr/>
          <p:nvPr/>
        </p:nvSpPr>
        <p:spPr>
          <a:xfrm>
            <a:off x="548640" y="3931920"/>
            <a:ext cx="3566160" cy="2148840"/>
          </a:xfrm>
          <a:prstGeom prst="roundRect">
            <a:avLst>
              <a:gd name="adj" fmla="val 4255"/>
            </a:avLst>
          </a:prstGeom>
          <a:solidFill>
            <a:srgbClr val="FFFFFF"/>
          </a:solidFill>
          <a:ln w="12700">
            <a:solidFill>
              <a:srgbClr val="DDE3EC"/>
            </a:solidFill>
            <a:prstDash val="solid"/>
          </a:ln>
          <a:effectLst>
            <a:outerShdw blurRad="63500" dist="25400" dir="5400000" algn="bl" rotWithShape="0">
              <a:srgbClr val="888888">
                <a:alpha val="22000"/>
              </a:srgbClr>
            </a:outerShdw>
          </a:effectLst>
        </p:spPr>
      </p:sp>
      <p:sp>
        <p:nvSpPr>
          <p:cNvPr id="20" name="Shape 15"/>
          <p:cNvSpPr/>
          <p:nvPr/>
        </p:nvSpPr>
        <p:spPr>
          <a:xfrm>
            <a:off x="822960" y="4187952"/>
            <a:ext cx="658368" cy="658368"/>
          </a:xfrm>
          <a:prstGeom prst="ellipse">
            <a:avLst/>
          </a:prstGeom>
          <a:solidFill>
            <a:srgbClr val="1C7293"/>
          </a:solidFill>
          <a:ln/>
        </p:spPr>
      </p:sp>
      <p:pic>
        <p:nvPicPr>
          <p:cNvPr id="21" name="Image 3" descr="/home/claude/ntn_deck/icon_fire.png"/>
          <p:cNvPicPr>
            <a:picLocks noChangeAspect="1"/>
          </p:cNvPicPr>
          <p:nvPr/>
        </p:nvPicPr>
        <p:blipFill>
          <a:blip r:embed="rId6"/>
          <a:stretch>
            <a:fillRect/>
          </a:stretch>
        </p:blipFill>
        <p:spPr>
          <a:xfrm>
            <a:off x="901964" y="4266956"/>
            <a:ext cx="500360" cy="500360"/>
          </a:xfrm>
          <a:prstGeom prst="rect">
            <a:avLst/>
          </a:prstGeom>
        </p:spPr>
      </p:pic>
      <p:sp>
        <p:nvSpPr>
          <p:cNvPr id="22" name="Text 16"/>
          <p:cNvSpPr/>
          <p:nvPr/>
        </p:nvSpPr>
        <p:spPr>
          <a:xfrm>
            <a:off x="822960" y="4983480"/>
            <a:ext cx="3017520" cy="457200"/>
          </a:xfrm>
          <a:prstGeom prst="rect">
            <a:avLst/>
          </a:prstGeom>
          <a:noFill/>
          <a:ln/>
        </p:spPr>
        <p:txBody>
          <a:bodyPr wrap="square" rtlCol="0" anchor="ctr"/>
          <a:lstStyle/>
          <a:p>
            <a:pPr marL="0" indent="0">
              <a:buNone/>
            </a:pPr>
            <a:r>
              <a:rPr lang="en-US" sz="1450" b="1" dirty="0">
                <a:solidFill>
                  <a:srgbClr val="0B1E3D"/>
                </a:solidFill>
                <a:ea typeface="Calibri" pitchFamily="34" charset="-122"/>
                <a:cs typeface="Calibri" pitchFamily="34" charset="-120"/>
              </a:rPr>
              <a:t>Orman Yangını / Afet İzleme</a:t>
            </a:r>
            <a:endParaRPr lang="en-US" sz="1450" dirty="0"/>
          </a:p>
        </p:txBody>
      </p:sp>
      <p:sp>
        <p:nvSpPr>
          <p:cNvPr id="23" name="Text 17"/>
          <p:cNvSpPr/>
          <p:nvPr/>
        </p:nvSpPr>
        <p:spPr>
          <a:xfrm>
            <a:off x="822960" y="5413248"/>
            <a:ext cx="3017520" cy="548640"/>
          </a:xfrm>
          <a:prstGeom prst="rect">
            <a:avLst/>
          </a:prstGeom>
          <a:noFill/>
          <a:ln/>
        </p:spPr>
        <p:txBody>
          <a:bodyPr wrap="square" rtlCol="0" anchor="ctr"/>
          <a:lstStyle/>
          <a:p>
            <a:pPr marL="0" indent="0">
              <a:buNone/>
            </a:pPr>
            <a:r>
              <a:rPr lang="en-US" sz="1150" dirty="0">
                <a:solidFill>
                  <a:srgbClr val="4A5B72"/>
                </a:solidFill>
                <a:ea typeface="Calibri" pitchFamily="34" charset="-122"/>
                <a:cs typeface="Calibri" pitchFamily="34" charset="-120"/>
              </a:rPr>
              <a:t>Afet bölgelerinin gerçek zamanlı görüntülenmesi</a:t>
            </a:r>
            <a:endParaRPr lang="en-US" sz="1150" dirty="0"/>
          </a:p>
        </p:txBody>
      </p:sp>
      <p:sp>
        <p:nvSpPr>
          <p:cNvPr id="24" name="Shape 18"/>
          <p:cNvSpPr/>
          <p:nvPr/>
        </p:nvSpPr>
        <p:spPr>
          <a:xfrm>
            <a:off x="4343400" y="3931920"/>
            <a:ext cx="3566160" cy="2148840"/>
          </a:xfrm>
          <a:prstGeom prst="roundRect">
            <a:avLst>
              <a:gd name="adj" fmla="val 4255"/>
            </a:avLst>
          </a:prstGeom>
          <a:solidFill>
            <a:srgbClr val="FFFFFF"/>
          </a:solidFill>
          <a:ln w="12700">
            <a:solidFill>
              <a:srgbClr val="DDE3EC"/>
            </a:solidFill>
            <a:prstDash val="solid"/>
          </a:ln>
          <a:effectLst>
            <a:outerShdw blurRad="63500" dist="25400" dir="5400000" algn="bl" rotWithShape="0">
              <a:srgbClr val="888888">
                <a:alpha val="22000"/>
              </a:srgbClr>
            </a:outerShdw>
          </a:effectLst>
        </p:spPr>
      </p:sp>
      <p:sp>
        <p:nvSpPr>
          <p:cNvPr id="25" name="Shape 19"/>
          <p:cNvSpPr/>
          <p:nvPr/>
        </p:nvSpPr>
        <p:spPr>
          <a:xfrm>
            <a:off x="4617720" y="4187952"/>
            <a:ext cx="658368" cy="658368"/>
          </a:xfrm>
          <a:prstGeom prst="ellipse">
            <a:avLst/>
          </a:prstGeom>
          <a:solidFill>
            <a:srgbClr val="1C7293"/>
          </a:solidFill>
          <a:ln/>
        </p:spPr>
      </p:sp>
      <p:pic>
        <p:nvPicPr>
          <p:cNvPr id="26" name="Image 4" descr="/home/claude/ntn_deck/icon_shield.png"/>
          <p:cNvPicPr>
            <a:picLocks noChangeAspect="1"/>
          </p:cNvPicPr>
          <p:nvPr/>
        </p:nvPicPr>
        <p:blipFill>
          <a:blip r:embed="rId7"/>
          <a:stretch>
            <a:fillRect/>
          </a:stretch>
        </p:blipFill>
        <p:spPr>
          <a:xfrm>
            <a:off x="4696724" y="4266956"/>
            <a:ext cx="500360" cy="500360"/>
          </a:xfrm>
          <a:prstGeom prst="rect">
            <a:avLst/>
          </a:prstGeom>
        </p:spPr>
      </p:pic>
      <p:sp>
        <p:nvSpPr>
          <p:cNvPr id="27" name="Text 20"/>
          <p:cNvSpPr/>
          <p:nvPr/>
        </p:nvSpPr>
        <p:spPr>
          <a:xfrm>
            <a:off x="4617720" y="4983480"/>
            <a:ext cx="3017520" cy="457200"/>
          </a:xfrm>
          <a:prstGeom prst="rect">
            <a:avLst/>
          </a:prstGeom>
          <a:noFill/>
          <a:ln/>
        </p:spPr>
        <p:txBody>
          <a:bodyPr wrap="square" rtlCol="0" anchor="ctr"/>
          <a:lstStyle/>
          <a:p>
            <a:pPr marL="0" indent="0">
              <a:buNone/>
            </a:pPr>
            <a:r>
              <a:rPr lang="en-US" sz="1450" b="1" dirty="0">
                <a:solidFill>
                  <a:srgbClr val="0B1E3D"/>
                </a:solidFill>
                <a:ea typeface="Calibri" pitchFamily="34" charset="-122"/>
                <a:cs typeface="Calibri" pitchFamily="34" charset="-120"/>
              </a:rPr>
              <a:t>Askerî Gözetleme</a:t>
            </a:r>
            <a:endParaRPr lang="en-US" sz="1450" dirty="0"/>
          </a:p>
        </p:txBody>
      </p:sp>
      <p:sp>
        <p:nvSpPr>
          <p:cNvPr id="28" name="Text 21"/>
          <p:cNvSpPr/>
          <p:nvPr/>
        </p:nvSpPr>
        <p:spPr>
          <a:xfrm>
            <a:off x="4617720" y="5413248"/>
            <a:ext cx="3017520" cy="548640"/>
          </a:xfrm>
          <a:prstGeom prst="rect">
            <a:avLst/>
          </a:prstGeom>
          <a:noFill/>
          <a:ln/>
        </p:spPr>
        <p:txBody>
          <a:bodyPr wrap="square" rtlCol="0" anchor="ctr"/>
          <a:lstStyle/>
          <a:p>
            <a:pPr marL="0" indent="0">
              <a:buNone/>
            </a:pPr>
            <a:r>
              <a:rPr lang="en-US" sz="1150" dirty="0">
                <a:solidFill>
                  <a:srgbClr val="4A5B72"/>
                </a:solidFill>
                <a:ea typeface="Calibri" pitchFamily="34" charset="-122"/>
                <a:cs typeface="Calibri" pitchFamily="34" charset="-120"/>
              </a:rPr>
              <a:t>Güvenlik amaçlı izleme uygulamaları</a:t>
            </a:r>
            <a:endParaRPr lang="en-US" sz="1150" dirty="0"/>
          </a:p>
        </p:txBody>
      </p:sp>
      <p:sp>
        <p:nvSpPr>
          <p:cNvPr id="29" name="Shape 22"/>
          <p:cNvSpPr/>
          <p:nvPr/>
        </p:nvSpPr>
        <p:spPr>
          <a:xfrm>
            <a:off x="8138160" y="3931920"/>
            <a:ext cx="3566160" cy="2148840"/>
          </a:xfrm>
          <a:prstGeom prst="roundRect">
            <a:avLst>
              <a:gd name="adj" fmla="val 4255"/>
            </a:avLst>
          </a:prstGeom>
          <a:solidFill>
            <a:srgbClr val="FFFFFF"/>
          </a:solidFill>
          <a:ln w="12700">
            <a:solidFill>
              <a:srgbClr val="DDE3EC"/>
            </a:solidFill>
            <a:prstDash val="solid"/>
          </a:ln>
          <a:effectLst>
            <a:outerShdw blurRad="63500" dist="25400" dir="5400000" algn="bl" rotWithShape="0">
              <a:srgbClr val="888888">
                <a:alpha val="22000"/>
              </a:srgbClr>
            </a:outerShdw>
          </a:effectLst>
        </p:spPr>
      </p:sp>
      <p:sp>
        <p:nvSpPr>
          <p:cNvPr id="30" name="Shape 23"/>
          <p:cNvSpPr/>
          <p:nvPr/>
        </p:nvSpPr>
        <p:spPr>
          <a:xfrm>
            <a:off x="8412480" y="4187952"/>
            <a:ext cx="658368" cy="658368"/>
          </a:xfrm>
          <a:prstGeom prst="ellipse">
            <a:avLst/>
          </a:prstGeom>
          <a:solidFill>
            <a:srgbClr val="1C7293"/>
          </a:solidFill>
          <a:ln/>
        </p:spPr>
      </p:sp>
      <p:pic>
        <p:nvPicPr>
          <p:cNvPr id="31" name="Image 5" descr="/home/claude/ntn_deck/icon_seedling.png"/>
          <p:cNvPicPr>
            <a:picLocks noChangeAspect="1"/>
          </p:cNvPicPr>
          <p:nvPr/>
        </p:nvPicPr>
        <p:blipFill>
          <a:blip r:embed="rId8"/>
          <a:stretch>
            <a:fillRect/>
          </a:stretch>
        </p:blipFill>
        <p:spPr>
          <a:xfrm>
            <a:off x="8491484" y="4266956"/>
            <a:ext cx="500360" cy="500360"/>
          </a:xfrm>
          <a:prstGeom prst="rect">
            <a:avLst/>
          </a:prstGeom>
        </p:spPr>
      </p:pic>
      <p:sp>
        <p:nvSpPr>
          <p:cNvPr id="32" name="Text 24"/>
          <p:cNvSpPr/>
          <p:nvPr/>
        </p:nvSpPr>
        <p:spPr>
          <a:xfrm>
            <a:off x="8412480" y="4983480"/>
            <a:ext cx="3017520" cy="457200"/>
          </a:xfrm>
          <a:prstGeom prst="rect">
            <a:avLst/>
          </a:prstGeom>
          <a:noFill/>
          <a:ln/>
        </p:spPr>
        <p:txBody>
          <a:bodyPr wrap="square" rtlCol="0" anchor="ctr"/>
          <a:lstStyle/>
          <a:p>
            <a:pPr marL="0" indent="0">
              <a:buNone/>
            </a:pPr>
            <a:r>
              <a:rPr lang="en-US" sz="1450" b="1" dirty="0">
                <a:solidFill>
                  <a:srgbClr val="0B1E3D"/>
                </a:solidFill>
                <a:ea typeface="Calibri" pitchFamily="34" charset="-122"/>
                <a:cs typeface="Calibri" pitchFamily="34" charset="-120"/>
              </a:rPr>
              <a:t>Tarımsal İzleme</a:t>
            </a:r>
            <a:endParaRPr lang="en-US" sz="1450" dirty="0"/>
          </a:p>
        </p:txBody>
      </p:sp>
      <p:sp>
        <p:nvSpPr>
          <p:cNvPr id="33" name="Text 25"/>
          <p:cNvSpPr/>
          <p:nvPr/>
        </p:nvSpPr>
        <p:spPr>
          <a:xfrm>
            <a:off x="8412480" y="5413248"/>
            <a:ext cx="3017520" cy="548640"/>
          </a:xfrm>
          <a:prstGeom prst="rect">
            <a:avLst/>
          </a:prstGeom>
          <a:noFill/>
          <a:ln/>
        </p:spPr>
        <p:txBody>
          <a:bodyPr wrap="square" rtlCol="0" anchor="ctr"/>
          <a:lstStyle/>
          <a:p>
            <a:pPr marL="0" indent="0">
              <a:buNone/>
            </a:pPr>
            <a:r>
              <a:rPr lang="en-US" sz="1150" dirty="0">
                <a:solidFill>
                  <a:srgbClr val="4A5B72"/>
                </a:solidFill>
                <a:ea typeface="Calibri" pitchFamily="34" charset="-122"/>
                <a:cs typeface="Calibri" pitchFamily="34" charset="-120"/>
              </a:rPr>
              <a:t>Nem sensörleri ve arazi verilerinin aktarımı</a:t>
            </a:r>
            <a:endParaRPr lang="en-US" sz="1150" dirty="0"/>
          </a:p>
        </p:txBody>
      </p:sp>
    </p:spTree>
    <p:extLst>
      <p:ext uri="{BB962C8B-B14F-4D97-AF65-F5344CB8AC3E}">
        <p14:creationId xmlns:p14="http://schemas.microsoft.com/office/powerpoint/2010/main" val="2797408182"/>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solidFill>
          <a:srgbClr val="0B1E3F"/>
        </a:solidFill>
        <a:effectLst/>
      </p:bgPr>
    </p:bg>
    <p:spTree>
      <p:nvGrpSpPr>
        <p:cNvPr id="1" name=""/>
        <p:cNvGrpSpPr/>
        <p:nvPr/>
      </p:nvGrpSpPr>
      <p:grpSpPr>
        <a:xfrm>
          <a:off x="0" y="0"/>
          <a:ext cx="0" cy="0"/>
          <a:chOff x="0" y="0"/>
          <a:chExt cx="0" cy="0"/>
        </a:xfrm>
      </p:grpSpPr>
      <p:sp>
        <p:nvSpPr>
          <p:cNvPr id="2" name="Text 0"/>
          <p:cNvSpPr/>
          <p:nvPr/>
        </p:nvSpPr>
        <p:spPr>
          <a:xfrm>
            <a:off x="548640" y="411480"/>
            <a:ext cx="10058400" cy="548640"/>
          </a:xfrm>
          <a:prstGeom prst="rect">
            <a:avLst/>
          </a:prstGeom>
          <a:noFill/>
          <a:ln/>
        </p:spPr>
        <p:txBody>
          <a:bodyPr wrap="square" rtlCol="0" anchor="ctr"/>
          <a:lstStyle/>
          <a:p>
            <a:pPr marL="0" indent="0">
              <a:buNone/>
            </a:pPr>
            <a:r>
              <a:rPr lang="en-US" sz="3100" b="1" dirty="0">
                <a:solidFill>
                  <a:srgbClr val="FFFFFF"/>
                </a:solidFill>
                <a:ea typeface="Cambria" pitchFamily="34" charset="-122"/>
                <a:cs typeface="Cambria" pitchFamily="34" charset="-120"/>
              </a:rPr>
              <a:t>GEO, MEO ve LEO Karşılaştırması</a:t>
            </a:r>
            <a:endParaRPr lang="en-US" sz="3100" dirty="0"/>
          </a:p>
        </p:txBody>
      </p:sp>
      <p:graphicFrame>
        <p:nvGraphicFramePr>
          <p:cNvPr id="9" name="Table 0"/>
          <p:cNvGraphicFramePr>
            <a:graphicFrameLocks noGrp="1"/>
          </p:cNvGraphicFramePr>
          <p:nvPr>
            <p:extLst>
              <p:ext uri="{D42A27DB-BD31-4B8C-83A1-F6EECF244321}">
                <p14:modId xmlns:p14="http://schemas.microsoft.com/office/powerpoint/2010/main" val="539854576"/>
              </p:ext>
            </p:extLst>
          </p:nvPr>
        </p:nvGraphicFramePr>
        <p:xfrm>
          <a:off x="6752492" y="2160791"/>
          <a:ext cx="4850338" cy="3800790"/>
        </p:xfrm>
        <a:graphic>
          <a:graphicData uri="http://schemas.openxmlformats.org/drawingml/2006/table">
            <a:tbl>
              <a:tblPr/>
              <a:tblGrid>
                <a:gridCol w="1242649">
                  <a:extLst>
                    <a:ext uri="{9D8B030D-6E8A-4147-A177-3AD203B41FA5}">
                      <a16:colId xmlns:a16="http://schemas.microsoft.com/office/drawing/2014/main" val="20000"/>
                    </a:ext>
                  </a:extLst>
                </a:gridCol>
                <a:gridCol w="1202563">
                  <a:extLst>
                    <a:ext uri="{9D8B030D-6E8A-4147-A177-3AD203B41FA5}">
                      <a16:colId xmlns:a16="http://schemas.microsoft.com/office/drawing/2014/main" val="20001"/>
                    </a:ext>
                  </a:extLst>
                </a:gridCol>
                <a:gridCol w="1202563">
                  <a:extLst>
                    <a:ext uri="{9D8B030D-6E8A-4147-A177-3AD203B41FA5}">
                      <a16:colId xmlns:a16="http://schemas.microsoft.com/office/drawing/2014/main" val="20002"/>
                    </a:ext>
                  </a:extLst>
                </a:gridCol>
                <a:gridCol w="1202563">
                  <a:extLst>
                    <a:ext uri="{9D8B030D-6E8A-4147-A177-3AD203B41FA5}">
                      <a16:colId xmlns:a16="http://schemas.microsoft.com/office/drawing/2014/main" val="20003"/>
                    </a:ext>
                  </a:extLst>
                </a:gridCol>
              </a:tblGrid>
              <a:tr h="633465">
                <a:tc>
                  <a:txBody>
                    <a:bodyPr/>
                    <a:lstStyle/>
                    <a:p>
                      <a:pPr marL="0" indent="0" algn="l">
                        <a:buNone/>
                      </a:pPr>
                      <a:endParaRPr lang="en-US" sz="1400" dirty="0"/>
                    </a:p>
                  </a:txBody>
                  <a:tcPr marL="101600" marR="101600" marT="50800" marB="50800" anchor="ctr">
                    <a:lnL w="6350" cap="flat" cmpd="sng" algn="ctr">
                      <a:solidFill>
                        <a:srgbClr val="DDE3EC"/>
                      </a:solidFill>
                      <a:prstDash val="solid"/>
                      <a:round/>
                      <a:headEnd type="none" w="med" len="med"/>
                      <a:tailEnd type="none" w="med" len="med"/>
                    </a:lnL>
                    <a:lnR w="6350" cap="flat" cmpd="sng" algn="ctr">
                      <a:solidFill>
                        <a:srgbClr val="DDE3EC"/>
                      </a:solidFill>
                      <a:prstDash val="solid"/>
                      <a:round/>
                      <a:headEnd type="none" w="med" len="med"/>
                      <a:tailEnd type="none" w="med" len="med"/>
                    </a:lnR>
                    <a:lnT w="6350" cap="flat" cmpd="sng" algn="ctr">
                      <a:solidFill>
                        <a:srgbClr val="DDE3EC"/>
                      </a:solidFill>
                      <a:prstDash val="solid"/>
                      <a:round/>
                      <a:headEnd type="none" w="med" len="med"/>
                      <a:tailEnd type="none" w="med" len="med"/>
                    </a:lnT>
                    <a:lnB w="6350" cap="flat" cmpd="sng" algn="ctr">
                      <a:solidFill>
                        <a:srgbClr val="DDE3EC"/>
                      </a:solidFill>
                      <a:prstDash val="solid"/>
                      <a:round/>
                      <a:headEnd type="none" w="med" len="med"/>
                      <a:tailEnd type="none" w="med" len="med"/>
                    </a:lnB>
                    <a:solidFill>
                      <a:srgbClr val="0B1E3D"/>
                    </a:solidFill>
                  </a:tcPr>
                </a:tc>
                <a:tc>
                  <a:txBody>
                    <a:bodyPr/>
                    <a:lstStyle/>
                    <a:p>
                      <a:pPr marL="0" indent="0" algn="ctr">
                        <a:buNone/>
                      </a:pPr>
                      <a:r>
                        <a:rPr lang="en-US" sz="1400" b="1" dirty="0">
                          <a:solidFill>
                            <a:srgbClr val="0B1E3D"/>
                          </a:solidFill>
                        </a:rPr>
                        <a:t>GEO</a:t>
                      </a:r>
                      <a:endParaRPr lang="en-US" sz="1400" dirty="0"/>
                    </a:p>
                  </a:txBody>
                  <a:tcPr marL="101600" marR="101600" marT="50800" marB="50800" anchor="ctr">
                    <a:lnL w="6350" cap="flat" cmpd="sng" algn="ctr">
                      <a:solidFill>
                        <a:srgbClr val="DDE3EC"/>
                      </a:solidFill>
                      <a:prstDash val="solid"/>
                      <a:round/>
                      <a:headEnd type="none" w="med" len="med"/>
                      <a:tailEnd type="none" w="med" len="med"/>
                    </a:lnL>
                    <a:lnR w="6350" cap="flat" cmpd="sng" algn="ctr">
                      <a:solidFill>
                        <a:srgbClr val="DDE3EC"/>
                      </a:solidFill>
                      <a:prstDash val="solid"/>
                      <a:round/>
                      <a:headEnd type="none" w="med" len="med"/>
                      <a:tailEnd type="none" w="med" len="med"/>
                    </a:lnR>
                    <a:lnT w="6350" cap="flat" cmpd="sng" algn="ctr">
                      <a:solidFill>
                        <a:srgbClr val="DDE3EC"/>
                      </a:solidFill>
                      <a:prstDash val="solid"/>
                      <a:round/>
                      <a:headEnd type="none" w="med" len="med"/>
                      <a:tailEnd type="none" w="med" len="med"/>
                    </a:lnT>
                    <a:lnB w="6350" cap="flat" cmpd="sng" algn="ctr">
                      <a:solidFill>
                        <a:srgbClr val="DDE3EC"/>
                      </a:solidFill>
                      <a:prstDash val="solid"/>
                      <a:round/>
                      <a:headEnd type="none" w="med" len="med"/>
                      <a:tailEnd type="none" w="med" len="med"/>
                    </a:lnB>
                    <a:solidFill>
                      <a:srgbClr val="F2B134"/>
                    </a:solidFill>
                  </a:tcPr>
                </a:tc>
                <a:tc>
                  <a:txBody>
                    <a:bodyPr/>
                    <a:lstStyle/>
                    <a:p>
                      <a:pPr marL="0" indent="0" algn="ctr">
                        <a:buNone/>
                      </a:pPr>
                      <a:r>
                        <a:rPr lang="en-US" sz="1400" b="1" dirty="0">
                          <a:solidFill>
                            <a:srgbClr val="0B1E3D"/>
                          </a:solidFill>
                        </a:rPr>
                        <a:t>MEO</a:t>
                      </a:r>
                      <a:endParaRPr lang="en-US" sz="1400" dirty="0"/>
                    </a:p>
                  </a:txBody>
                  <a:tcPr marL="101600" marR="101600" marT="50800" marB="50800" anchor="ctr">
                    <a:lnL w="6350" cap="flat" cmpd="sng" algn="ctr">
                      <a:solidFill>
                        <a:srgbClr val="DDE3EC"/>
                      </a:solidFill>
                      <a:prstDash val="solid"/>
                      <a:round/>
                      <a:headEnd type="none" w="med" len="med"/>
                      <a:tailEnd type="none" w="med" len="med"/>
                    </a:lnL>
                    <a:lnR w="6350" cap="flat" cmpd="sng" algn="ctr">
                      <a:solidFill>
                        <a:srgbClr val="DDE3EC"/>
                      </a:solidFill>
                      <a:prstDash val="solid"/>
                      <a:round/>
                      <a:headEnd type="none" w="med" len="med"/>
                      <a:tailEnd type="none" w="med" len="med"/>
                    </a:lnR>
                    <a:lnT w="6350" cap="flat" cmpd="sng" algn="ctr">
                      <a:solidFill>
                        <a:srgbClr val="DDE3EC"/>
                      </a:solidFill>
                      <a:prstDash val="solid"/>
                      <a:round/>
                      <a:headEnd type="none" w="med" len="med"/>
                      <a:tailEnd type="none" w="med" len="med"/>
                    </a:lnT>
                    <a:lnB w="6350" cap="flat" cmpd="sng" algn="ctr">
                      <a:solidFill>
                        <a:srgbClr val="DDE3EC"/>
                      </a:solidFill>
                      <a:prstDash val="solid"/>
                      <a:round/>
                      <a:headEnd type="none" w="med" len="med"/>
                      <a:tailEnd type="none" w="med" len="med"/>
                    </a:lnB>
                    <a:solidFill>
                      <a:srgbClr val="F2B134"/>
                    </a:solidFill>
                  </a:tcPr>
                </a:tc>
                <a:tc>
                  <a:txBody>
                    <a:bodyPr/>
                    <a:lstStyle/>
                    <a:p>
                      <a:pPr marL="0" indent="0" algn="ctr">
                        <a:buNone/>
                      </a:pPr>
                      <a:r>
                        <a:rPr lang="en-US" sz="1400" b="1" dirty="0">
                          <a:solidFill>
                            <a:srgbClr val="0B1E3D"/>
                          </a:solidFill>
                        </a:rPr>
                        <a:t>LEO</a:t>
                      </a:r>
                      <a:endParaRPr lang="en-US" sz="1400" dirty="0"/>
                    </a:p>
                  </a:txBody>
                  <a:tcPr marL="101600" marR="101600" marT="50800" marB="50800" anchor="ctr">
                    <a:lnL w="6350" cap="flat" cmpd="sng" algn="ctr">
                      <a:solidFill>
                        <a:srgbClr val="DDE3EC"/>
                      </a:solidFill>
                      <a:prstDash val="solid"/>
                      <a:round/>
                      <a:headEnd type="none" w="med" len="med"/>
                      <a:tailEnd type="none" w="med" len="med"/>
                    </a:lnL>
                    <a:lnR w="6350" cap="flat" cmpd="sng" algn="ctr">
                      <a:solidFill>
                        <a:srgbClr val="DDE3EC"/>
                      </a:solidFill>
                      <a:prstDash val="solid"/>
                      <a:round/>
                      <a:headEnd type="none" w="med" len="med"/>
                      <a:tailEnd type="none" w="med" len="med"/>
                    </a:lnR>
                    <a:lnT w="6350" cap="flat" cmpd="sng" algn="ctr">
                      <a:solidFill>
                        <a:srgbClr val="DDE3EC"/>
                      </a:solidFill>
                      <a:prstDash val="solid"/>
                      <a:round/>
                      <a:headEnd type="none" w="med" len="med"/>
                      <a:tailEnd type="none" w="med" len="med"/>
                    </a:lnT>
                    <a:lnB w="6350" cap="flat" cmpd="sng" algn="ctr">
                      <a:solidFill>
                        <a:srgbClr val="DDE3EC"/>
                      </a:solidFill>
                      <a:prstDash val="solid"/>
                      <a:round/>
                      <a:headEnd type="none" w="med" len="med"/>
                      <a:tailEnd type="none" w="med" len="med"/>
                    </a:lnB>
                    <a:solidFill>
                      <a:srgbClr val="F2B134"/>
                    </a:solidFill>
                  </a:tcPr>
                </a:tc>
                <a:extLst>
                  <a:ext uri="{0D108BD9-81ED-4DB2-BD59-A6C34878D82A}">
                    <a16:rowId xmlns:a16="http://schemas.microsoft.com/office/drawing/2014/main" val="10000"/>
                  </a:ext>
                </a:extLst>
              </a:tr>
              <a:tr h="633465">
                <a:tc>
                  <a:txBody>
                    <a:bodyPr/>
                    <a:lstStyle/>
                    <a:p>
                      <a:pPr marL="0" indent="0" algn="l">
                        <a:buNone/>
                      </a:pPr>
                      <a:r>
                        <a:rPr lang="en-US" sz="1250" b="1" dirty="0">
                          <a:solidFill>
                            <a:srgbClr val="FFFFFF"/>
                          </a:solidFill>
                        </a:rPr>
                        <a:t>Yükseklik</a:t>
                      </a:r>
                      <a:endParaRPr lang="en-US" sz="1250" dirty="0"/>
                    </a:p>
                  </a:txBody>
                  <a:tcPr marL="101600" marR="101600" marT="50800" marB="50800" anchor="ctr">
                    <a:lnL w="6350" cap="flat" cmpd="sng" algn="ctr">
                      <a:solidFill>
                        <a:srgbClr val="DDE3EC"/>
                      </a:solidFill>
                      <a:prstDash val="solid"/>
                      <a:round/>
                      <a:headEnd type="none" w="med" len="med"/>
                      <a:tailEnd type="none" w="med" len="med"/>
                    </a:lnL>
                    <a:lnR w="6350" cap="flat" cmpd="sng" algn="ctr">
                      <a:solidFill>
                        <a:srgbClr val="DDE3EC"/>
                      </a:solidFill>
                      <a:prstDash val="solid"/>
                      <a:round/>
                      <a:headEnd type="none" w="med" len="med"/>
                      <a:tailEnd type="none" w="med" len="med"/>
                    </a:lnR>
                    <a:lnT w="6350" cap="flat" cmpd="sng" algn="ctr">
                      <a:solidFill>
                        <a:srgbClr val="DDE3EC"/>
                      </a:solidFill>
                      <a:prstDash val="solid"/>
                      <a:round/>
                      <a:headEnd type="none" w="med" len="med"/>
                      <a:tailEnd type="none" w="med" len="med"/>
                    </a:lnT>
                    <a:lnB w="6350" cap="flat" cmpd="sng" algn="ctr">
                      <a:solidFill>
                        <a:srgbClr val="DDE3EC"/>
                      </a:solidFill>
                      <a:prstDash val="solid"/>
                      <a:round/>
                      <a:headEnd type="none" w="med" len="med"/>
                      <a:tailEnd type="none" w="med" len="med"/>
                    </a:lnB>
                    <a:solidFill>
                      <a:srgbClr val="13294B"/>
                    </a:solidFill>
                  </a:tcPr>
                </a:tc>
                <a:tc>
                  <a:txBody>
                    <a:bodyPr/>
                    <a:lstStyle/>
                    <a:p>
                      <a:pPr marL="0" indent="0" algn="ctr">
                        <a:buNone/>
                      </a:pPr>
                      <a:r>
                        <a:rPr lang="en-US" sz="1250" dirty="0">
                          <a:solidFill>
                            <a:srgbClr val="0B1E3D"/>
                          </a:solidFill>
                        </a:rPr>
                        <a:t>~35.786 km</a:t>
                      </a:r>
                      <a:endParaRPr lang="en-US" sz="1250" dirty="0"/>
                    </a:p>
                  </a:txBody>
                  <a:tcPr marL="101600" marR="101600" marT="50800" marB="50800" anchor="ctr">
                    <a:lnL w="6350" cap="flat" cmpd="sng" algn="ctr">
                      <a:solidFill>
                        <a:srgbClr val="DDE3EC"/>
                      </a:solidFill>
                      <a:prstDash val="solid"/>
                      <a:round/>
                      <a:headEnd type="none" w="med" len="med"/>
                      <a:tailEnd type="none" w="med" len="med"/>
                    </a:lnL>
                    <a:lnR w="6350" cap="flat" cmpd="sng" algn="ctr">
                      <a:solidFill>
                        <a:srgbClr val="DDE3EC"/>
                      </a:solidFill>
                      <a:prstDash val="solid"/>
                      <a:round/>
                      <a:headEnd type="none" w="med" len="med"/>
                      <a:tailEnd type="none" w="med" len="med"/>
                    </a:lnR>
                    <a:lnT w="6350" cap="flat" cmpd="sng" algn="ctr">
                      <a:solidFill>
                        <a:srgbClr val="DDE3EC"/>
                      </a:solidFill>
                      <a:prstDash val="solid"/>
                      <a:round/>
                      <a:headEnd type="none" w="med" len="med"/>
                      <a:tailEnd type="none" w="med" len="med"/>
                    </a:lnT>
                    <a:lnB w="6350" cap="flat" cmpd="sng" algn="ctr">
                      <a:solidFill>
                        <a:srgbClr val="DDE3EC"/>
                      </a:solidFill>
                      <a:prstDash val="solid"/>
                      <a:round/>
                      <a:headEnd type="none" w="med" len="med"/>
                      <a:tailEnd type="none" w="med" len="med"/>
                    </a:lnB>
                    <a:solidFill>
                      <a:srgbClr val="EEF3FA"/>
                    </a:solidFill>
                  </a:tcPr>
                </a:tc>
                <a:tc>
                  <a:txBody>
                    <a:bodyPr/>
                    <a:lstStyle/>
                    <a:p>
                      <a:pPr marL="0" indent="0" algn="ctr">
                        <a:buNone/>
                      </a:pPr>
                      <a:r>
                        <a:rPr lang="en-US" sz="1250" dirty="0">
                          <a:solidFill>
                            <a:srgbClr val="0B1E3D"/>
                          </a:solidFill>
                        </a:rPr>
                        <a:t>LEO–GEO arası</a:t>
                      </a:r>
                      <a:endParaRPr lang="en-US" sz="1250" dirty="0"/>
                    </a:p>
                  </a:txBody>
                  <a:tcPr marL="101600" marR="101600" marT="50800" marB="50800" anchor="ctr">
                    <a:lnL w="6350" cap="flat" cmpd="sng" algn="ctr">
                      <a:solidFill>
                        <a:srgbClr val="DDE3EC"/>
                      </a:solidFill>
                      <a:prstDash val="solid"/>
                      <a:round/>
                      <a:headEnd type="none" w="med" len="med"/>
                      <a:tailEnd type="none" w="med" len="med"/>
                    </a:lnL>
                    <a:lnR w="6350" cap="flat" cmpd="sng" algn="ctr">
                      <a:solidFill>
                        <a:srgbClr val="DDE3EC"/>
                      </a:solidFill>
                      <a:prstDash val="solid"/>
                      <a:round/>
                      <a:headEnd type="none" w="med" len="med"/>
                      <a:tailEnd type="none" w="med" len="med"/>
                    </a:lnR>
                    <a:lnT w="6350" cap="flat" cmpd="sng" algn="ctr">
                      <a:solidFill>
                        <a:srgbClr val="DDE3EC"/>
                      </a:solidFill>
                      <a:prstDash val="solid"/>
                      <a:round/>
                      <a:headEnd type="none" w="med" len="med"/>
                      <a:tailEnd type="none" w="med" len="med"/>
                    </a:lnT>
                    <a:lnB w="6350" cap="flat" cmpd="sng" algn="ctr">
                      <a:solidFill>
                        <a:srgbClr val="DDE3EC"/>
                      </a:solidFill>
                      <a:prstDash val="solid"/>
                      <a:round/>
                      <a:headEnd type="none" w="med" len="med"/>
                      <a:tailEnd type="none" w="med" len="med"/>
                    </a:lnB>
                    <a:solidFill>
                      <a:srgbClr val="EEF3FA"/>
                    </a:solidFill>
                  </a:tcPr>
                </a:tc>
                <a:tc>
                  <a:txBody>
                    <a:bodyPr/>
                    <a:lstStyle/>
                    <a:p>
                      <a:pPr marL="0" indent="0" algn="ctr">
                        <a:buNone/>
                      </a:pPr>
                      <a:r>
                        <a:rPr lang="en-US" sz="1250" dirty="0">
                          <a:solidFill>
                            <a:srgbClr val="0B1E3D"/>
                          </a:solidFill>
                        </a:rPr>
                        <a:t>160–2.000 km</a:t>
                      </a:r>
                      <a:endParaRPr lang="en-US" sz="1250" dirty="0"/>
                    </a:p>
                  </a:txBody>
                  <a:tcPr marL="101600" marR="101600" marT="50800" marB="50800" anchor="ctr">
                    <a:lnL w="6350" cap="flat" cmpd="sng" algn="ctr">
                      <a:solidFill>
                        <a:srgbClr val="DDE3EC"/>
                      </a:solidFill>
                      <a:prstDash val="solid"/>
                      <a:round/>
                      <a:headEnd type="none" w="med" len="med"/>
                      <a:tailEnd type="none" w="med" len="med"/>
                    </a:lnL>
                    <a:lnR w="6350" cap="flat" cmpd="sng" algn="ctr">
                      <a:solidFill>
                        <a:srgbClr val="DDE3EC"/>
                      </a:solidFill>
                      <a:prstDash val="solid"/>
                      <a:round/>
                      <a:headEnd type="none" w="med" len="med"/>
                      <a:tailEnd type="none" w="med" len="med"/>
                    </a:lnR>
                    <a:lnT w="6350" cap="flat" cmpd="sng" algn="ctr">
                      <a:solidFill>
                        <a:srgbClr val="DDE3EC"/>
                      </a:solidFill>
                      <a:prstDash val="solid"/>
                      <a:round/>
                      <a:headEnd type="none" w="med" len="med"/>
                      <a:tailEnd type="none" w="med" len="med"/>
                    </a:lnT>
                    <a:lnB w="6350" cap="flat" cmpd="sng" algn="ctr">
                      <a:solidFill>
                        <a:srgbClr val="DDE3EC"/>
                      </a:solidFill>
                      <a:prstDash val="solid"/>
                      <a:round/>
                      <a:headEnd type="none" w="med" len="med"/>
                      <a:tailEnd type="none" w="med" len="med"/>
                    </a:lnB>
                    <a:solidFill>
                      <a:srgbClr val="EEF3FA"/>
                    </a:solidFill>
                  </a:tcPr>
                </a:tc>
                <a:extLst>
                  <a:ext uri="{0D108BD9-81ED-4DB2-BD59-A6C34878D82A}">
                    <a16:rowId xmlns:a16="http://schemas.microsoft.com/office/drawing/2014/main" val="10001"/>
                  </a:ext>
                </a:extLst>
              </a:tr>
              <a:tr h="633465">
                <a:tc>
                  <a:txBody>
                    <a:bodyPr/>
                    <a:lstStyle/>
                    <a:p>
                      <a:pPr marL="0" indent="0" algn="l">
                        <a:buNone/>
                      </a:pPr>
                      <a:r>
                        <a:rPr lang="en-US" sz="1250" b="1" dirty="0">
                          <a:solidFill>
                            <a:srgbClr val="FFFFFF"/>
                          </a:solidFill>
                        </a:rPr>
                        <a:t>Kapsama Alanı</a:t>
                      </a:r>
                      <a:endParaRPr lang="en-US" sz="1250" dirty="0"/>
                    </a:p>
                  </a:txBody>
                  <a:tcPr marL="101600" marR="101600" marT="50800" marB="50800" anchor="ctr">
                    <a:lnL w="6350" cap="flat" cmpd="sng" algn="ctr">
                      <a:solidFill>
                        <a:srgbClr val="DDE3EC"/>
                      </a:solidFill>
                      <a:prstDash val="solid"/>
                      <a:round/>
                      <a:headEnd type="none" w="med" len="med"/>
                      <a:tailEnd type="none" w="med" len="med"/>
                    </a:lnL>
                    <a:lnR w="6350" cap="flat" cmpd="sng" algn="ctr">
                      <a:solidFill>
                        <a:srgbClr val="DDE3EC"/>
                      </a:solidFill>
                      <a:prstDash val="solid"/>
                      <a:round/>
                      <a:headEnd type="none" w="med" len="med"/>
                      <a:tailEnd type="none" w="med" len="med"/>
                    </a:lnR>
                    <a:lnT w="6350" cap="flat" cmpd="sng" algn="ctr">
                      <a:solidFill>
                        <a:srgbClr val="DDE3EC"/>
                      </a:solidFill>
                      <a:prstDash val="solid"/>
                      <a:round/>
                      <a:headEnd type="none" w="med" len="med"/>
                      <a:tailEnd type="none" w="med" len="med"/>
                    </a:lnT>
                    <a:lnB w="6350" cap="flat" cmpd="sng" algn="ctr">
                      <a:solidFill>
                        <a:srgbClr val="DDE3EC"/>
                      </a:solidFill>
                      <a:prstDash val="solid"/>
                      <a:round/>
                      <a:headEnd type="none" w="med" len="med"/>
                      <a:tailEnd type="none" w="med" len="med"/>
                    </a:lnB>
                    <a:solidFill>
                      <a:srgbClr val="13294B"/>
                    </a:solidFill>
                  </a:tcPr>
                </a:tc>
                <a:tc>
                  <a:txBody>
                    <a:bodyPr/>
                    <a:lstStyle/>
                    <a:p>
                      <a:pPr marL="0" indent="0" algn="ctr">
                        <a:buNone/>
                      </a:pPr>
                      <a:r>
                        <a:rPr lang="en-US" sz="1250" dirty="0">
                          <a:solidFill>
                            <a:srgbClr val="0B1E3D"/>
                          </a:solidFill>
                        </a:rPr>
                        <a:t>Çok Geniş</a:t>
                      </a:r>
                      <a:endParaRPr lang="en-US" sz="1250" dirty="0"/>
                    </a:p>
                  </a:txBody>
                  <a:tcPr marL="101600" marR="101600" marT="50800" marB="50800" anchor="ctr">
                    <a:lnL w="6350" cap="flat" cmpd="sng" algn="ctr">
                      <a:solidFill>
                        <a:srgbClr val="DDE3EC"/>
                      </a:solidFill>
                      <a:prstDash val="solid"/>
                      <a:round/>
                      <a:headEnd type="none" w="med" len="med"/>
                      <a:tailEnd type="none" w="med" len="med"/>
                    </a:lnL>
                    <a:lnR w="6350" cap="flat" cmpd="sng" algn="ctr">
                      <a:solidFill>
                        <a:srgbClr val="DDE3EC"/>
                      </a:solidFill>
                      <a:prstDash val="solid"/>
                      <a:round/>
                      <a:headEnd type="none" w="med" len="med"/>
                      <a:tailEnd type="none" w="med" len="med"/>
                    </a:lnR>
                    <a:lnT w="6350" cap="flat" cmpd="sng" algn="ctr">
                      <a:solidFill>
                        <a:srgbClr val="DDE3EC"/>
                      </a:solidFill>
                      <a:prstDash val="solid"/>
                      <a:round/>
                      <a:headEnd type="none" w="med" len="med"/>
                      <a:tailEnd type="none" w="med" len="med"/>
                    </a:lnT>
                    <a:lnB w="6350" cap="flat" cmpd="sng" algn="ctr">
                      <a:solidFill>
                        <a:srgbClr val="DDE3EC"/>
                      </a:solidFill>
                      <a:prstDash val="solid"/>
                      <a:round/>
                      <a:headEnd type="none" w="med" len="med"/>
                      <a:tailEnd type="none" w="med" len="med"/>
                    </a:lnB>
                    <a:solidFill>
                      <a:srgbClr val="FFFFFF"/>
                    </a:solidFill>
                  </a:tcPr>
                </a:tc>
                <a:tc>
                  <a:txBody>
                    <a:bodyPr/>
                    <a:lstStyle/>
                    <a:p>
                      <a:pPr marL="0" indent="0" algn="ctr">
                        <a:buNone/>
                      </a:pPr>
                      <a:r>
                        <a:rPr lang="en-US" sz="1250" dirty="0">
                          <a:solidFill>
                            <a:srgbClr val="0B1E3D"/>
                          </a:solidFill>
                        </a:rPr>
                        <a:t>Orta</a:t>
                      </a:r>
                      <a:endParaRPr lang="en-US" sz="1250" dirty="0"/>
                    </a:p>
                  </a:txBody>
                  <a:tcPr marL="101600" marR="101600" marT="50800" marB="50800" anchor="ctr">
                    <a:lnL w="6350" cap="flat" cmpd="sng" algn="ctr">
                      <a:solidFill>
                        <a:srgbClr val="DDE3EC"/>
                      </a:solidFill>
                      <a:prstDash val="solid"/>
                      <a:round/>
                      <a:headEnd type="none" w="med" len="med"/>
                      <a:tailEnd type="none" w="med" len="med"/>
                    </a:lnL>
                    <a:lnR w="6350" cap="flat" cmpd="sng" algn="ctr">
                      <a:solidFill>
                        <a:srgbClr val="DDE3EC"/>
                      </a:solidFill>
                      <a:prstDash val="solid"/>
                      <a:round/>
                      <a:headEnd type="none" w="med" len="med"/>
                      <a:tailEnd type="none" w="med" len="med"/>
                    </a:lnR>
                    <a:lnT w="6350" cap="flat" cmpd="sng" algn="ctr">
                      <a:solidFill>
                        <a:srgbClr val="DDE3EC"/>
                      </a:solidFill>
                      <a:prstDash val="solid"/>
                      <a:round/>
                      <a:headEnd type="none" w="med" len="med"/>
                      <a:tailEnd type="none" w="med" len="med"/>
                    </a:lnT>
                    <a:lnB w="6350" cap="flat" cmpd="sng" algn="ctr">
                      <a:solidFill>
                        <a:srgbClr val="DDE3EC"/>
                      </a:solidFill>
                      <a:prstDash val="solid"/>
                      <a:round/>
                      <a:headEnd type="none" w="med" len="med"/>
                      <a:tailEnd type="none" w="med" len="med"/>
                    </a:lnB>
                    <a:solidFill>
                      <a:srgbClr val="FFFFFF"/>
                    </a:solidFill>
                  </a:tcPr>
                </a:tc>
                <a:tc>
                  <a:txBody>
                    <a:bodyPr/>
                    <a:lstStyle/>
                    <a:p>
                      <a:pPr marL="0" indent="0" algn="ctr">
                        <a:buNone/>
                      </a:pPr>
                      <a:r>
                        <a:rPr lang="tr-TR" sz="1250" dirty="0" smtClean="0">
                          <a:solidFill>
                            <a:srgbClr val="0B1E3D"/>
                          </a:solidFill>
                        </a:rPr>
                        <a:t>Dar</a:t>
                      </a:r>
                      <a:endParaRPr lang="en-US" sz="1250" dirty="0"/>
                    </a:p>
                  </a:txBody>
                  <a:tcPr marL="101600" marR="101600" marT="50800" marB="50800" anchor="ctr">
                    <a:lnL w="6350" cap="flat" cmpd="sng" algn="ctr">
                      <a:solidFill>
                        <a:srgbClr val="DDE3EC"/>
                      </a:solidFill>
                      <a:prstDash val="solid"/>
                      <a:round/>
                      <a:headEnd type="none" w="med" len="med"/>
                      <a:tailEnd type="none" w="med" len="med"/>
                    </a:lnL>
                    <a:lnR w="6350" cap="flat" cmpd="sng" algn="ctr">
                      <a:solidFill>
                        <a:srgbClr val="DDE3EC"/>
                      </a:solidFill>
                      <a:prstDash val="solid"/>
                      <a:round/>
                      <a:headEnd type="none" w="med" len="med"/>
                      <a:tailEnd type="none" w="med" len="med"/>
                    </a:lnR>
                    <a:lnT w="6350" cap="flat" cmpd="sng" algn="ctr">
                      <a:solidFill>
                        <a:srgbClr val="DDE3EC"/>
                      </a:solidFill>
                      <a:prstDash val="solid"/>
                      <a:round/>
                      <a:headEnd type="none" w="med" len="med"/>
                      <a:tailEnd type="none" w="med" len="med"/>
                    </a:lnT>
                    <a:lnB w="6350" cap="flat" cmpd="sng" algn="ctr">
                      <a:solidFill>
                        <a:srgbClr val="DDE3EC"/>
                      </a:solidFill>
                      <a:prstDash val="solid"/>
                      <a:round/>
                      <a:headEnd type="none" w="med" len="med"/>
                      <a:tailEnd type="none" w="med" len="med"/>
                    </a:lnB>
                    <a:solidFill>
                      <a:srgbClr val="FFFFFF"/>
                    </a:solidFill>
                  </a:tcPr>
                </a:tc>
                <a:extLst>
                  <a:ext uri="{0D108BD9-81ED-4DB2-BD59-A6C34878D82A}">
                    <a16:rowId xmlns:a16="http://schemas.microsoft.com/office/drawing/2014/main" val="10002"/>
                  </a:ext>
                </a:extLst>
              </a:tr>
              <a:tr h="633465">
                <a:tc>
                  <a:txBody>
                    <a:bodyPr/>
                    <a:lstStyle/>
                    <a:p>
                      <a:pPr marL="0" indent="0" algn="l">
                        <a:buNone/>
                      </a:pPr>
                      <a:r>
                        <a:rPr lang="en-US" sz="1250" b="1" dirty="0">
                          <a:solidFill>
                            <a:srgbClr val="FFFFFF"/>
                          </a:solidFill>
                        </a:rPr>
                        <a:t>Gecikme</a:t>
                      </a:r>
                      <a:endParaRPr lang="en-US" sz="1250" dirty="0"/>
                    </a:p>
                  </a:txBody>
                  <a:tcPr marL="101600" marR="101600" marT="50800" marB="50800" anchor="ctr">
                    <a:lnL w="6350" cap="flat" cmpd="sng" algn="ctr">
                      <a:solidFill>
                        <a:srgbClr val="DDE3EC"/>
                      </a:solidFill>
                      <a:prstDash val="solid"/>
                      <a:round/>
                      <a:headEnd type="none" w="med" len="med"/>
                      <a:tailEnd type="none" w="med" len="med"/>
                    </a:lnL>
                    <a:lnR w="6350" cap="flat" cmpd="sng" algn="ctr">
                      <a:solidFill>
                        <a:srgbClr val="DDE3EC"/>
                      </a:solidFill>
                      <a:prstDash val="solid"/>
                      <a:round/>
                      <a:headEnd type="none" w="med" len="med"/>
                      <a:tailEnd type="none" w="med" len="med"/>
                    </a:lnR>
                    <a:lnT w="6350" cap="flat" cmpd="sng" algn="ctr">
                      <a:solidFill>
                        <a:srgbClr val="DDE3EC"/>
                      </a:solidFill>
                      <a:prstDash val="solid"/>
                      <a:round/>
                      <a:headEnd type="none" w="med" len="med"/>
                      <a:tailEnd type="none" w="med" len="med"/>
                    </a:lnT>
                    <a:lnB w="6350" cap="flat" cmpd="sng" algn="ctr">
                      <a:solidFill>
                        <a:srgbClr val="DDE3EC"/>
                      </a:solidFill>
                      <a:prstDash val="solid"/>
                      <a:round/>
                      <a:headEnd type="none" w="med" len="med"/>
                      <a:tailEnd type="none" w="med" len="med"/>
                    </a:lnB>
                    <a:solidFill>
                      <a:srgbClr val="13294B"/>
                    </a:solidFill>
                  </a:tcPr>
                </a:tc>
                <a:tc>
                  <a:txBody>
                    <a:bodyPr/>
                    <a:lstStyle/>
                    <a:p>
                      <a:pPr marL="0" indent="0" algn="ctr">
                        <a:buNone/>
                      </a:pPr>
                      <a:r>
                        <a:rPr lang="en-US" sz="1250" dirty="0">
                          <a:solidFill>
                            <a:srgbClr val="0B1E3D"/>
                          </a:solidFill>
                        </a:rPr>
                        <a:t>Yüksek</a:t>
                      </a:r>
                      <a:endParaRPr lang="en-US" sz="1250" dirty="0"/>
                    </a:p>
                  </a:txBody>
                  <a:tcPr marL="101600" marR="101600" marT="50800" marB="50800" anchor="ctr">
                    <a:lnL w="6350" cap="flat" cmpd="sng" algn="ctr">
                      <a:solidFill>
                        <a:srgbClr val="DDE3EC"/>
                      </a:solidFill>
                      <a:prstDash val="solid"/>
                      <a:round/>
                      <a:headEnd type="none" w="med" len="med"/>
                      <a:tailEnd type="none" w="med" len="med"/>
                    </a:lnL>
                    <a:lnR w="6350" cap="flat" cmpd="sng" algn="ctr">
                      <a:solidFill>
                        <a:srgbClr val="DDE3EC"/>
                      </a:solidFill>
                      <a:prstDash val="solid"/>
                      <a:round/>
                      <a:headEnd type="none" w="med" len="med"/>
                      <a:tailEnd type="none" w="med" len="med"/>
                    </a:lnR>
                    <a:lnT w="6350" cap="flat" cmpd="sng" algn="ctr">
                      <a:solidFill>
                        <a:srgbClr val="DDE3EC"/>
                      </a:solidFill>
                      <a:prstDash val="solid"/>
                      <a:round/>
                      <a:headEnd type="none" w="med" len="med"/>
                      <a:tailEnd type="none" w="med" len="med"/>
                    </a:lnT>
                    <a:lnB w="6350" cap="flat" cmpd="sng" algn="ctr">
                      <a:solidFill>
                        <a:srgbClr val="DDE3EC"/>
                      </a:solidFill>
                      <a:prstDash val="solid"/>
                      <a:round/>
                      <a:headEnd type="none" w="med" len="med"/>
                      <a:tailEnd type="none" w="med" len="med"/>
                    </a:lnB>
                    <a:solidFill>
                      <a:srgbClr val="EEF3FA"/>
                    </a:solidFill>
                  </a:tcPr>
                </a:tc>
                <a:tc>
                  <a:txBody>
                    <a:bodyPr/>
                    <a:lstStyle/>
                    <a:p>
                      <a:pPr marL="0" indent="0" algn="ctr">
                        <a:buNone/>
                      </a:pPr>
                      <a:r>
                        <a:rPr lang="en-US" sz="1250" dirty="0">
                          <a:solidFill>
                            <a:srgbClr val="0B1E3D"/>
                          </a:solidFill>
                        </a:rPr>
                        <a:t>Orta</a:t>
                      </a:r>
                      <a:endParaRPr lang="en-US" sz="1250" dirty="0"/>
                    </a:p>
                  </a:txBody>
                  <a:tcPr marL="101600" marR="101600" marT="50800" marB="50800" anchor="ctr">
                    <a:lnL w="6350" cap="flat" cmpd="sng" algn="ctr">
                      <a:solidFill>
                        <a:srgbClr val="DDE3EC"/>
                      </a:solidFill>
                      <a:prstDash val="solid"/>
                      <a:round/>
                      <a:headEnd type="none" w="med" len="med"/>
                      <a:tailEnd type="none" w="med" len="med"/>
                    </a:lnL>
                    <a:lnR w="6350" cap="flat" cmpd="sng" algn="ctr">
                      <a:solidFill>
                        <a:srgbClr val="DDE3EC"/>
                      </a:solidFill>
                      <a:prstDash val="solid"/>
                      <a:round/>
                      <a:headEnd type="none" w="med" len="med"/>
                      <a:tailEnd type="none" w="med" len="med"/>
                    </a:lnR>
                    <a:lnT w="6350" cap="flat" cmpd="sng" algn="ctr">
                      <a:solidFill>
                        <a:srgbClr val="DDE3EC"/>
                      </a:solidFill>
                      <a:prstDash val="solid"/>
                      <a:round/>
                      <a:headEnd type="none" w="med" len="med"/>
                      <a:tailEnd type="none" w="med" len="med"/>
                    </a:lnT>
                    <a:lnB w="6350" cap="flat" cmpd="sng" algn="ctr">
                      <a:solidFill>
                        <a:srgbClr val="DDE3EC"/>
                      </a:solidFill>
                      <a:prstDash val="solid"/>
                      <a:round/>
                      <a:headEnd type="none" w="med" len="med"/>
                      <a:tailEnd type="none" w="med" len="med"/>
                    </a:lnB>
                    <a:solidFill>
                      <a:srgbClr val="EEF3FA"/>
                    </a:solidFill>
                  </a:tcPr>
                </a:tc>
                <a:tc>
                  <a:txBody>
                    <a:bodyPr/>
                    <a:lstStyle/>
                    <a:p>
                      <a:pPr marL="0" indent="0" algn="ctr">
                        <a:buNone/>
                      </a:pPr>
                      <a:r>
                        <a:rPr lang="en-US" sz="1250" dirty="0">
                          <a:solidFill>
                            <a:srgbClr val="0B1E3D"/>
                          </a:solidFill>
                        </a:rPr>
                        <a:t>Düşük</a:t>
                      </a:r>
                      <a:endParaRPr lang="en-US" sz="1250" dirty="0"/>
                    </a:p>
                  </a:txBody>
                  <a:tcPr marL="101600" marR="101600" marT="50800" marB="50800" anchor="ctr">
                    <a:lnL w="6350" cap="flat" cmpd="sng" algn="ctr">
                      <a:solidFill>
                        <a:srgbClr val="DDE3EC"/>
                      </a:solidFill>
                      <a:prstDash val="solid"/>
                      <a:round/>
                      <a:headEnd type="none" w="med" len="med"/>
                      <a:tailEnd type="none" w="med" len="med"/>
                    </a:lnL>
                    <a:lnR w="6350" cap="flat" cmpd="sng" algn="ctr">
                      <a:solidFill>
                        <a:srgbClr val="DDE3EC"/>
                      </a:solidFill>
                      <a:prstDash val="solid"/>
                      <a:round/>
                      <a:headEnd type="none" w="med" len="med"/>
                      <a:tailEnd type="none" w="med" len="med"/>
                    </a:lnR>
                    <a:lnT w="6350" cap="flat" cmpd="sng" algn="ctr">
                      <a:solidFill>
                        <a:srgbClr val="DDE3EC"/>
                      </a:solidFill>
                      <a:prstDash val="solid"/>
                      <a:round/>
                      <a:headEnd type="none" w="med" len="med"/>
                      <a:tailEnd type="none" w="med" len="med"/>
                    </a:lnT>
                    <a:lnB w="6350" cap="flat" cmpd="sng" algn="ctr">
                      <a:solidFill>
                        <a:srgbClr val="DDE3EC"/>
                      </a:solidFill>
                      <a:prstDash val="solid"/>
                      <a:round/>
                      <a:headEnd type="none" w="med" len="med"/>
                      <a:tailEnd type="none" w="med" len="med"/>
                    </a:lnB>
                    <a:solidFill>
                      <a:srgbClr val="EEF3FA"/>
                    </a:solidFill>
                  </a:tcPr>
                </a:tc>
                <a:extLst>
                  <a:ext uri="{0D108BD9-81ED-4DB2-BD59-A6C34878D82A}">
                    <a16:rowId xmlns:a16="http://schemas.microsoft.com/office/drawing/2014/main" val="10003"/>
                  </a:ext>
                </a:extLst>
              </a:tr>
              <a:tr h="633465">
                <a:tc>
                  <a:txBody>
                    <a:bodyPr/>
                    <a:lstStyle/>
                    <a:p>
                      <a:pPr marL="0" indent="0" algn="l">
                        <a:buNone/>
                      </a:pPr>
                      <a:r>
                        <a:rPr lang="en-US" sz="1250" b="1" dirty="0">
                          <a:solidFill>
                            <a:srgbClr val="FFFFFF"/>
                          </a:solidFill>
                        </a:rPr>
                        <a:t>Uydu Sayısı İhtiyacı</a:t>
                      </a:r>
                      <a:endParaRPr lang="en-US" sz="1250" dirty="0"/>
                    </a:p>
                  </a:txBody>
                  <a:tcPr marL="101600" marR="101600" marT="50800" marB="50800" anchor="ctr">
                    <a:lnL w="6350" cap="flat" cmpd="sng" algn="ctr">
                      <a:solidFill>
                        <a:srgbClr val="DDE3EC"/>
                      </a:solidFill>
                      <a:prstDash val="solid"/>
                      <a:round/>
                      <a:headEnd type="none" w="med" len="med"/>
                      <a:tailEnd type="none" w="med" len="med"/>
                    </a:lnL>
                    <a:lnR w="6350" cap="flat" cmpd="sng" algn="ctr">
                      <a:solidFill>
                        <a:srgbClr val="DDE3EC"/>
                      </a:solidFill>
                      <a:prstDash val="solid"/>
                      <a:round/>
                      <a:headEnd type="none" w="med" len="med"/>
                      <a:tailEnd type="none" w="med" len="med"/>
                    </a:lnR>
                    <a:lnT w="6350" cap="flat" cmpd="sng" algn="ctr">
                      <a:solidFill>
                        <a:srgbClr val="DDE3EC"/>
                      </a:solidFill>
                      <a:prstDash val="solid"/>
                      <a:round/>
                      <a:headEnd type="none" w="med" len="med"/>
                      <a:tailEnd type="none" w="med" len="med"/>
                    </a:lnT>
                    <a:lnB w="6350" cap="flat" cmpd="sng" algn="ctr">
                      <a:solidFill>
                        <a:srgbClr val="DDE3EC"/>
                      </a:solidFill>
                      <a:prstDash val="solid"/>
                      <a:round/>
                      <a:headEnd type="none" w="med" len="med"/>
                      <a:tailEnd type="none" w="med" len="med"/>
                    </a:lnB>
                    <a:solidFill>
                      <a:srgbClr val="13294B"/>
                    </a:solidFill>
                  </a:tcPr>
                </a:tc>
                <a:tc>
                  <a:txBody>
                    <a:bodyPr/>
                    <a:lstStyle/>
                    <a:p>
                      <a:pPr marL="0" indent="0" algn="ctr">
                        <a:buNone/>
                      </a:pPr>
                      <a:r>
                        <a:rPr lang="en-US" sz="1250" dirty="0">
                          <a:solidFill>
                            <a:srgbClr val="0B1E3D"/>
                          </a:solidFill>
                        </a:rPr>
                        <a:t>Az</a:t>
                      </a:r>
                      <a:endParaRPr lang="en-US" sz="1250" dirty="0"/>
                    </a:p>
                  </a:txBody>
                  <a:tcPr marL="101600" marR="101600" marT="50800" marB="50800" anchor="ctr">
                    <a:lnL w="6350" cap="flat" cmpd="sng" algn="ctr">
                      <a:solidFill>
                        <a:srgbClr val="DDE3EC"/>
                      </a:solidFill>
                      <a:prstDash val="solid"/>
                      <a:round/>
                      <a:headEnd type="none" w="med" len="med"/>
                      <a:tailEnd type="none" w="med" len="med"/>
                    </a:lnL>
                    <a:lnR w="6350" cap="flat" cmpd="sng" algn="ctr">
                      <a:solidFill>
                        <a:srgbClr val="DDE3EC"/>
                      </a:solidFill>
                      <a:prstDash val="solid"/>
                      <a:round/>
                      <a:headEnd type="none" w="med" len="med"/>
                      <a:tailEnd type="none" w="med" len="med"/>
                    </a:lnR>
                    <a:lnT w="6350" cap="flat" cmpd="sng" algn="ctr">
                      <a:solidFill>
                        <a:srgbClr val="DDE3EC"/>
                      </a:solidFill>
                      <a:prstDash val="solid"/>
                      <a:round/>
                      <a:headEnd type="none" w="med" len="med"/>
                      <a:tailEnd type="none" w="med" len="med"/>
                    </a:lnT>
                    <a:lnB w="6350" cap="flat" cmpd="sng" algn="ctr">
                      <a:solidFill>
                        <a:srgbClr val="DDE3EC"/>
                      </a:solidFill>
                      <a:prstDash val="solid"/>
                      <a:round/>
                      <a:headEnd type="none" w="med" len="med"/>
                      <a:tailEnd type="none" w="med" len="med"/>
                    </a:lnB>
                    <a:solidFill>
                      <a:srgbClr val="FFFFFF"/>
                    </a:solidFill>
                  </a:tcPr>
                </a:tc>
                <a:tc>
                  <a:txBody>
                    <a:bodyPr/>
                    <a:lstStyle/>
                    <a:p>
                      <a:pPr marL="0" indent="0" algn="ctr">
                        <a:buNone/>
                      </a:pPr>
                      <a:r>
                        <a:rPr lang="en-US" sz="1250" dirty="0">
                          <a:solidFill>
                            <a:srgbClr val="0B1E3D"/>
                          </a:solidFill>
                        </a:rPr>
                        <a:t>Orta</a:t>
                      </a:r>
                      <a:endParaRPr lang="en-US" sz="1250" dirty="0"/>
                    </a:p>
                  </a:txBody>
                  <a:tcPr marL="101600" marR="101600" marT="50800" marB="50800" anchor="ctr">
                    <a:lnL w="6350" cap="flat" cmpd="sng" algn="ctr">
                      <a:solidFill>
                        <a:srgbClr val="DDE3EC"/>
                      </a:solidFill>
                      <a:prstDash val="solid"/>
                      <a:round/>
                      <a:headEnd type="none" w="med" len="med"/>
                      <a:tailEnd type="none" w="med" len="med"/>
                    </a:lnL>
                    <a:lnR w="6350" cap="flat" cmpd="sng" algn="ctr">
                      <a:solidFill>
                        <a:srgbClr val="DDE3EC"/>
                      </a:solidFill>
                      <a:prstDash val="solid"/>
                      <a:round/>
                      <a:headEnd type="none" w="med" len="med"/>
                      <a:tailEnd type="none" w="med" len="med"/>
                    </a:lnR>
                    <a:lnT w="6350" cap="flat" cmpd="sng" algn="ctr">
                      <a:solidFill>
                        <a:srgbClr val="DDE3EC"/>
                      </a:solidFill>
                      <a:prstDash val="solid"/>
                      <a:round/>
                      <a:headEnd type="none" w="med" len="med"/>
                      <a:tailEnd type="none" w="med" len="med"/>
                    </a:lnT>
                    <a:lnB w="6350" cap="flat" cmpd="sng" algn="ctr">
                      <a:solidFill>
                        <a:srgbClr val="DDE3EC"/>
                      </a:solidFill>
                      <a:prstDash val="solid"/>
                      <a:round/>
                      <a:headEnd type="none" w="med" len="med"/>
                      <a:tailEnd type="none" w="med" len="med"/>
                    </a:lnB>
                    <a:solidFill>
                      <a:srgbClr val="FFFFFF"/>
                    </a:solidFill>
                  </a:tcPr>
                </a:tc>
                <a:tc>
                  <a:txBody>
                    <a:bodyPr/>
                    <a:lstStyle/>
                    <a:p>
                      <a:pPr marL="0" indent="0" algn="ctr">
                        <a:buNone/>
                      </a:pPr>
                      <a:r>
                        <a:rPr lang="en-US" sz="1250" dirty="0">
                          <a:solidFill>
                            <a:srgbClr val="0B1E3D"/>
                          </a:solidFill>
                        </a:rPr>
                        <a:t>Çok Sayıda</a:t>
                      </a:r>
                      <a:endParaRPr lang="en-US" sz="1250" dirty="0"/>
                    </a:p>
                  </a:txBody>
                  <a:tcPr marL="101600" marR="101600" marT="50800" marB="50800" anchor="ctr">
                    <a:lnL w="6350" cap="flat" cmpd="sng" algn="ctr">
                      <a:solidFill>
                        <a:srgbClr val="DDE3EC"/>
                      </a:solidFill>
                      <a:prstDash val="solid"/>
                      <a:round/>
                      <a:headEnd type="none" w="med" len="med"/>
                      <a:tailEnd type="none" w="med" len="med"/>
                    </a:lnL>
                    <a:lnR w="6350" cap="flat" cmpd="sng" algn="ctr">
                      <a:solidFill>
                        <a:srgbClr val="DDE3EC"/>
                      </a:solidFill>
                      <a:prstDash val="solid"/>
                      <a:round/>
                      <a:headEnd type="none" w="med" len="med"/>
                      <a:tailEnd type="none" w="med" len="med"/>
                    </a:lnR>
                    <a:lnT w="6350" cap="flat" cmpd="sng" algn="ctr">
                      <a:solidFill>
                        <a:srgbClr val="DDE3EC"/>
                      </a:solidFill>
                      <a:prstDash val="solid"/>
                      <a:round/>
                      <a:headEnd type="none" w="med" len="med"/>
                      <a:tailEnd type="none" w="med" len="med"/>
                    </a:lnT>
                    <a:lnB w="6350" cap="flat" cmpd="sng" algn="ctr">
                      <a:solidFill>
                        <a:srgbClr val="DDE3EC"/>
                      </a:solidFill>
                      <a:prstDash val="solid"/>
                      <a:round/>
                      <a:headEnd type="none" w="med" len="med"/>
                      <a:tailEnd type="none" w="med" len="med"/>
                    </a:lnB>
                    <a:solidFill>
                      <a:srgbClr val="FFFFFF"/>
                    </a:solidFill>
                  </a:tcPr>
                </a:tc>
                <a:extLst>
                  <a:ext uri="{0D108BD9-81ED-4DB2-BD59-A6C34878D82A}">
                    <a16:rowId xmlns:a16="http://schemas.microsoft.com/office/drawing/2014/main" val="10004"/>
                  </a:ext>
                </a:extLst>
              </a:tr>
              <a:tr h="633465">
                <a:tc>
                  <a:txBody>
                    <a:bodyPr/>
                    <a:lstStyle/>
                    <a:p>
                      <a:pPr marL="0" indent="0" algn="l">
                        <a:buNone/>
                      </a:pPr>
                      <a:r>
                        <a:rPr lang="en-US" sz="1250" b="1" dirty="0">
                          <a:solidFill>
                            <a:srgbClr val="FFFFFF"/>
                          </a:solidFill>
                        </a:rPr>
                        <a:t>Örnek Kullanım</a:t>
                      </a:r>
                      <a:endParaRPr lang="en-US" sz="1250" dirty="0"/>
                    </a:p>
                  </a:txBody>
                  <a:tcPr marL="101600" marR="101600" marT="50800" marB="50800" anchor="ctr">
                    <a:lnL w="6350" cap="flat" cmpd="sng" algn="ctr">
                      <a:solidFill>
                        <a:srgbClr val="DDE3EC"/>
                      </a:solidFill>
                      <a:prstDash val="solid"/>
                      <a:round/>
                      <a:headEnd type="none" w="med" len="med"/>
                      <a:tailEnd type="none" w="med" len="med"/>
                    </a:lnL>
                    <a:lnR w="6350" cap="flat" cmpd="sng" algn="ctr">
                      <a:solidFill>
                        <a:srgbClr val="DDE3EC"/>
                      </a:solidFill>
                      <a:prstDash val="solid"/>
                      <a:round/>
                      <a:headEnd type="none" w="med" len="med"/>
                      <a:tailEnd type="none" w="med" len="med"/>
                    </a:lnR>
                    <a:lnT w="6350" cap="flat" cmpd="sng" algn="ctr">
                      <a:solidFill>
                        <a:srgbClr val="DDE3EC"/>
                      </a:solidFill>
                      <a:prstDash val="solid"/>
                      <a:round/>
                      <a:headEnd type="none" w="med" len="med"/>
                      <a:tailEnd type="none" w="med" len="med"/>
                    </a:lnT>
                    <a:lnB w="6350" cap="flat" cmpd="sng" algn="ctr">
                      <a:solidFill>
                        <a:srgbClr val="DDE3EC"/>
                      </a:solidFill>
                      <a:prstDash val="solid"/>
                      <a:round/>
                      <a:headEnd type="none" w="med" len="med"/>
                      <a:tailEnd type="none" w="med" len="med"/>
                    </a:lnB>
                    <a:solidFill>
                      <a:srgbClr val="13294B"/>
                    </a:solidFill>
                  </a:tcPr>
                </a:tc>
                <a:tc>
                  <a:txBody>
                    <a:bodyPr/>
                    <a:lstStyle/>
                    <a:p>
                      <a:pPr marL="0" indent="0" algn="ctr">
                        <a:buNone/>
                      </a:pPr>
                      <a:r>
                        <a:rPr lang="en-US" sz="1250" dirty="0">
                          <a:solidFill>
                            <a:srgbClr val="0B1E3D"/>
                          </a:solidFill>
                        </a:rPr>
                        <a:t>TV Yayını, Hava Durumu</a:t>
                      </a:r>
                      <a:endParaRPr lang="en-US" sz="1250" dirty="0"/>
                    </a:p>
                  </a:txBody>
                  <a:tcPr marL="101600" marR="101600" marT="50800" marB="50800" anchor="ctr">
                    <a:lnL w="6350" cap="flat" cmpd="sng" algn="ctr">
                      <a:solidFill>
                        <a:srgbClr val="DDE3EC"/>
                      </a:solidFill>
                      <a:prstDash val="solid"/>
                      <a:round/>
                      <a:headEnd type="none" w="med" len="med"/>
                      <a:tailEnd type="none" w="med" len="med"/>
                    </a:lnL>
                    <a:lnR w="6350" cap="flat" cmpd="sng" algn="ctr">
                      <a:solidFill>
                        <a:srgbClr val="DDE3EC"/>
                      </a:solidFill>
                      <a:prstDash val="solid"/>
                      <a:round/>
                      <a:headEnd type="none" w="med" len="med"/>
                      <a:tailEnd type="none" w="med" len="med"/>
                    </a:lnR>
                    <a:lnT w="6350" cap="flat" cmpd="sng" algn="ctr">
                      <a:solidFill>
                        <a:srgbClr val="DDE3EC"/>
                      </a:solidFill>
                      <a:prstDash val="solid"/>
                      <a:round/>
                      <a:headEnd type="none" w="med" len="med"/>
                      <a:tailEnd type="none" w="med" len="med"/>
                    </a:lnT>
                    <a:lnB w="6350" cap="flat" cmpd="sng" algn="ctr">
                      <a:solidFill>
                        <a:srgbClr val="DDE3EC"/>
                      </a:solidFill>
                      <a:prstDash val="solid"/>
                      <a:round/>
                      <a:headEnd type="none" w="med" len="med"/>
                      <a:tailEnd type="none" w="med" len="med"/>
                    </a:lnB>
                    <a:solidFill>
                      <a:srgbClr val="EEF3FA"/>
                    </a:solidFill>
                  </a:tcPr>
                </a:tc>
                <a:tc>
                  <a:txBody>
                    <a:bodyPr/>
                    <a:lstStyle/>
                    <a:p>
                      <a:pPr marL="0" indent="0" algn="ctr">
                        <a:buNone/>
                      </a:pPr>
                      <a:r>
                        <a:rPr lang="en-US" sz="1250" dirty="0">
                          <a:solidFill>
                            <a:srgbClr val="0B1E3D"/>
                          </a:solidFill>
                        </a:rPr>
                        <a:t>GPS, Galileo, GLONASS</a:t>
                      </a:r>
                      <a:endParaRPr lang="en-US" sz="1250" dirty="0"/>
                    </a:p>
                  </a:txBody>
                  <a:tcPr marL="101600" marR="101600" marT="50800" marB="50800" anchor="ctr">
                    <a:lnL w="6350" cap="flat" cmpd="sng" algn="ctr">
                      <a:solidFill>
                        <a:srgbClr val="DDE3EC"/>
                      </a:solidFill>
                      <a:prstDash val="solid"/>
                      <a:round/>
                      <a:headEnd type="none" w="med" len="med"/>
                      <a:tailEnd type="none" w="med" len="med"/>
                    </a:lnL>
                    <a:lnR w="6350" cap="flat" cmpd="sng" algn="ctr">
                      <a:solidFill>
                        <a:srgbClr val="DDE3EC"/>
                      </a:solidFill>
                      <a:prstDash val="solid"/>
                      <a:round/>
                      <a:headEnd type="none" w="med" len="med"/>
                      <a:tailEnd type="none" w="med" len="med"/>
                    </a:lnR>
                    <a:lnT w="6350" cap="flat" cmpd="sng" algn="ctr">
                      <a:solidFill>
                        <a:srgbClr val="DDE3EC"/>
                      </a:solidFill>
                      <a:prstDash val="solid"/>
                      <a:round/>
                      <a:headEnd type="none" w="med" len="med"/>
                      <a:tailEnd type="none" w="med" len="med"/>
                    </a:lnT>
                    <a:lnB w="6350" cap="flat" cmpd="sng" algn="ctr">
                      <a:solidFill>
                        <a:srgbClr val="DDE3EC"/>
                      </a:solidFill>
                      <a:prstDash val="solid"/>
                      <a:round/>
                      <a:headEnd type="none" w="med" len="med"/>
                      <a:tailEnd type="none" w="med" len="med"/>
                    </a:lnB>
                    <a:solidFill>
                      <a:srgbClr val="EEF3FA"/>
                    </a:solidFill>
                  </a:tcPr>
                </a:tc>
                <a:tc>
                  <a:txBody>
                    <a:bodyPr/>
                    <a:lstStyle/>
                    <a:p>
                      <a:pPr marL="0" indent="0" algn="ctr">
                        <a:buNone/>
                      </a:pPr>
                      <a:r>
                        <a:rPr lang="en-US" sz="1250" dirty="0">
                          <a:solidFill>
                            <a:srgbClr val="0B1E3D"/>
                          </a:solidFill>
                        </a:rPr>
                        <a:t>Starlink, IoT, Gözlem</a:t>
                      </a:r>
                      <a:endParaRPr lang="en-US" sz="1250" dirty="0"/>
                    </a:p>
                  </a:txBody>
                  <a:tcPr marL="101600" marR="101600" marT="50800" marB="50800" anchor="ctr">
                    <a:lnL w="6350" cap="flat" cmpd="sng" algn="ctr">
                      <a:solidFill>
                        <a:srgbClr val="DDE3EC"/>
                      </a:solidFill>
                      <a:prstDash val="solid"/>
                      <a:round/>
                      <a:headEnd type="none" w="med" len="med"/>
                      <a:tailEnd type="none" w="med" len="med"/>
                    </a:lnL>
                    <a:lnR w="6350" cap="flat" cmpd="sng" algn="ctr">
                      <a:solidFill>
                        <a:srgbClr val="DDE3EC"/>
                      </a:solidFill>
                      <a:prstDash val="solid"/>
                      <a:round/>
                      <a:headEnd type="none" w="med" len="med"/>
                      <a:tailEnd type="none" w="med" len="med"/>
                    </a:lnR>
                    <a:lnT w="6350" cap="flat" cmpd="sng" algn="ctr">
                      <a:solidFill>
                        <a:srgbClr val="DDE3EC"/>
                      </a:solidFill>
                      <a:prstDash val="solid"/>
                      <a:round/>
                      <a:headEnd type="none" w="med" len="med"/>
                      <a:tailEnd type="none" w="med" len="med"/>
                    </a:lnT>
                    <a:lnB w="6350" cap="flat" cmpd="sng" algn="ctr">
                      <a:solidFill>
                        <a:srgbClr val="DDE3EC"/>
                      </a:solidFill>
                      <a:prstDash val="solid"/>
                      <a:round/>
                      <a:headEnd type="none" w="med" len="med"/>
                      <a:tailEnd type="none" w="med" len="med"/>
                    </a:lnB>
                    <a:solidFill>
                      <a:srgbClr val="EEF3FA"/>
                    </a:solidFill>
                  </a:tcPr>
                </a:tc>
                <a:extLst>
                  <a:ext uri="{0D108BD9-81ED-4DB2-BD59-A6C34878D82A}">
                    <a16:rowId xmlns:a16="http://schemas.microsoft.com/office/drawing/2014/main" val="10005"/>
                  </a:ext>
                </a:extLst>
              </a:tr>
            </a:tbl>
          </a:graphicData>
        </a:graphic>
      </p:graphicFrame>
      <p:pic>
        <p:nvPicPr>
          <p:cNvPr id="4" name="Resim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23819" y="2160791"/>
            <a:ext cx="6266932" cy="3800790"/>
          </a:xfrm>
          <a:prstGeom prst="rect">
            <a:avLst/>
          </a:prstGeom>
        </p:spPr>
      </p:pic>
    </p:spTree>
    <p:extLst>
      <p:ext uri="{BB962C8B-B14F-4D97-AF65-F5344CB8AC3E}">
        <p14:creationId xmlns:p14="http://schemas.microsoft.com/office/powerpoint/2010/main" val="522182005"/>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0"/>
          <p:cNvSpPr/>
          <p:nvPr/>
        </p:nvSpPr>
        <p:spPr>
          <a:xfrm>
            <a:off x="548640" y="411480"/>
            <a:ext cx="10058400" cy="548640"/>
          </a:xfrm>
          <a:prstGeom prst="rect">
            <a:avLst/>
          </a:prstGeom>
          <a:noFill/>
          <a:ln/>
        </p:spPr>
        <p:txBody>
          <a:bodyPr wrap="square" rtlCol="0" anchor="ctr"/>
          <a:lstStyle/>
          <a:p>
            <a:pPr marL="0" indent="0">
              <a:buNone/>
            </a:pPr>
            <a:r>
              <a:rPr lang="en-US" sz="3100" b="1" dirty="0">
                <a:solidFill>
                  <a:srgbClr val="0B1E3D"/>
                </a:solidFill>
                <a:ea typeface="Cambria" pitchFamily="34" charset="-122"/>
                <a:cs typeface="Cambria" pitchFamily="34" charset="-120"/>
              </a:rPr>
              <a:t>Uydu Dışı NTN Platformları</a:t>
            </a:r>
            <a:endParaRPr lang="en-US" sz="3100" dirty="0"/>
          </a:p>
        </p:txBody>
      </p:sp>
      <p:sp>
        <p:nvSpPr>
          <p:cNvPr id="3" name="Text 1"/>
          <p:cNvSpPr/>
          <p:nvPr/>
        </p:nvSpPr>
        <p:spPr>
          <a:xfrm>
            <a:off x="548640" y="932688"/>
            <a:ext cx="9601200" cy="365760"/>
          </a:xfrm>
          <a:prstGeom prst="rect">
            <a:avLst/>
          </a:prstGeom>
          <a:noFill/>
          <a:ln/>
        </p:spPr>
        <p:txBody>
          <a:bodyPr wrap="square" rtlCol="0" anchor="ctr"/>
          <a:lstStyle/>
          <a:p>
            <a:pPr marL="0" indent="0">
              <a:buNone/>
            </a:pPr>
            <a:r>
              <a:rPr lang="en-US" sz="1300" i="1" dirty="0">
                <a:solidFill>
                  <a:srgbClr val="4A5B72"/>
                </a:solidFill>
                <a:ea typeface="Calibri" pitchFamily="34" charset="-122"/>
                <a:cs typeface="Calibri" pitchFamily="34" charset="-120"/>
              </a:rPr>
              <a:t>HAPS, İnsansız Hava Araçları ve Balon Tabanlı Sistemler</a:t>
            </a:r>
            <a:endParaRPr lang="en-US" sz="1300" dirty="0"/>
          </a:p>
        </p:txBody>
      </p:sp>
      <p:sp>
        <p:nvSpPr>
          <p:cNvPr id="4" name="Shape 2"/>
          <p:cNvSpPr/>
          <p:nvPr/>
        </p:nvSpPr>
        <p:spPr>
          <a:xfrm>
            <a:off x="548640" y="1554480"/>
            <a:ext cx="3520440" cy="2788920"/>
          </a:xfrm>
          <a:prstGeom prst="roundRect">
            <a:avLst>
              <a:gd name="adj" fmla="val 3934"/>
            </a:avLst>
          </a:prstGeom>
          <a:solidFill>
            <a:srgbClr val="0B1E3D"/>
          </a:solidFill>
          <a:ln/>
          <a:effectLst>
            <a:outerShdw blurRad="76200" dist="25400" dir="5400000" algn="bl" rotWithShape="0">
              <a:srgbClr val="888888">
                <a:alpha val="25000"/>
              </a:srgbClr>
            </a:outerShdw>
          </a:effectLst>
        </p:spPr>
      </p:sp>
      <p:sp>
        <p:nvSpPr>
          <p:cNvPr id="5" name="Shape 3"/>
          <p:cNvSpPr/>
          <p:nvPr/>
        </p:nvSpPr>
        <p:spPr>
          <a:xfrm>
            <a:off x="1897380" y="1874520"/>
            <a:ext cx="822960" cy="822960"/>
          </a:xfrm>
          <a:prstGeom prst="ellipse">
            <a:avLst/>
          </a:prstGeom>
          <a:solidFill>
            <a:srgbClr val="1C7293"/>
          </a:solidFill>
          <a:ln/>
        </p:spPr>
      </p:sp>
      <p:pic>
        <p:nvPicPr>
          <p:cNvPr id="6" name="Image 0" descr="/home/claude/ntn_deck/icon_broadcast.png"/>
          <p:cNvPicPr>
            <a:picLocks noChangeAspect="1"/>
          </p:cNvPicPr>
          <p:nvPr/>
        </p:nvPicPr>
        <p:blipFill>
          <a:blip r:embed="rId3"/>
          <a:stretch>
            <a:fillRect/>
          </a:stretch>
        </p:blipFill>
        <p:spPr>
          <a:xfrm>
            <a:off x="1996135" y="1973275"/>
            <a:ext cx="625450" cy="625450"/>
          </a:xfrm>
          <a:prstGeom prst="rect">
            <a:avLst/>
          </a:prstGeom>
        </p:spPr>
      </p:pic>
      <p:sp>
        <p:nvSpPr>
          <p:cNvPr id="7" name="Text 4"/>
          <p:cNvSpPr/>
          <p:nvPr/>
        </p:nvSpPr>
        <p:spPr>
          <a:xfrm>
            <a:off x="548640" y="2834640"/>
            <a:ext cx="3520440" cy="411480"/>
          </a:xfrm>
          <a:prstGeom prst="rect">
            <a:avLst/>
          </a:prstGeom>
          <a:noFill/>
          <a:ln/>
        </p:spPr>
        <p:txBody>
          <a:bodyPr wrap="square" rtlCol="0" anchor="ctr"/>
          <a:lstStyle/>
          <a:p>
            <a:pPr marL="0" indent="0" algn="ctr">
              <a:buNone/>
            </a:pPr>
            <a:r>
              <a:rPr lang="en-US" sz="1900" b="1" dirty="0">
                <a:solidFill>
                  <a:srgbClr val="FFFFFF"/>
                </a:solidFill>
                <a:ea typeface="Cambria" pitchFamily="34" charset="-122"/>
                <a:cs typeface="Cambria" pitchFamily="34" charset="-120"/>
              </a:rPr>
              <a:t>HAPS</a:t>
            </a:r>
            <a:endParaRPr lang="en-US" sz="1900" dirty="0"/>
          </a:p>
        </p:txBody>
      </p:sp>
      <p:sp>
        <p:nvSpPr>
          <p:cNvPr id="8" name="Text 5"/>
          <p:cNvSpPr/>
          <p:nvPr/>
        </p:nvSpPr>
        <p:spPr>
          <a:xfrm>
            <a:off x="548640" y="3246120"/>
            <a:ext cx="3520440" cy="320040"/>
          </a:xfrm>
          <a:prstGeom prst="rect">
            <a:avLst/>
          </a:prstGeom>
          <a:noFill/>
          <a:ln/>
        </p:spPr>
        <p:txBody>
          <a:bodyPr wrap="square" rtlCol="0" anchor="ctr"/>
          <a:lstStyle/>
          <a:p>
            <a:pPr marL="0" indent="0" algn="ctr">
              <a:buNone/>
            </a:pPr>
            <a:r>
              <a:rPr lang="en-US" sz="1150" i="1" dirty="0">
                <a:solidFill>
                  <a:srgbClr val="F2B134"/>
                </a:solidFill>
                <a:ea typeface="Calibri" pitchFamily="34" charset="-122"/>
                <a:cs typeface="Calibri" pitchFamily="34" charset="-120"/>
              </a:rPr>
              <a:t>Yüksek İrtifa Platformları</a:t>
            </a:r>
            <a:endParaRPr lang="en-US" sz="1150" dirty="0"/>
          </a:p>
        </p:txBody>
      </p:sp>
      <p:sp>
        <p:nvSpPr>
          <p:cNvPr id="10" name="Shape 7"/>
          <p:cNvSpPr/>
          <p:nvPr/>
        </p:nvSpPr>
        <p:spPr>
          <a:xfrm>
            <a:off x="4325112" y="1554480"/>
            <a:ext cx="3520440" cy="2788920"/>
          </a:xfrm>
          <a:prstGeom prst="roundRect">
            <a:avLst>
              <a:gd name="adj" fmla="val 3934"/>
            </a:avLst>
          </a:prstGeom>
          <a:solidFill>
            <a:srgbClr val="0B1E3D"/>
          </a:solidFill>
          <a:ln/>
          <a:effectLst>
            <a:outerShdw blurRad="76200" dist="25400" dir="5400000" algn="bl" rotWithShape="0">
              <a:srgbClr val="888888">
                <a:alpha val="25000"/>
              </a:srgbClr>
            </a:outerShdw>
          </a:effectLst>
        </p:spPr>
      </p:sp>
      <p:sp>
        <p:nvSpPr>
          <p:cNvPr id="11" name="Shape 8"/>
          <p:cNvSpPr/>
          <p:nvPr/>
        </p:nvSpPr>
        <p:spPr>
          <a:xfrm>
            <a:off x="5673852" y="1874520"/>
            <a:ext cx="822960" cy="822960"/>
          </a:xfrm>
          <a:prstGeom prst="ellipse">
            <a:avLst/>
          </a:prstGeom>
          <a:solidFill>
            <a:srgbClr val="1C7293"/>
          </a:solidFill>
          <a:ln/>
        </p:spPr>
      </p:sp>
      <p:pic>
        <p:nvPicPr>
          <p:cNvPr id="12" name="Image 1" descr="/home/claude/ntn_deck/icon_drone.png"/>
          <p:cNvPicPr>
            <a:picLocks noChangeAspect="1"/>
          </p:cNvPicPr>
          <p:nvPr/>
        </p:nvPicPr>
        <p:blipFill>
          <a:blip r:embed="rId4"/>
          <a:stretch>
            <a:fillRect/>
          </a:stretch>
        </p:blipFill>
        <p:spPr>
          <a:xfrm>
            <a:off x="5772607" y="1973275"/>
            <a:ext cx="625450" cy="625450"/>
          </a:xfrm>
          <a:prstGeom prst="rect">
            <a:avLst/>
          </a:prstGeom>
        </p:spPr>
      </p:pic>
      <p:sp>
        <p:nvSpPr>
          <p:cNvPr id="13" name="Text 9"/>
          <p:cNvSpPr/>
          <p:nvPr/>
        </p:nvSpPr>
        <p:spPr>
          <a:xfrm>
            <a:off x="4325112" y="2834640"/>
            <a:ext cx="3520440" cy="411480"/>
          </a:xfrm>
          <a:prstGeom prst="rect">
            <a:avLst/>
          </a:prstGeom>
          <a:noFill/>
          <a:ln/>
        </p:spPr>
        <p:txBody>
          <a:bodyPr wrap="square" rtlCol="0" anchor="ctr"/>
          <a:lstStyle/>
          <a:p>
            <a:pPr marL="0" indent="0" algn="ctr">
              <a:buNone/>
            </a:pPr>
            <a:r>
              <a:rPr lang="en-US" sz="1900" b="1" dirty="0">
                <a:solidFill>
                  <a:srgbClr val="FFFFFF"/>
                </a:solidFill>
                <a:ea typeface="Cambria" pitchFamily="34" charset="-122"/>
                <a:cs typeface="Cambria" pitchFamily="34" charset="-120"/>
              </a:rPr>
              <a:t>İHA</a:t>
            </a:r>
            <a:endParaRPr lang="en-US" sz="1900" dirty="0"/>
          </a:p>
        </p:txBody>
      </p:sp>
      <p:sp>
        <p:nvSpPr>
          <p:cNvPr id="14" name="Text 10"/>
          <p:cNvSpPr/>
          <p:nvPr/>
        </p:nvSpPr>
        <p:spPr>
          <a:xfrm>
            <a:off x="4325112" y="3246120"/>
            <a:ext cx="3520440" cy="320040"/>
          </a:xfrm>
          <a:prstGeom prst="rect">
            <a:avLst/>
          </a:prstGeom>
          <a:noFill/>
          <a:ln/>
        </p:spPr>
        <p:txBody>
          <a:bodyPr wrap="square" rtlCol="0" anchor="ctr"/>
          <a:lstStyle/>
          <a:p>
            <a:pPr marL="0" indent="0" algn="ctr">
              <a:buNone/>
            </a:pPr>
            <a:r>
              <a:rPr lang="en-US" sz="1150" i="1" dirty="0">
                <a:solidFill>
                  <a:srgbClr val="F2B134"/>
                </a:solidFill>
                <a:ea typeface="Calibri" pitchFamily="34" charset="-122"/>
                <a:cs typeface="Calibri" pitchFamily="34" charset="-120"/>
              </a:rPr>
              <a:t>İnsansız Hava Araçları</a:t>
            </a:r>
            <a:endParaRPr lang="en-US" sz="1150" dirty="0"/>
          </a:p>
        </p:txBody>
      </p:sp>
      <p:sp>
        <p:nvSpPr>
          <p:cNvPr id="16" name="Shape 12"/>
          <p:cNvSpPr/>
          <p:nvPr/>
        </p:nvSpPr>
        <p:spPr>
          <a:xfrm>
            <a:off x="8101584" y="1554480"/>
            <a:ext cx="3520440" cy="2788920"/>
          </a:xfrm>
          <a:prstGeom prst="roundRect">
            <a:avLst>
              <a:gd name="adj" fmla="val 3934"/>
            </a:avLst>
          </a:prstGeom>
          <a:solidFill>
            <a:srgbClr val="0B1E3D"/>
          </a:solidFill>
          <a:ln/>
          <a:effectLst>
            <a:outerShdw blurRad="76200" dist="25400" dir="5400000" algn="bl" rotWithShape="0">
              <a:srgbClr val="888888">
                <a:alpha val="25000"/>
              </a:srgbClr>
            </a:outerShdw>
          </a:effectLst>
        </p:spPr>
      </p:sp>
      <p:sp>
        <p:nvSpPr>
          <p:cNvPr id="17" name="Shape 13"/>
          <p:cNvSpPr/>
          <p:nvPr/>
        </p:nvSpPr>
        <p:spPr>
          <a:xfrm>
            <a:off x="9450324" y="1874520"/>
            <a:ext cx="822960" cy="822960"/>
          </a:xfrm>
          <a:prstGeom prst="ellipse">
            <a:avLst/>
          </a:prstGeom>
          <a:solidFill>
            <a:srgbClr val="1C7293"/>
          </a:solidFill>
          <a:ln/>
        </p:spPr>
      </p:sp>
      <p:pic>
        <p:nvPicPr>
          <p:cNvPr id="18" name="Image 2" descr="/home/claude/ntn_deck/icon_balloon.png"/>
          <p:cNvPicPr>
            <a:picLocks noChangeAspect="1"/>
          </p:cNvPicPr>
          <p:nvPr/>
        </p:nvPicPr>
        <p:blipFill>
          <a:blip r:embed="rId5"/>
          <a:stretch>
            <a:fillRect/>
          </a:stretch>
        </p:blipFill>
        <p:spPr>
          <a:xfrm>
            <a:off x="9549079" y="1973275"/>
            <a:ext cx="625450" cy="625450"/>
          </a:xfrm>
          <a:prstGeom prst="rect">
            <a:avLst/>
          </a:prstGeom>
        </p:spPr>
      </p:pic>
      <p:sp>
        <p:nvSpPr>
          <p:cNvPr id="19" name="Text 14"/>
          <p:cNvSpPr/>
          <p:nvPr/>
        </p:nvSpPr>
        <p:spPr>
          <a:xfrm>
            <a:off x="8101584" y="2834640"/>
            <a:ext cx="3520440" cy="411480"/>
          </a:xfrm>
          <a:prstGeom prst="rect">
            <a:avLst/>
          </a:prstGeom>
          <a:noFill/>
          <a:ln/>
        </p:spPr>
        <p:txBody>
          <a:bodyPr wrap="square" rtlCol="0" anchor="ctr"/>
          <a:lstStyle/>
          <a:p>
            <a:pPr marL="0" indent="0" algn="ctr">
              <a:buNone/>
            </a:pPr>
            <a:r>
              <a:rPr lang="en-US" sz="1900" b="1" dirty="0">
                <a:solidFill>
                  <a:srgbClr val="FFFFFF"/>
                </a:solidFill>
                <a:ea typeface="Cambria" pitchFamily="34" charset="-122"/>
                <a:cs typeface="Cambria" pitchFamily="34" charset="-120"/>
              </a:rPr>
              <a:t>Balon Tabanlı</a:t>
            </a:r>
            <a:endParaRPr lang="en-US" sz="1900" dirty="0"/>
          </a:p>
        </p:txBody>
      </p:sp>
      <p:sp>
        <p:nvSpPr>
          <p:cNvPr id="20" name="Text 15"/>
          <p:cNvSpPr/>
          <p:nvPr/>
        </p:nvSpPr>
        <p:spPr>
          <a:xfrm>
            <a:off x="8101584" y="3246120"/>
            <a:ext cx="3520440" cy="320040"/>
          </a:xfrm>
          <a:prstGeom prst="rect">
            <a:avLst/>
          </a:prstGeom>
          <a:noFill/>
          <a:ln/>
        </p:spPr>
        <p:txBody>
          <a:bodyPr wrap="square" rtlCol="0" anchor="ctr"/>
          <a:lstStyle/>
          <a:p>
            <a:pPr marL="0" indent="0" algn="ctr">
              <a:buNone/>
            </a:pPr>
            <a:r>
              <a:rPr lang="en-US" sz="1150" i="1" dirty="0">
                <a:solidFill>
                  <a:srgbClr val="F2B134"/>
                </a:solidFill>
                <a:ea typeface="Calibri" pitchFamily="34" charset="-122"/>
                <a:cs typeface="Calibri" pitchFamily="34" charset="-120"/>
              </a:rPr>
              <a:t>Stratosferik Sistemler</a:t>
            </a:r>
            <a:endParaRPr lang="en-US" sz="1150" dirty="0"/>
          </a:p>
        </p:txBody>
      </p:sp>
      <p:sp>
        <p:nvSpPr>
          <p:cNvPr id="22" name="Shape 17"/>
          <p:cNvSpPr/>
          <p:nvPr/>
        </p:nvSpPr>
        <p:spPr>
          <a:xfrm>
            <a:off x="548640" y="4617720"/>
            <a:ext cx="11064240" cy="1600200"/>
          </a:xfrm>
          <a:prstGeom prst="roundRect">
            <a:avLst>
              <a:gd name="adj" fmla="val 5714"/>
            </a:avLst>
          </a:prstGeom>
          <a:solidFill>
            <a:srgbClr val="EEF3FA"/>
          </a:solidFill>
          <a:ln/>
        </p:spPr>
      </p:sp>
      <p:sp>
        <p:nvSpPr>
          <p:cNvPr id="23" name="Text 18"/>
          <p:cNvSpPr/>
          <p:nvPr/>
        </p:nvSpPr>
        <p:spPr>
          <a:xfrm>
            <a:off x="822960" y="4754880"/>
            <a:ext cx="5486400" cy="320040"/>
          </a:xfrm>
          <a:prstGeom prst="rect">
            <a:avLst/>
          </a:prstGeom>
          <a:noFill/>
          <a:ln/>
        </p:spPr>
        <p:txBody>
          <a:bodyPr wrap="square" rtlCol="0" anchor="ctr"/>
          <a:lstStyle/>
          <a:p>
            <a:pPr marL="0" indent="0">
              <a:buNone/>
            </a:pPr>
            <a:r>
              <a:rPr lang="en-US" sz="1200" b="1" dirty="0">
                <a:solidFill>
                  <a:srgbClr val="1C7293"/>
                </a:solidFill>
                <a:ea typeface="Calibri" pitchFamily="34" charset="-122"/>
                <a:cs typeface="Calibri" pitchFamily="34" charset="-120"/>
              </a:rPr>
              <a:t>ORTAK KULLANIM ALANLARI</a:t>
            </a:r>
            <a:endParaRPr lang="en-US" sz="1200" dirty="0"/>
          </a:p>
        </p:txBody>
      </p:sp>
      <p:sp>
        <p:nvSpPr>
          <p:cNvPr id="24" name="Text 19"/>
          <p:cNvSpPr/>
          <p:nvPr/>
        </p:nvSpPr>
        <p:spPr>
          <a:xfrm>
            <a:off x="822960" y="5102352"/>
            <a:ext cx="10515600" cy="1005840"/>
          </a:xfrm>
          <a:prstGeom prst="rect">
            <a:avLst/>
          </a:prstGeom>
          <a:noFill/>
          <a:ln/>
        </p:spPr>
        <p:txBody>
          <a:bodyPr wrap="square" rtlCol="0" anchor="ctr"/>
          <a:lstStyle/>
          <a:p>
            <a:pPr marL="0" indent="0">
              <a:lnSpc>
                <a:spcPct val="130000"/>
              </a:lnSpc>
              <a:buNone/>
            </a:pPr>
            <a:r>
              <a:rPr lang="en-US" sz="1300" dirty="0">
                <a:solidFill>
                  <a:srgbClr val="0B1E3D"/>
                </a:solidFill>
                <a:ea typeface="Calibri" pitchFamily="34" charset="-122"/>
                <a:cs typeface="Calibri" pitchFamily="34" charset="-120"/>
              </a:rPr>
              <a:t>Kırsal internet erişimi  •  Deprem/sel gibi afetlerde acil haberleşme  •  Askerî iletişim  •  Tarım  •  IoT  •  Denizcilik ve havacılık</a:t>
            </a:r>
            <a:endParaRPr lang="en-US" sz="1300" dirty="0"/>
          </a:p>
        </p:txBody>
      </p:sp>
      <p:sp>
        <p:nvSpPr>
          <p:cNvPr id="26" name="Text 21"/>
          <p:cNvSpPr/>
          <p:nvPr/>
        </p:nvSpPr>
        <p:spPr>
          <a:xfrm>
            <a:off x="11277295" y="6473952"/>
            <a:ext cx="457200" cy="274320"/>
          </a:xfrm>
          <a:prstGeom prst="rect">
            <a:avLst/>
          </a:prstGeom>
          <a:noFill/>
          <a:ln/>
        </p:spPr>
        <p:txBody>
          <a:bodyPr wrap="square" rtlCol="0" anchor="ctr"/>
          <a:lstStyle/>
          <a:p>
            <a:pPr marL="0" indent="0" algn="r">
              <a:buNone/>
            </a:pPr>
            <a:r>
              <a:rPr lang="en-US" sz="900" dirty="0">
                <a:solidFill>
                  <a:srgbClr val="4A5B72"/>
                </a:solidFill>
                <a:ea typeface="Calibri" pitchFamily="34" charset="-122"/>
                <a:cs typeface="Calibri" pitchFamily="34" charset="-120"/>
              </a:rPr>
              <a:t>9</a:t>
            </a:r>
            <a:endParaRPr lang="en-US" sz="900" dirty="0"/>
          </a:p>
        </p:txBody>
      </p:sp>
    </p:spTree>
    <p:extLst>
      <p:ext uri="{BB962C8B-B14F-4D97-AF65-F5344CB8AC3E}">
        <p14:creationId xmlns:p14="http://schemas.microsoft.com/office/powerpoint/2010/main" val="2899256213"/>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hape 0"/>
          <p:cNvSpPr/>
          <p:nvPr/>
        </p:nvSpPr>
        <p:spPr>
          <a:xfrm>
            <a:off x="0" y="146304"/>
            <a:ext cx="12191695" cy="6181344"/>
          </a:xfrm>
          <a:prstGeom prst="rect">
            <a:avLst/>
          </a:prstGeom>
          <a:solidFill>
            <a:srgbClr val="F7F9FC"/>
          </a:solidFill>
          <a:ln w="12700">
            <a:solidFill>
              <a:srgbClr val="F7F9FC"/>
            </a:solidFill>
            <a:prstDash val="solid"/>
          </a:ln>
        </p:spPr>
        <p:txBody>
          <a:bodyPr/>
          <a:lstStyle/>
          <a:p>
            <a:endParaRPr lang="tr-TR"/>
          </a:p>
        </p:txBody>
      </p:sp>
      <p:sp>
        <p:nvSpPr>
          <p:cNvPr id="3" name="Shape 1"/>
          <p:cNvSpPr/>
          <p:nvPr/>
        </p:nvSpPr>
        <p:spPr>
          <a:xfrm rot="1080000">
            <a:off x="6858000" y="777240"/>
            <a:ext cx="4389120" cy="4389120"/>
          </a:xfrm>
          <a:prstGeom prst="arc">
            <a:avLst/>
          </a:prstGeom>
          <a:solidFill>
            <a:srgbClr val="EAF2F8">
              <a:alpha val="90000"/>
            </a:srgbClr>
          </a:solidFill>
          <a:ln w="25400">
            <a:solidFill>
              <a:srgbClr val="C9DCEB"/>
            </a:solidFill>
            <a:prstDash val="solid"/>
          </a:ln>
        </p:spPr>
        <p:txBody>
          <a:bodyPr/>
          <a:lstStyle/>
          <a:p>
            <a:endParaRPr lang="tr-TR"/>
          </a:p>
        </p:txBody>
      </p:sp>
      <p:sp>
        <p:nvSpPr>
          <p:cNvPr id="4" name="Shape 2"/>
          <p:cNvSpPr/>
          <p:nvPr/>
        </p:nvSpPr>
        <p:spPr>
          <a:xfrm>
            <a:off x="8275320" y="1828800"/>
            <a:ext cx="1005840" cy="1005840"/>
          </a:xfrm>
          <a:prstGeom prst="ellipse">
            <a:avLst/>
          </a:prstGeom>
          <a:solidFill>
            <a:srgbClr val="163B65"/>
          </a:solidFill>
          <a:ln w="12700">
            <a:solidFill>
              <a:srgbClr val="163B65"/>
            </a:solidFill>
            <a:prstDash val="solid"/>
          </a:ln>
        </p:spPr>
        <p:txBody>
          <a:bodyPr/>
          <a:lstStyle/>
          <a:p>
            <a:endParaRPr lang="tr-TR"/>
          </a:p>
        </p:txBody>
      </p:sp>
      <p:sp>
        <p:nvSpPr>
          <p:cNvPr id="5" name="Shape 3"/>
          <p:cNvSpPr/>
          <p:nvPr/>
        </p:nvSpPr>
        <p:spPr>
          <a:xfrm rot="-1080000">
            <a:off x="7132320" y="3273552"/>
            <a:ext cx="2011680" cy="566928"/>
          </a:xfrm>
          <a:prstGeom prst="chevron">
            <a:avLst/>
          </a:prstGeom>
          <a:solidFill>
            <a:srgbClr val="E9B949"/>
          </a:solidFill>
          <a:ln w="12700">
            <a:solidFill>
              <a:srgbClr val="E9B949"/>
            </a:solidFill>
            <a:prstDash val="solid"/>
          </a:ln>
        </p:spPr>
        <p:txBody>
          <a:bodyPr/>
          <a:lstStyle/>
          <a:p>
            <a:endParaRPr lang="tr-TR"/>
          </a:p>
        </p:txBody>
      </p:sp>
      <p:sp>
        <p:nvSpPr>
          <p:cNvPr id="6" name="Shape 4"/>
          <p:cNvSpPr/>
          <p:nvPr/>
        </p:nvSpPr>
        <p:spPr>
          <a:xfrm rot="900000">
            <a:off x="8887968" y="2816352"/>
            <a:ext cx="1828800" cy="530352"/>
          </a:xfrm>
          <a:prstGeom prst="chevron">
            <a:avLst/>
          </a:prstGeom>
          <a:solidFill>
            <a:srgbClr val="4AA3C7"/>
          </a:solidFill>
          <a:ln w="12700">
            <a:solidFill>
              <a:srgbClr val="4AA3C7"/>
            </a:solidFill>
            <a:prstDash val="solid"/>
          </a:ln>
        </p:spPr>
        <p:txBody>
          <a:bodyPr/>
          <a:lstStyle/>
          <a:p>
            <a:endParaRPr lang="tr-TR"/>
          </a:p>
        </p:txBody>
      </p:sp>
      <p:sp>
        <p:nvSpPr>
          <p:cNvPr id="7" name="Text 5"/>
          <p:cNvSpPr/>
          <p:nvPr/>
        </p:nvSpPr>
        <p:spPr>
          <a:xfrm>
            <a:off x="777240" y="1325880"/>
            <a:ext cx="6035040" cy="1325880"/>
          </a:xfrm>
          <a:prstGeom prst="rect">
            <a:avLst/>
          </a:prstGeom>
          <a:noFill/>
          <a:ln/>
        </p:spPr>
        <p:txBody>
          <a:bodyPr wrap="square" lIns="0" tIns="0" rIns="0" bIns="0" rtlCol="0" anchor="ctr">
            <a:normAutofit/>
          </a:bodyPr>
          <a:lstStyle/>
          <a:p>
            <a:pPr marL="0" indent="0">
              <a:buNone/>
            </a:pPr>
            <a:r>
              <a:rPr lang="tr-TR" sz="3100" b="1" dirty="0" smtClean="0">
                <a:solidFill>
                  <a:srgbClr val="163B65"/>
                </a:solidFill>
                <a:ea typeface="Aptos Display" pitchFamily="34" charset="-122"/>
                <a:cs typeface="Aptos Display" pitchFamily="34" charset="-120"/>
              </a:rPr>
              <a:t>5- </a:t>
            </a:r>
            <a:r>
              <a:rPr lang="en-US" sz="3100" b="1" dirty="0" smtClean="0">
                <a:solidFill>
                  <a:srgbClr val="163B65"/>
                </a:solidFill>
                <a:ea typeface="Aptos Display" pitchFamily="34" charset="-122"/>
                <a:cs typeface="Aptos Display" pitchFamily="34" charset="-120"/>
              </a:rPr>
              <a:t>NTN </a:t>
            </a:r>
            <a:r>
              <a:rPr lang="en-US" sz="3100" b="1" dirty="0">
                <a:solidFill>
                  <a:srgbClr val="163B65"/>
                </a:solidFill>
                <a:ea typeface="Aptos Display" pitchFamily="34" charset="-122"/>
                <a:cs typeface="Aptos Display" pitchFamily="34" charset="-120"/>
              </a:rPr>
              <a:t>Zorlukları ve</a:t>
            </a:r>
            <a:endParaRPr lang="en-US" sz="3100" dirty="0"/>
          </a:p>
          <a:p>
            <a:pPr marL="0" indent="0">
              <a:buNone/>
            </a:pPr>
            <a:r>
              <a:rPr lang="en-US" sz="3100" b="1" dirty="0">
                <a:solidFill>
                  <a:srgbClr val="163B65"/>
                </a:solidFill>
                <a:ea typeface="Aptos Display" pitchFamily="34" charset="-122"/>
                <a:cs typeface="Aptos Display" pitchFamily="34" charset="-120"/>
              </a:rPr>
              <a:t>6G ile İlişkisi</a:t>
            </a:r>
            <a:endParaRPr lang="en-US" sz="3100" dirty="0"/>
          </a:p>
        </p:txBody>
      </p:sp>
      <p:sp>
        <p:nvSpPr>
          <p:cNvPr id="8" name="Text 6"/>
          <p:cNvSpPr/>
          <p:nvPr/>
        </p:nvSpPr>
        <p:spPr>
          <a:xfrm>
            <a:off x="804672" y="2880360"/>
            <a:ext cx="4754880" cy="320040"/>
          </a:xfrm>
          <a:prstGeom prst="rect">
            <a:avLst/>
          </a:prstGeom>
          <a:noFill/>
          <a:ln/>
        </p:spPr>
        <p:txBody>
          <a:bodyPr wrap="square" lIns="0" tIns="0" rIns="0" bIns="0" rtlCol="0" anchor="ctr"/>
          <a:lstStyle/>
          <a:p>
            <a:pPr marL="0" indent="0">
              <a:buNone/>
            </a:pPr>
            <a:endParaRPr lang="en-US" sz="1600" dirty="0"/>
          </a:p>
        </p:txBody>
      </p:sp>
      <p:sp>
        <p:nvSpPr>
          <p:cNvPr id="9" name="Shape 7"/>
          <p:cNvSpPr/>
          <p:nvPr/>
        </p:nvSpPr>
        <p:spPr>
          <a:xfrm>
            <a:off x="822960" y="3657600"/>
            <a:ext cx="1188720" cy="347472"/>
          </a:xfrm>
          <a:prstGeom prst="roundRect">
            <a:avLst>
              <a:gd name="adj" fmla="val 21053"/>
            </a:avLst>
          </a:prstGeom>
          <a:solidFill>
            <a:srgbClr val="FFF6D8"/>
          </a:solidFill>
          <a:ln w="12700">
            <a:solidFill>
              <a:srgbClr val="FFF6D8"/>
            </a:solidFill>
            <a:prstDash val="solid"/>
          </a:ln>
        </p:spPr>
        <p:txBody>
          <a:bodyPr/>
          <a:lstStyle/>
          <a:p>
            <a:endParaRPr lang="tr-TR"/>
          </a:p>
        </p:txBody>
      </p:sp>
      <p:sp>
        <p:nvSpPr>
          <p:cNvPr id="10" name="Text 8"/>
          <p:cNvSpPr/>
          <p:nvPr/>
        </p:nvSpPr>
        <p:spPr>
          <a:xfrm>
            <a:off x="886968" y="3707892"/>
            <a:ext cx="1060704" cy="228600"/>
          </a:xfrm>
          <a:prstGeom prst="rect">
            <a:avLst/>
          </a:prstGeom>
          <a:noFill/>
          <a:ln/>
        </p:spPr>
        <p:txBody>
          <a:bodyPr wrap="square" lIns="0" tIns="0" rIns="0" bIns="0" rtlCol="0" anchor="ctr">
            <a:normAutofit/>
          </a:bodyPr>
          <a:lstStyle/>
          <a:p>
            <a:pPr marL="0" indent="0" algn="ctr">
              <a:buNone/>
            </a:pPr>
            <a:r>
              <a:rPr lang="en-US" sz="1100" b="1" dirty="0">
                <a:solidFill>
                  <a:srgbClr val="163B65"/>
                </a:solidFill>
              </a:rPr>
              <a:t>Mesafe</a:t>
            </a:r>
            <a:endParaRPr lang="en-US" sz="1100" dirty="0"/>
          </a:p>
        </p:txBody>
      </p:sp>
      <p:sp>
        <p:nvSpPr>
          <p:cNvPr id="11" name="Shape 9"/>
          <p:cNvSpPr/>
          <p:nvPr/>
        </p:nvSpPr>
        <p:spPr>
          <a:xfrm>
            <a:off x="2176272" y="3657600"/>
            <a:ext cx="1600200" cy="347472"/>
          </a:xfrm>
          <a:prstGeom prst="roundRect">
            <a:avLst>
              <a:gd name="adj" fmla="val 21053"/>
            </a:avLst>
          </a:prstGeom>
          <a:solidFill>
            <a:srgbClr val="EAF2F8"/>
          </a:solidFill>
          <a:ln w="12700">
            <a:solidFill>
              <a:srgbClr val="EAF2F8"/>
            </a:solidFill>
            <a:prstDash val="solid"/>
          </a:ln>
        </p:spPr>
        <p:txBody>
          <a:bodyPr/>
          <a:lstStyle/>
          <a:p>
            <a:endParaRPr lang="tr-TR"/>
          </a:p>
        </p:txBody>
      </p:sp>
      <p:sp>
        <p:nvSpPr>
          <p:cNvPr id="12" name="Text 10"/>
          <p:cNvSpPr/>
          <p:nvPr/>
        </p:nvSpPr>
        <p:spPr>
          <a:xfrm>
            <a:off x="2240280" y="3707892"/>
            <a:ext cx="1472184" cy="228600"/>
          </a:xfrm>
          <a:prstGeom prst="rect">
            <a:avLst/>
          </a:prstGeom>
          <a:noFill/>
          <a:ln/>
        </p:spPr>
        <p:txBody>
          <a:bodyPr wrap="square" lIns="0" tIns="0" rIns="0" bIns="0" rtlCol="0" anchor="ctr">
            <a:normAutofit/>
          </a:bodyPr>
          <a:lstStyle/>
          <a:p>
            <a:pPr marL="0" indent="0" algn="ctr">
              <a:buNone/>
            </a:pPr>
            <a:r>
              <a:rPr lang="en-US" sz="1100" b="1" dirty="0">
                <a:solidFill>
                  <a:srgbClr val="163B65"/>
                </a:solidFill>
              </a:rPr>
              <a:t>Hareketlilik</a:t>
            </a:r>
            <a:endParaRPr lang="en-US" sz="1100" dirty="0"/>
          </a:p>
        </p:txBody>
      </p:sp>
      <p:sp>
        <p:nvSpPr>
          <p:cNvPr id="13" name="Shape 11"/>
          <p:cNvSpPr/>
          <p:nvPr/>
        </p:nvSpPr>
        <p:spPr>
          <a:xfrm>
            <a:off x="3959352" y="3657600"/>
            <a:ext cx="1463040" cy="347472"/>
          </a:xfrm>
          <a:prstGeom prst="roundRect">
            <a:avLst>
              <a:gd name="adj" fmla="val 21053"/>
            </a:avLst>
          </a:prstGeom>
          <a:solidFill>
            <a:srgbClr val="E7F4F7"/>
          </a:solidFill>
          <a:ln w="12700">
            <a:solidFill>
              <a:srgbClr val="E7F4F7"/>
            </a:solidFill>
            <a:prstDash val="solid"/>
          </a:ln>
        </p:spPr>
        <p:txBody>
          <a:bodyPr/>
          <a:lstStyle/>
          <a:p>
            <a:endParaRPr lang="tr-TR"/>
          </a:p>
        </p:txBody>
      </p:sp>
      <p:sp>
        <p:nvSpPr>
          <p:cNvPr id="14" name="Text 12"/>
          <p:cNvSpPr/>
          <p:nvPr/>
        </p:nvSpPr>
        <p:spPr>
          <a:xfrm>
            <a:off x="4023360" y="3707892"/>
            <a:ext cx="1335024" cy="228600"/>
          </a:xfrm>
          <a:prstGeom prst="rect">
            <a:avLst/>
          </a:prstGeom>
          <a:noFill/>
          <a:ln/>
        </p:spPr>
        <p:txBody>
          <a:bodyPr wrap="square" lIns="0" tIns="0" rIns="0" bIns="0" rtlCol="0" anchor="ctr">
            <a:normAutofit/>
          </a:bodyPr>
          <a:lstStyle/>
          <a:p>
            <a:pPr marL="0" indent="0" algn="ctr">
              <a:buNone/>
            </a:pPr>
            <a:r>
              <a:rPr lang="en-US" sz="1100" b="1" dirty="0">
                <a:solidFill>
                  <a:srgbClr val="163B65"/>
                </a:solidFill>
              </a:rPr>
              <a:t>Akıllı ağ</a:t>
            </a:r>
            <a:endParaRPr lang="en-US" sz="1100" dirty="0"/>
          </a:p>
        </p:txBody>
      </p:sp>
      <p:sp>
        <p:nvSpPr>
          <p:cNvPr id="15" name="Text 13"/>
          <p:cNvSpPr/>
          <p:nvPr/>
        </p:nvSpPr>
        <p:spPr>
          <a:xfrm>
            <a:off x="822960" y="4434840"/>
            <a:ext cx="5669280" cy="749808"/>
          </a:xfrm>
          <a:prstGeom prst="rect">
            <a:avLst/>
          </a:prstGeom>
          <a:noFill/>
          <a:ln/>
        </p:spPr>
        <p:txBody>
          <a:bodyPr wrap="square" lIns="635" tIns="635" rIns="635" bIns="635" rtlCol="0" anchor="ctr">
            <a:normAutofit/>
          </a:bodyPr>
          <a:lstStyle/>
          <a:p>
            <a:pPr marL="0" indent="0">
              <a:buNone/>
            </a:pPr>
            <a:r>
              <a:rPr lang="en-US" sz="1700" b="1" dirty="0">
                <a:solidFill>
                  <a:srgbClr val="203040"/>
                </a:solidFill>
              </a:rPr>
              <a:t>Ana mesaj: 5G’de tamamlayıcı olan NTN, 6G’de yer–hava–uzay ağının doğal bir bileşenine dönüşür.</a:t>
            </a:r>
            <a:endParaRPr lang="en-US" sz="1700" dirty="0"/>
          </a:p>
        </p:txBody>
      </p:sp>
      <p:sp>
        <p:nvSpPr>
          <p:cNvPr id="25" name="Slide Number Placeholder 0"/>
          <p:cNvSpPr>
            <a:spLocks noGrp="1"/>
          </p:cNvSpPr>
          <p:nvPr>
            <p:ph type="sldNum" sz="quarter" idx="4294967295"/>
          </p:nvPr>
        </p:nvSpPr>
        <p:spPr>
          <a:xfrm>
            <a:off x="11841480" y="6428232"/>
            <a:ext cx="800000" cy="300000"/>
          </a:xfrm>
          <a:prstGeom prst="rect">
            <a:avLst/>
          </a:prstGeom>
          <a:extLst>
            <a:ext uri="{C572A759-6A51-4108-AA02-DFA0A04FC94B}">
              <ma14:wrappingTextBoxFlag xmlns:ma14="http://schemas.microsoft.com/office/mac/drawingml/2011/main" xmlns="" val="0"/>
            </a:ext>
          </a:extLst>
        </p:spPr>
        <p:txBody>
          <a:bodyPr/>
          <a:lstStyle>
            <a:lvl1pPr>
              <a:defRPr sz="900">
                <a:solidFill>
                  <a:srgbClr val="60758A"/>
                </a:solidFill>
                <a:latin typeface="Aptos"/>
                <a:ea typeface="Aptos"/>
                <a:cs typeface="Aptos"/>
              </a:defRPr>
            </a:lvl1pPr>
          </a:lstStyle>
          <a:p>
            <a:pPr algn="l"/>
            <a:fld id="{F7021451-1387-4CA6-816F-3879F97B5CBC}" type="slidenum">
              <a:rPr lang="en-US" b="0">
                <a:latin typeface="+mn-lt"/>
              </a:rPr>
              <a:t>17</a:t>
            </a:fld>
            <a:endParaRPr lang="en-US">
              <a:latin typeface="+mn-lt"/>
            </a:endParaRPr>
          </a:p>
        </p:txBody>
      </p:sp>
    </p:spTree>
    <p:extLst>
      <p:ext uri="{BB962C8B-B14F-4D97-AF65-F5344CB8AC3E}">
        <p14:creationId xmlns:p14="http://schemas.microsoft.com/office/powerpoint/2010/main" val="2183923624"/>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6g_02.png"/>
          <p:cNvPicPr>
            <a:picLocks noChangeAspect="1"/>
          </p:cNvPicPr>
          <p:nvPr/>
        </p:nvPicPr>
        <p:blipFill>
          <a:blip r:embed="rId2"/>
          <a:stretch>
            <a:fillRect/>
          </a:stretch>
        </p:blipFill>
        <p:spPr>
          <a:xfrm>
            <a:off x="0" y="0"/>
            <a:ext cx="12191999" cy="6858000"/>
          </a:xfrm>
          <a:prstGeom prst="rect">
            <a:avLst/>
          </a:prstGeom>
        </p:spPr>
      </p:pic>
    </p:spTree>
    <p:extLst>
      <p:ext uri="{BB962C8B-B14F-4D97-AF65-F5344CB8AC3E}">
        <p14:creationId xmlns:p14="http://schemas.microsoft.com/office/powerpoint/2010/main" val="2363829233"/>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0"/>
          <p:cNvSpPr/>
          <p:nvPr/>
        </p:nvSpPr>
        <p:spPr>
          <a:xfrm>
            <a:off x="594360" y="384048"/>
            <a:ext cx="10881360" cy="457200"/>
          </a:xfrm>
          <a:prstGeom prst="rect">
            <a:avLst/>
          </a:prstGeom>
          <a:noFill/>
          <a:ln/>
        </p:spPr>
        <p:txBody>
          <a:bodyPr wrap="square" lIns="0" tIns="0" rIns="0" bIns="0" rtlCol="0" anchor="ctr">
            <a:noAutofit/>
          </a:bodyPr>
          <a:lstStyle/>
          <a:p>
            <a:pPr marL="457200" indent="-457200">
              <a:buFont typeface="Arial" panose="020B0604020202020204" pitchFamily="34" charset="0"/>
              <a:buChar char="•"/>
            </a:pPr>
            <a:r>
              <a:rPr lang="en-US" sz="3100" b="1" dirty="0" err="1" smtClean="0">
                <a:solidFill>
                  <a:srgbClr val="163B65"/>
                </a:solidFill>
                <a:ea typeface="Aptos Display" pitchFamily="34" charset="-122"/>
                <a:cs typeface="Aptos Display" pitchFamily="34" charset="-120"/>
              </a:rPr>
              <a:t>Üç</a:t>
            </a:r>
            <a:r>
              <a:rPr lang="en-US" sz="3100" b="1" dirty="0" smtClean="0">
                <a:solidFill>
                  <a:srgbClr val="163B65"/>
                </a:solidFill>
                <a:ea typeface="Aptos Display" pitchFamily="34" charset="-122"/>
                <a:cs typeface="Aptos Display" pitchFamily="34" charset="-120"/>
              </a:rPr>
              <a:t> </a:t>
            </a:r>
            <a:r>
              <a:rPr lang="tr-TR" sz="3100" b="1" dirty="0" err="1">
                <a:solidFill>
                  <a:srgbClr val="163B65"/>
                </a:solidFill>
                <a:ea typeface="Aptos Display" pitchFamily="34" charset="-122"/>
                <a:cs typeface="Aptos Display" pitchFamily="34" charset="-120"/>
              </a:rPr>
              <a:t>T</a:t>
            </a:r>
            <a:r>
              <a:rPr lang="en-US" sz="3100" b="1" dirty="0" err="1" smtClean="0">
                <a:solidFill>
                  <a:srgbClr val="163B65"/>
                </a:solidFill>
                <a:ea typeface="Aptos Display" pitchFamily="34" charset="-122"/>
                <a:cs typeface="Aptos Display" pitchFamily="34" charset="-120"/>
              </a:rPr>
              <a:t>emel</a:t>
            </a:r>
            <a:r>
              <a:rPr lang="en-US" sz="3100" b="1" dirty="0" smtClean="0">
                <a:solidFill>
                  <a:srgbClr val="163B65"/>
                </a:solidFill>
                <a:ea typeface="Aptos Display" pitchFamily="34" charset="-122"/>
                <a:cs typeface="Aptos Display" pitchFamily="34" charset="-120"/>
              </a:rPr>
              <a:t> </a:t>
            </a:r>
            <a:r>
              <a:rPr lang="tr-TR" sz="3100" b="1" dirty="0" err="1">
                <a:solidFill>
                  <a:srgbClr val="163B65"/>
                </a:solidFill>
                <a:ea typeface="Aptos Display" pitchFamily="34" charset="-122"/>
                <a:cs typeface="Aptos Display" pitchFamily="34" charset="-120"/>
              </a:rPr>
              <a:t>T</a:t>
            </a:r>
            <a:r>
              <a:rPr lang="en-US" sz="3100" b="1" dirty="0" err="1" smtClean="0">
                <a:solidFill>
                  <a:srgbClr val="163B65"/>
                </a:solidFill>
                <a:ea typeface="Aptos Display" pitchFamily="34" charset="-122"/>
                <a:cs typeface="Aptos Display" pitchFamily="34" charset="-120"/>
              </a:rPr>
              <a:t>eknik</a:t>
            </a:r>
            <a:r>
              <a:rPr lang="en-US" sz="3100" b="1" dirty="0" smtClean="0">
                <a:solidFill>
                  <a:srgbClr val="163B65"/>
                </a:solidFill>
                <a:ea typeface="Aptos Display" pitchFamily="34" charset="-122"/>
                <a:cs typeface="Aptos Display" pitchFamily="34" charset="-120"/>
              </a:rPr>
              <a:t> </a:t>
            </a:r>
            <a:r>
              <a:rPr lang="tr-TR" sz="3100" b="1" dirty="0" err="1">
                <a:solidFill>
                  <a:srgbClr val="163B65"/>
                </a:solidFill>
                <a:ea typeface="Aptos Display" pitchFamily="34" charset="-122"/>
                <a:cs typeface="Aptos Display" pitchFamily="34" charset="-120"/>
              </a:rPr>
              <a:t>Z</a:t>
            </a:r>
            <a:r>
              <a:rPr lang="en-US" sz="3100" b="1" dirty="0" err="1" smtClean="0">
                <a:solidFill>
                  <a:srgbClr val="163B65"/>
                </a:solidFill>
                <a:ea typeface="Aptos Display" pitchFamily="34" charset="-122"/>
                <a:cs typeface="Aptos Display" pitchFamily="34" charset="-120"/>
              </a:rPr>
              <a:t>orluk</a:t>
            </a:r>
            <a:endParaRPr lang="en-US" sz="3100" dirty="0"/>
          </a:p>
        </p:txBody>
      </p:sp>
      <p:sp>
        <p:nvSpPr>
          <p:cNvPr id="3" name="Text 1"/>
          <p:cNvSpPr/>
          <p:nvPr/>
        </p:nvSpPr>
        <p:spPr>
          <a:xfrm>
            <a:off x="603504" y="868680"/>
            <a:ext cx="10789920" cy="301752"/>
          </a:xfrm>
          <a:prstGeom prst="rect">
            <a:avLst/>
          </a:prstGeom>
          <a:noFill/>
          <a:ln/>
        </p:spPr>
        <p:txBody>
          <a:bodyPr wrap="square" lIns="0" tIns="0" rIns="0" bIns="0" rtlCol="0" anchor="ctr">
            <a:normAutofit/>
          </a:bodyPr>
          <a:lstStyle/>
          <a:p>
            <a:pPr marL="0" indent="0">
              <a:buNone/>
            </a:pPr>
            <a:r>
              <a:rPr lang="en-US" sz="1250" dirty="0">
                <a:solidFill>
                  <a:srgbClr val="60758A"/>
                </a:solidFill>
              </a:rPr>
              <a:t>Her problemi “neden oluşur → neye yol açar?” ilişkisiyle okuyun.</a:t>
            </a:r>
            <a:endParaRPr lang="en-US" sz="1250" dirty="0"/>
          </a:p>
        </p:txBody>
      </p:sp>
      <p:sp>
        <p:nvSpPr>
          <p:cNvPr id="4" name="Shape 2"/>
          <p:cNvSpPr/>
          <p:nvPr/>
        </p:nvSpPr>
        <p:spPr>
          <a:xfrm>
            <a:off x="713232" y="1417320"/>
            <a:ext cx="10789920" cy="987552"/>
          </a:xfrm>
          <a:prstGeom prst="roundRect">
            <a:avLst>
              <a:gd name="adj" fmla="val 4630"/>
            </a:avLst>
          </a:prstGeom>
          <a:solidFill>
            <a:srgbClr val="FFFFFF"/>
          </a:solidFill>
          <a:ln w="12700">
            <a:solidFill>
              <a:srgbClr val="D8E0E8"/>
            </a:solidFill>
            <a:prstDash val="solid"/>
          </a:ln>
        </p:spPr>
        <p:txBody>
          <a:bodyPr/>
          <a:lstStyle/>
          <a:p>
            <a:endParaRPr lang="tr-TR"/>
          </a:p>
        </p:txBody>
      </p:sp>
      <p:sp>
        <p:nvSpPr>
          <p:cNvPr id="5" name="Text 3"/>
          <p:cNvSpPr/>
          <p:nvPr/>
        </p:nvSpPr>
        <p:spPr>
          <a:xfrm>
            <a:off x="941832" y="1581912"/>
            <a:ext cx="2148840" cy="530352"/>
          </a:xfrm>
          <a:prstGeom prst="rect">
            <a:avLst/>
          </a:prstGeom>
          <a:noFill/>
          <a:ln/>
        </p:spPr>
        <p:txBody>
          <a:bodyPr wrap="square" lIns="0" tIns="0" rIns="0" bIns="0" rtlCol="0" anchor="ctr">
            <a:normAutofit/>
          </a:bodyPr>
          <a:lstStyle/>
          <a:p>
            <a:pPr marL="0" indent="0">
              <a:buNone/>
            </a:pPr>
            <a:r>
              <a:rPr lang="en-US" sz="1600" b="1" dirty="0">
                <a:solidFill>
                  <a:srgbClr val="163B65"/>
                </a:solidFill>
              </a:rPr>
              <a:t>Gecikme &amp; path loss</a:t>
            </a:r>
            <a:endParaRPr lang="en-US" sz="1600" dirty="0"/>
          </a:p>
        </p:txBody>
      </p:sp>
      <p:sp>
        <p:nvSpPr>
          <p:cNvPr id="6" name="Text 4"/>
          <p:cNvSpPr/>
          <p:nvPr/>
        </p:nvSpPr>
        <p:spPr>
          <a:xfrm>
            <a:off x="3246120" y="1581912"/>
            <a:ext cx="2240280" cy="530352"/>
          </a:xfrm>
          <a:prstGeom prst="rect">
            <a:avLst/>
          </a:prstGeom>
          <a:noFill/>
          <a:ln/>
        </p:spPr>
        <p:txBody>
          <a:bodyPr wrap="square" lIns="0" tIns="0" rIns="0" bIns="0" rtlCol="0" anchor="ctr">
            <a:normAutofit/>
          </a:bodyPr>
          <a:lstStyle/>
          <a:p>
            <a:pPr marL="0" indent="0">
              <a:buNone/>
            </a:pPr>
            <a:r>
              <a:rPr lang="en-US" sz="1400" b="1" dirty="0">
                <a:solidFill>
                  <a:srgbClr val="2D6EA3"/>
                </a:solidFill>
              </a:rPr>
              <a:t>Uzun bağlantı yolu</a:t>
            </a:r>
            <a:endParaRPr lang="en-US" sz="1400" dirty="0"/>
          </a:p>
        </p:txBody>
      </p:sp>
      <p:sp>
        <p:nvSpPr>
          <p:cNvPr id="7" name="Text 5"/>
          <p:cNvSpPr/>
          <p:nvPr/>
        </p:nvSpPr>
        <p:spPr>
          <a:xfrm>
            <a:off x="5532120" y="1554480"/>
            <a:ext cx="5623560" cy="621792"/>
          </a:xfrm>
          <a:prstGeom prst="rect">
            <a:avLst/>
          </a:prstGeom>
          <a:noFill/>
          <a:ln/>
        </p:spPr>
        <p:txBody>
          <a:bodyPr wrap="square" lIns="0" tIns="0" rIns="0" bIns="0" rtlCol="0" anchor="ctr">
            <a:normAutofit/>
          </a:bodyPr>
          <a:lstStyle/>
          <a:p>
            <a:pPr marL="0" indent="0">
              <a:buNone/>
            </a:pPr>
            <a:r>
              <a:rPr lang="en-US" sz="1350" dirty="0">
                <a:solidFill>
                  <a:srgbClr val="203040"/>
                </a:solidFill>
              </a:rPr>
              <a:t>Yüksek gecikme, zayıf sinyal, protokol </a:t>
            </a:r>
            <a:r>
              <a:rPr lang="en-US" sz="1350" dirty="0" err="1">
                <a:solidFill>
                  <a:srgbClr val="203040"/>
                </a:solidFill>
              </a:rPr>
              <a:t>zamanlayıcılarında</a:t>
            </a:r>
            <a:r>
              <a:rPr lang="en-US" sz="1350" dirty="0">
                <a:solidFill>
                  <a:srgbClr val="203040"/>
                </a:solidFill>
              </a:rPr>
              <a:t> </a:t>
            </a:r>
            <a:r>
              <a:rPr lang="en-US" sz="1350" dirty="0" err="1">
                <a:solidFill>
                  <a:srgbClr val="203040"/>
                </a:solidFill>
              </a:rPr>
              <a:t>sorun</a:t>
            </a:r>
            <a:r>
              <a:rPr lang="tr-TR" sz="1350" dirty="0">
                <a:solidFill>
                  <a:srgbClr val="203040"/>
                </a:solidFill>
              </a:rPr>
              <a:t>,</a:t>
            </a:r>
            <a:r>
              <a:rPr lang="tr-TR" sz="1350" dirty="0" err="1">
                <a:solidFill>
                  <a:srgbClr val="203040"/>
                </a:solidFill>
              </a:rPr>
              <a:t>uplink</a:t>
            </a:r>
            <a:endParaRPr lang="en-US" sz="1350" dirty="0"/>
          </a:p>
        </p:txBody>
      </p:sp>
      <p:sp>
        <p:nvSpPr>
          <p:cNvPr id="8" name="Shape 6"/>
          <p:cNvSpPr/>
          <p:nvPr/>
        </p:nvSpPr>
        <p:spPr>
          <a:xfrm>
            <a:off x="713232" y="2743200"/>
            <a:ext cx="10789920" cy="987552"/>
          </a:xfrm>
          <a:prstGeom prst="roundRect">
            <a:avLst>
              <a:gd name="adj" fmla="val 4630"/>
            </a:avLst>
          </a:prstGeom>
          <a:solidFill>
            <a:srgbClr val="F1F6FA"/>
          </a:solidFill>
          <a:ln w="12700">
            <a:solidFill>
              <a:srgbClr val="D8E0E8"/>
            </a:solidFill>
            <a:prstDash val="solid"/>
          </a:ln>
        </p:spPr>
        <p:txBody>
          <a:bodyPr/>
          <a:lstStyle/>
          <a:p>
            <a:endParaRPr lang="tr-TR"/>
          </a:p>
        </p:txBody>
      </p:sp>
      <p:sp>
        <p:nvSpPr>
          <p:cNvPr id="9" name="Text 7"/>
          <p:cNvSpPr/>
          <p:nvPr/>
        </p:nvSpPr>
        <p:spPr>
          <a:xfrm>
            <a:off x="941832" y="2907792"/>
            <a:ext cx="2148840" cy="530352"/>
          </a:xfrm>
          <a:prstGeom prst="rect">
            <a:avLst/>
          </a:prstGeom>
          <a:noFill/>
          <a:ln/>
        </p:spPr>
        <p:txBody>
          <a:bodyPr wrap="square" lIns="0" tIns="0" rIns="0" bIns="0" rtlCol="0" anchor="ctr">
            <a:normAutofit/>
          </a:bodyPr>
          <a:lstStyle/>
          <a:p>
            <a:pPr marL="0" indent="0">
              <a:buNone/>
            </a:pPr>
            <a:r>
              <a:rPr lang="en-US" sz="1600" b="1" dirty="0">
                <a:solidFill>
                  <a:srgbClr val="163B65"/>
                </a:solidFill>
              </a:rPr>
              <a:t>Doppler kayması</a:t>
            </a:r>
            <a:endParaRPr lang="en-US" sz="1600" dirty="0"/>
          </a:p>
        </p:txBody>
      </p:sp>
      <p:sp>
        <p:nvSpPr>
          <p:cNvPr id="10" name="Text 8"/>
          <p:cNvSpPr/>
          <p:nvPr/>
        </p:nvSpPr>
        <p:spPr>
          <a:xfrm>
            <a:off x="3246120" y="2907792"/>
            <a:ext cx="2240280" cy="530352"/>
          </a:xfrm>
          <a:prstGeom prst="rect">
            <a:avLst/>
          </a:prstGeom>
          <a:noFill/>
          <a:ln/>
        </p:spPr>
        <p:txBody>
          <a:bodyPr wrap="square" lIns="0" tIns="0" rIns="0" bIns="0" rtlCol="0" anchor="ctr">
            <a:normAutofit/>
          </a:bodyPr>
          <a:lstStyle/>
          <a:p>
            <a:pPr marL="0" indent="0">
              <a:buNone/>
            </a:pPr>
            <a:r>
              <a:rPr lang="en-US" sz="1400" b="1" dirty="0">
                <a:solidFill>
                  <a:srgbClr val="2D6EA3"/>
                </a:solidFill>
              </a:rPr>
              <a:t>Hızlı LEO hareketi</a:t>
            </a:r>
            <a:endParaRPr lang="en-US" sz="1400" dirty="0"/>
          </a:p>
        </p:txBody>
      </p:sp>
      <p:sp>
        <p:nvSpPr>
          <p:cNvPr id="11" name="Text 9"/>
          <p:cNvSpPr/>
          <p:nvPr/>
        </p:nvSpPr>
        <p:spPr>
          <a:xfrm>
            <a:off x="5532120" y="2880360"/>
            <a:ext cx="5623560" cy="621792"/>
          </a:xfrm>
          <a:prstGeom prst="rect">
            <a:avLst/>
          </a:prstGeom>
          <a:noFill/>
          <a:ln/>
        </p:spPr>
        <p:txBody>
          <a:bodyPr wrap="square" lIns="0" tIns="0" rIns="0" bIns="0" rtlCol="0" anchor="ctr">
            <a:normAutofit/>
          </a:bodyPr>
          <a:lstStyle/>
          <a:p>
            <a:pPr marL="0" indent="0">
              <a:buNone/>
            </a:pPr>
            <a:r>
              <a:rPr lang="en-US" sz="1350" dirty="0">
                <a:solidFill>
                  <a:srgbClr val="203040"/>
                </a:solidFill>
              </a:rPr>
              <a:t>Frekans sapması, senkronizasyon ve OFDM performansı sorunu</a:t>
            </a:r>
            <a:endParaRPr lang="en-US" sz="1350" dirty="0"/>
          </a:p>
        </p:txBody>
      </p:sp>
      <p:sp>
        <p:nvSpPr>
          <p:cNvPr id="12" name="Shape 10"/>
          <p:cNvSpPr/>
          <p:nvPr/>
        </p:nvSpPr>
        <p:spPr>
          <a:xfrm>
            <a:off x="713232" y="4069080"/>
            <a:ext cx="10789920" cy="987552"/>
          </a:xfrm>
          <a:prstGeom prst="roundRect">
            <a:avLst>
              <a:gd name="adj" fmla="val 4630"/>
            </a:avLst>
          </a:prstGeom>
          <a:solidFill>
            <a:srgbClr val="FFFFFF"/>
          </a:solidFill>
          <a:ln w="12700">
            <a:solidFill>
              <a:srgbClr val="D8E0E8"/>
            </a:solidFill>
            <a:prstDash val="solid"/>
          </a:ln>
        </p:spPr>
        <p:txBody>
          <a:bodyPr/>
          <a:lstStyle/>
          <a:p>
            <a:endParaRPr lang="tr-TR"/>
          </a:p>
        </p:txBody>
      </p:sp>
      <p:sp>
        <p:nvSpPr>
          <p:cNvPr id="13" name="Text 11"/>
          <p:cNvSpPr/>
          <p:nvPr/>
        </p:nvSpPr>
        <p:spPr>
          <a:xfrm>
            <a:off x="941832" y="4233672"/>
            <a:ext cx="2148840" cy="530352"/>
          </a:xfrm>
          <a:prstGeom prst="rect">
            <a:avLst/>
          </a:prstGeom>
          <a:noFill/>
          <a:ln/>
        </p:spPr>
        <p:txBody>
          <a:bodyPr wrap="square" lIns="0" tIns="0" rIns="0" bIns="0" rtlCol="0" anchor="ctr">
            <a:normAutofit/>
          </a:bodyPr>
          <a:lstStyle/>
          <a:p>
            <a:pPr marL="0" indent="0">
              <a:buNone/>
            </a:pPr>
            <a:r>
              <a:rPr lang="en-US" sz="1600" b="1" dirty="0">
                <a:solidFill>
                  <a:srgbClr val="163B65"/>
                </a:solidFill>
              </a:rPr>
              <a:t>Handover</a:t>
            </a:r>
            <a:endParaRPr lang="en-US" sz="1600" dirty="0"/>
          </a:p>
        </p:txBody>
      </p:sp>
      <p:sp>
        <p:nvSpPr>
          <p:cNvPr id="14" name="Text 12"/>
          <p:cNvSpPr/>
          <p:nvPr/>
        </p:nvSpPr>
        <p:spPr>
          <a:xfrm>
            <a:off x="3246120" y="4233672"/>
            <a:ext cx="2240280" cy="530352"/>
          </a:xfrm>
          <a:prstGeom prst="rect">
            <a:avLst/>
          </a:prstGeom>
          <a:noFill/>
          <a:ln/>
        </p:spPr>
        <p:txBody>
          <a:bodyPr wrap="square" lIns="0" tIns="0" rIns="0" bIns="0" rtlCol="0" anchor="ctr">
            <a:normAutofit/>
          </a:bodyPr>
          <a:lstStyle/>
          <a:p>
            <a:pPr marL="0" indent="0">
              <a:buNone/>
            </a:pPr>
            <a:r>
              <a:rPr lang="en-US" sz="1400" b="1" dirty="0">
                <a:solidFill>
                  <a:srgbClr val="2D6EA3"/>
                </a:solidFill>
              </a:rPr>
              <a:t>Uydu ve huzmeler hareketli</a:t>
            </a:r>
            <a:endParaRPr lang="en-US" sz="1400" dirty="0"/>
          </a:p>
        </p:txBody>
      </p:sp>
      <p:sp>
        <p:nvSpPr>
          <p:cNvPr id="15" name="Text 13"/>
          <p:cNvSpPr/>
          <p:nvPr/>
        </p:nvSpPr>
        <p:spPr>
          <a:xfrm>
            <a:off x="5532120" y="4206240"/>
            <a:ext cx="5623560" cy="621792"/>
          </a:xfrm>
          <a:prstGeom prst="rect">
            <a:avLst/>
          </a:prstGeom>
          <a:noFill/>
          <a:ln/>
        </p:spPr>
        <p:txBody>
          <a:bodyPr wrap="square" lIns="0" tIns="0" rIns="0" bIns="0" rtlCol="0" anchor="ctr">
            <a:normAutofit/>
          </a:bodyPr>
          <a:lstStyle/>
          <a:p>
            <a:pPr marL="0" indent="0">
              <a:buNone/>
            </a:pPr>
            <a:r>
              <a:rPr lang="en-US" sz="1350" dirty="0">
                <a:solidFill>
                  <a:srgbClr val="203040"/>
                </a:solidFill>
              </a:rPr>
              <a:t>Sabit kullanıcı bile sık uydu/hücre değiştirmek zorunda kalır</a:t>
            </a:r>
            <a:endParaRPr lang="en-US" sz="1350" dirty="0"/>
          </a:p>
        </p:txBody>
      </p:sp>
      <p:sp>
        <p:nvSpPr>
          <p:cNvPr id="16" name="Shape 14"/>
          <p:cNvSpPr/>
          <p:nvPr/>
        </p:nvSpPr>
        <p:spPr>
          <a:xfrm>
            <a:off x="868680" y="5486400"/>
            <a:ext cx="10424160" cy="530352"/>
          </a:xfrm>
          <a:prstGeom prst="roundRect">
            <a:avLst>
              <a:gd name="adj" fmla="val 8621"/>
            </a:avLst>
          </a:prstGeom>
          <a:solidFill>
            <a:srgbClr val="FFF6D8"/>
          </a:solidFill>
          <a:ln w="12700">
            <a:solidFill>
              <a:srgbClr val="EADCA8"/>
            </a:solidFill>
            <a:prstDash val="solid"/>
          </a:ln>
        </p:spPr>
        <p:txBody>
          <a:bodyPr/>
          <a:lstStyle/>
          <a:p>
            <a:endParaRPr lang="tr-TR"/>
          </a:p>
        </p:txBody>
      </p:sp>
      <p:sp>
        <p:nvSpPr>
          <p:cNvPr id="17" name="Text 15"/>
          <p:cNvSpPr/>
          <p:nvPr/>
        </p:nvSpPr>
        <p:spPr>
          <a:xfrm>
            <a:off x="1097280" y="5632704"/>
            <a:ext cx="9966960" cy="228600"/>
          </a:xfrm>
          <a:prstGeom prst="rect">
            <a:avLst/>
          </a:prstGeom>
          <a:noFill/>
          <a:ln/>
        </p:spPr>
        <p:txBody>
          <a:bodyPr wrap="square" lIns="0" tIns="0" rIns="0" bIns="0" rtlCol="0" anchor="ctr">
            <a:normAutofit/>
          </a:bodyPr>
          <a:lstStyle/>
          <a:p>
            <a:pPr marL="0" indent="0" algn="ctr">
              <a:buNone/>
            </a:pPr>
            <a:r>
              <a:rPr lang="en-US" sz="1280" b="1" dirty="0">
                <a:solidFill>
                  <a:srgbClr val="203040"/>
                </a:solidFill>
              </a:rPr>
              <a:t>Somut veri: Makalede 600 km yükseklikte ve 2 GHz’de yaklaşık 48 kHz Doppler kayması örneği veriliyor.</a:t>
            </a:r>
            <a:endParaRPr lang="en-US" sz="1280" dirty="0"/>
          </a:p>
        </p:txBody>
      </p:sp>
      <p:sp>
        <p:nvSpPr>
          <p:cNvPr id="18" name="Text 16"/>
          <p:cNvSpPr/>
          <p:nvPr/>
        </p:nvSpPr>
        <p:spPr>
          <a:xfrm>
            <a:off x="621792" y="6382512"/>
            <a:ext cx="9692640" cy="164592"/>
          </a:xfrm>
          <a:prstGeom prst="rect">
            <a:avLst/>
          </a:prstGeom>
          <a:noFill/>
          <a:ln/>
        </p:spPr>
        <p:txBody>
          <a:bodyPr wrap="square" lIns="0" tIns="0" rIns="0" bIns="0" rtlCol="0" anchor="ctr">
            <a:normAutofit/>
          </a:bodyPr>
          <a:lstStyle/>
          <a:p>
            <a:pPr marL="0" indent="0">
              <a:buNone/>
            </a:pPr>
            <a:r>
              <a:rPr lang="en-US" sz="850" i="1" dirty="0">
                <a:solidFill>
                  <a:srgbClr val="60758A"/>
                </a:solidFill>
              </a:rPr>
              <a:t>Azari et al. (2022), pp. 2637–2638.</a:t>
            </a:r>
            <a:endParaRPr lang="en-US" sz="850" dirty="0"/>
          </a:p>
        </p:txBody>
      </p:sp>
      <p:sp>
        <p:nvSpPr>
          <p:cNvPr id="25" name="Slide Number Placeholder 0"/>
          <p:cNvSpPr>
            <a:spLocks noGrp="1"/>
          </p:cNvSpPr>
          <p:nvPr>
            <p:ph type="sldNum" sz="quarter" idx="4294967295"/>
          </p:nvPr>
        </p:nvSpPr>
        <p:spPr>
          <a:xfrm>
            <a:off x="11841480" y="6428232"/>
            <a:ext cx="800000" cy="300000"/>
          </a:xfrm>
          <a:prstGeom prst="rect">
            <a:avLst/>
          </a:prstGeom>
          <a:extLst>
            <a:ext uri="{C572A759-6A51-4108-AA02-DFA0A04FC94B}">
              <ma14:wrappingTextBoxFlag xmlns:ma14="http://schemas.microsoft.com/office/mac/drawingml/2011/main" xmlns="" val="0"/>
            </a:ext>
          </a:extLst>
        </p:spPr>
        <p:txBody>
          <a:bodyPr/>
          <a:lstStyle>
            <a:lvl1pPr>
              <a:defRPr sz="900">
                <a:solidFill>
                  <a:srgbClr val="60758A"/>
                </a:solidFill>
                <a:latin typeface="Aptos"/>
                <a:ea typeface="Aptos"/>
                <a:cs typeface="Aptos"/>
              </a:defRPr>
            </a:lvl1pPr>
          </a:lstStyle>
          <a:p>
            <a:pPr algn="l"/>
            <a:fld id="{F7021451-1387-4CA6-816F-3879F97B5CBC}" type="slidenum">
              <a:rPr lang="en-US" b="0">
                <a:latin typeface="+mn-lt"/>
              </a:rPr>
              <a:t>19</a:t>
            </a:fld>
            <a:endParaRPr lang="en-US">
              <a:latin typeface="+mn-lt"/>
            </a:endParaRPr>
          </a:p>
        </p:txBody>
      </p:sp>
    </p:spTree>
    <p:extLst>
      <p:ext uri="{BB962C8B-B14F-4D97-AF65-F5344CB8AC3E}">
        <p14:creationId xmlns:p14="http://schemas.microsoft.com/office/powerpoint/2010/main" val="3381725306"/>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0"/>
          <p:cNvSpPr/>
          <p:nvPr/>
        </p:nvSpPr>
        <p:spPr>
          <a:xfrm>
            <a:off x="594360" y="384048"/>
            <a:ext cx="10881360" cy="457200"/>
          </a:xfrm>
          <a:prstGeom prst="rect">
            <a:avLst/>
          </a:prstGeom>
          <a:noFill/>
          <a:ln/>
        </p:spPr>
        <p:txBody>
          <a:bodyPr wrap="square" lIns="0" tIns="0" rIns="0" bIns="0" rtlCol="0" anchor="ctr">
            <a:noAutofit/>
          </a:bodyPr>
          <a:lstStyle/>
          <a:p>
            <a:pPr marL="457200" indent="-457200">
              <a:buFont typeface="Arial" panose="020B0604020202020204" pitchFamily="34" charset="0"/>
              <a:buChar char="•"/>
            </a:pPr>
            <a:r>
              <a:rPr lang="en-US" sz="3100" b="1" dirty="0">
                <a:solidFill>
                  <a:srgbClr val="163B65"/>
                </a:solidFill>
                <a:ea typeface="Aptos Display" pitchFamily="34" charset="-122"/>
                <a:cs typeface="Aptos Display" pitchFamily="34" charset="-120"/>
              </a:rPr>
              <a:t>5G NTN’den 6G NTN’e</a:t>
            </a:r>
            <a:endParaRPr lang="en-US" sz="3100" dirty="0"/>
          </a:p>
        </p:txBody>
      </p:sp>
      <p:sp>
        <p:nvSpPr>
          <p:cNvPr id="3" name="Text 1"/>
          <p:cNvSpPr/>
          <p:nvPr/>
        </p:nvSpPr>
        <p:spPr>
          <a:xfrm>
            <a:off x="603504" y="868680"/>
            <a:ext cx="10789920" cy="301752"/>
          </a:xfrm>
          <a:prstGeom prst="rect">
            <a:avLst/>
          </a:prstGeom>
          <a:noFill/>
          <a:ln/>
        </p:spPr>
        <p:txBody>
          <a:bodyPr wrap="square" lIns="0" tIns="0" rIns="0" bIns="0" rtlCol="0" anchor="ctr">
            <a:normAutofit/>
          </a:bodyPr>
          <a:lstStyle/>
          <a:p>
            <a:pPr marL="0" indent="0">
              <a:buNone/>
            </a:pPr>
            <a:r>
              <a:rPr lang="en-US" sz="1250" dirty="0">
                <a:solidFill>
                  <a:srgbClr val="60758A"/>
                </a:solidFill>
              </a:rPr>
              <a:t>Değişim yalnızca hız artışı değil, ağ mimarisinin yeniden düşünülmesidir.</a:t>
            </a:r>
            <a:endParaRPr lang="en-US" sz="1250" dirty="0"/>
          </a:p>
        </p:txBody>
      </p:sp>
      <p:sp>
        <p:nvSpPr>
          <p:cNvPr id="4" name="Shape 2"/>
          <p:cNvSpPr/>
          <p:nvPr/>
        </p:nvSpPr>
        <p:spPr>
          <a:xfrm>
            <a:off x="777240" y="1417320"/>
            <a:ext cx="4892040" cy="4160520"/>
          </a:xfrm>
          <a:prstGeom prst="roundRect">
            <a:avLst>
              <a:gd name="adj" fmla="val 1758"/>
            </a:avLst>
          </a:prstGeom>
          <a:solidFill>
            <a:srgbClr val="FFFFFF"/>
          </a:solidFill>
          <a:ln w="12700">
            <a:solidFill>
              <a:srgbClr val="D8E0E8"/>
            </a:solidFill>
            <a:prstDash val="solid"/>
          </a:ln>
          <a:effectLst>
            <a:outerShdw algn="bl" rotWithShape="0">
              <a:srgbClr val="000000">
                <a:alpha val="0"/>
              </a:srgbClr>
            </a:outerShdw>
          </a:effectLst>
        </p:spPr>
        <p:txBody>
          <a:bodyPr/>
          <a:lstStyle/>
          <a:p>
            <a:endParaRPr lang="tr-TR"/>
          </a:p>
        </p:txBody>
      </p:sp>
      <p:sp>
        <p:nvSpPr>
          <p:cNvPr id="5" name="Text 3"/>
          <p:cNvSpPr/>
          <p:nvPr/>
        </p:nvSpPr>
        <p:spPr>
          <a:xfrm>
            <a:off x="1078992" y="1737360"/>
            <a:ext cx="4251960" cy="411480"/>
          </a:xfrm>
          <a:prstGeom prst="rect">
            <a:avLst/>
          </a:prstGeom>
          <a:noFill/>
          <a:ln/>
        </p:spPr>
        <p:txBody>
          <a:bodyPr wrap="square" lIns="0" tIns="0" rIns="0" bIns="0" rtlCol="0" anchor="ctr"/>
          <a:lstStyle/>
          <a:p>
            <a:pPr marL="0" indent="0" algn="ctr">
              <a:buNone/>
            </a:pPr>
            <a:r>
              <a:rPr lang="en-US" sz="2300" b="1" dirty="0">
                <a:solidFill>
                  <a:srgbClr val="2D6EA3"/>
                </a:solidFill>
              </a:rPr>
              <a:t>5G’de NTN</a:t>
            </a:r>
            <a:endParaRPr lang="en-US" sz="2300" dirty="0"/>
          </a:p>
        </p:txBody>
      </p:sp>
      <p:sp>
        <p:nvSpPr>
          <p:cNvPr id="6" name="Text 4"/>
          <p:cNvSpPr/>
          <p:nvPr/>
        </p:nvSpPr>
        <p:spPr>
          <a:xfrm>
            <a:off x="1143000" y="2395728"/>
            <a:ext cx="4069080" cy="2331720"/>
          </a:xfrm>
          <a:prstGeom prst="rect">
            <a:avLst/>
          </a:prstGeom>
          <a:noFill/>
          <a:ln/>
        </p:spPr>
        <p:txBody>
          <a:bodyPr wrap="square" lIns="762" tIns="762" rIns="762" bIns="762" rtlCol="0" anchor="ctr">
            <a:normAutofit/>
          </a:bodyPr>
          <a:lstStyle/>
          <a:p>
            <a:pPr marL="177800" indent="-177800">
              <a:buSzPct val="100000"/>
              <a:buChar char="•"/>
            </a:pPr>
            <a:r>
              <a:rPr lang="en-US" sz="1600" dirty="0">
                <a:solidFill>
                  <a:srgbClr val="203040"/>
                </a:solidFill>
              </a:rPr>
              <a:t>Karasal ağın kapsama boşluklarını doldurur</a:t>
            </a:r>
            <a:endParaRPr lang="en-US" sz="1600" dirty="0"/>
          </a:p>
          <a:p>
            <a:pPr marL="177800" indent="-177800">
              <a:buSzPct val="100000"/>
              <a:buChar char="•"/>
            </a:pPr>
            <a:r>
              <a:rPr lang="en-US" sz="1600" dirty="0">
                <a:solidFill>
                  <a:srgbClr val="203040"/>
                </a:solidFill>
              </a:rPr>
              <a:t>Uydu çoğunlukla erişim veya backhaul katmanıdır</a:t>
            </a:r>
            <a:endParaRPr lang="en-US" sz="1600" dirty="0"/>
          </a:p>
          <a:p>
            <a:pPr marL="177800" indent="-177800">
              <a:buSzPct val="100000"/>
              <a:buChar char="•"/>
            </a:pPr>
            <a:r>
              <a:rPr lang="en-US" sz="1600" dirty="0">
                <a:solidFill>
                  <a:srgbClr val="203040"/>
                </a:solidFill>
              </a:rPr>
              <a:t>Karasal ve uydu ağları daha sınırlı bütünleşir</a:t>
            </a:r>
            <a:endParaRPr lang="en-US" sz="1600" dirty="0"/>
          </a:p>
          <a:p>
            <a:pPr marL="177800" indent="-177800">
              <a:buSzPct val="100000"/>
              <a:buChar char="•"/>
            </a:pPr>
            <a:r>
              <a:rPr lang="en-US" sz="1600" dirty="0">
                <a:solidFill>
                  <a:srgbClr val="203040"/>
                </a:solidFill>
              </a:rPr>
              <a:t>Temel hedef: kapsama ve hizmet sürekliliği</a:t>
            </a:r>
            <a:endParaRPr lang="en-US" sz="1600" dirty="0"/>
          </a:p>
        </p:txBody>
      </p:sp>
      <p:sp>
        <p:nvSpPr>
          <p:cNvPr id="7" name="Shape 5"/>
          <p:cNvSpPr/>
          <p:nvPr/>
        </p:nvSpPr>
        <p:spPr>
          <a:xfrm>
            <a:off x="5742432" y="2852928"/>
            <a:ext cx="685800" cy="1051560"/>
          </a:xfrm>
          <a:prstGeom prst="chevron">
            <a:avLst/>
          </a:prstGeom>
          <a:solidFill>
            <a:srgbClr val="E9B949"/>
          </a:solidFill>
          <a:ln w="12700">
            <a:solidFill>
              <a:srgbClr val="E9B949"/>
            </a:solidFill>
            <a:prstDash val="solid"/>
          </a:ln>
        </p:spPr>
        <p:txBody>
          <a:bodyPr/>
          <a:lstStyle/>
          <a:p>
            <a:endParaRPr lang="tr-TR"/>
          </a:p>
        </p:txBody>
      </p:sp>
      <p:sp>
        <p:nvSpPr>
          <p:cNvPr id="8" name="Shape 6"/>
          <p:cNvSpPr/>
          <p:nvPr/>
        </p:nvSpPr>
        <p:spPr>
          <a:xfrm>
            <a:off x="6537960" y="1417320"/>
            <a:ext cx="4892040" cy="4160520"/>
          </a:xfrm>
          <a:prstGeom prst="roundRect">
            <a:avLst>
              <a:gd name="adj" fmla="val 1758"/>
            </a:avLst>
          </a:prstGeom>
          <a:solidFill>
            <a:srgbClr val="163B65"/>
          </a:solidFill>
          <a:ln w="12700">
            <a:solidFill>
              <a:srgbClr val="163B65"/>
            </a:solidFill>
            <a:prstDash val="solid"/>
          </a:ln>
          <a:effectLst>
            <a:outerShdw algn="bl" rotWithShape="0">
              <a:srgbClr val="000000">
                <a:alpha val="0"/>
              </a:srgbClr>
            </a:outerShdw>
          </a:effectLst>
        </p:spPr>
        <p:txBody>
          <a:bodyPr/>
          <a:lstStyle/>
          <a:p>
            <a:endParaRPr lang="tr-TR"/>
          </a:p>
        </p:txBody>
      </p:sp>
      <p:sp>
        <p:nvSpPr>
          <p:cNvPr id="9" name="Text 7"/>
          <p:cNvSpPr/>
          <p:nvPr/>
        </p:nvSpPr>
        <p:spPr>
          <a:xfrm>
            <a:off x="6839712" y="1737360"/>
            <a:ext cx="4251960" cy="411480"/>
          </a:xfrm>
          <a:prstGeom prst="rect">
            <a:avLst/>
          </a:prstGeom>
          <a:noFill/>
          <a:ln/>
        </p:spPr>
        <p:txBody>
          <a:bodyPr wrap="square" lIns="0" tIns="0" rIns="0" bIns="0" rtlCol="0" anchor="ctr"/>
          <a:lstStyle/>
          <a:p>
            <a:pPr marL="0" indent="0" algn="ctr">
              <a:buNone/>
            </a:pPr>
            <a:r>
              <a:rPr lang="en-US" sz="2300" b="1" dirty="0">
                <a:solidFill>
                  <a:srgbClr val="FFFFFF"/>
                </a:solidFill>
              </a:rPr>
              <a:t>6G’de NTN</a:t>
            </a:r>
            <a:endParaRPr lang="en-US" sz="2300" dirty="0"/>
          </a:p>
        </p:txBody>
      </p:sp>
      <p:sp>
        <p:nvSpPr>
          <p:cNvPr id="10" name="Text 8"/>
          <p:cNvSpPr/>
          <p:nvPr/>
        </p:nvSpPr>
        <p:spPr>
          <a:xfrm>
            <a:off x="6903720" y="2395728"/>
            <a:ext cx="4069080" cy="2331720"/>
          </a:xfrm>
          <a:prstGeom prst="rect">
            <a:avLst/>
          </a:prstGeom>
          <a:noFill/>
          <a:ln/>
        </p:spPr>
        <p:txBody>
          <a:bodyPr wrap="square" lIns="762" tIns="762" rIns="762" bIns="762" rtlCol="0" anchor="ctr">
            <a:normAutofit/>
          </a:bodyPr>
          <a:lstStyle/>
          <a:p>
            <a:pPr marL="177800" indent="-177800">
              <a:buSzPct val="100000"/>
              <a:buChar char="•"/>
            </a:pPr>
            <a:r>
              <a:rPr lang="en-US" sz="1600" dirty="0">
                <a:solidFill>
                  <a:srgbClr val="FFFFFF"/>
                </a:solidFill>
              </a:rPr>
              <a:t>Yer–hava–uzay ağı baştan bütünleşik tasarlanır</a:t>
            </a:r>
            <a:endParaRPr lang="en-US" sz="1600" dirty="0"/>
          </a:p>
          <a:p>
            <a:pPr marL="177800" indent="-177800">
              <a:buSzPct val="100000"/>
              <a:buChar char="•"/>
            </a:pPr>
            <a:r>
              <a:rPr lang="en-US" sz="1600" dirty="0">
                <a:solidFill>
                  <a:srgbClr val="FFFFFF"/>
                </a:solidFill>
              </a:rPr>
              <a:t>Uydu iletişimin yanında işlem ve yönlendirme yapabilir</a:t>
            </a:r>
            <a:endParaRPr lang="en-US" sz="1600" dirty="0"/>
          </a:p>
          <a:p>
            <a:pPr marL="177800" indent="-177800">
              <a:buSzPct val="100000"/>
              <a:buChar char="•"/>
            </a:pPr>
            <a:r>
              <a:rPr lang="en-US" sz="1600" dirty="0">
                <a:solidFill>
                  <a:srgbClr val="FFFFFF"/>
                </a:solidFill>
              </a:rPr>
              <a:t>Karasal ve karasal olmayan erişim kesintisiz seçilir</a:t>
            </a:r>
            <a:endParaRPr lang="en-US" sz="1600" dirty="0"/>
          </a:p>
          <a:p>
            <a:pPr marL="177800" indent="-177800">
              <a:buSzPct val="100000"/>
              <a:buChar char="•"/>
            </a:pPr>
            <a:r>
              <a:rPr lang="en-US" sz="1600" dirty="0">
                <a:solidFill>
                  <a:srgbClr val="FFFFFF"/>
                </a:solidFill>
              </a:rPr>
              <a:t>Temel hedef: coğrafyadan bağımsız bağlantı</a:t>
            </a:r>
            <a:endParaRPr lang="en-US" sz="1600" dirty="0"/>
          </a:p>
        </p:txBody>
      </p:sp>
      <p:sp>
        <p:nvSpPr>
          <p:cNvPr id="11" name="Text 9"/>
          <p:cNvSpPr/>
          <p:nvPr/>
        </p:nvSpPr>
        <p:spPr>
          <a:xfrm>
            <a:off x="5029200" y="5742432"/>
            <a:ext cx="2103120" cy="256032"/>
          </a:xfrm>
          <a:prstGeom prst="rect">
            <a:avLst/>
          </a:prstGeom>
          <a:noFill/>
          <a:ln/>
        </p:spPr>
        <p:txBody>
          <a:bodyPr wrap="square" lIns="0" tIns="0" rIns="0" bIns="0" rtlCol="0" anchor="ctr"/>
          <a:lstStyle/>
          <a:p>
            <a:pPr marL="0" indent="0" algn="ctr">
              <a:buNone/>
            </a:pPr>
            <a:r>
              <a:rPr lang="en-US" sz="1100" b="1" dirty="0">
                <a:solidFill>
                  <a:srgbClr val="60758A"/>
                </a:solidFill>
              </a:rPr>
              <a:t>Ana fikir</a:t>
            </a:r>
            <a:endParaRPr lang="en-US" sz="1100" dirty="0"/>
          </a:p>
        </p:txBody>
      </p:sp>
      <p:sp>
        <p:nvSpPr>
          <p:cNvPr id="12" name="Text 10"/>
          <p:cNvSpPr/>
          <p:nvPr/>
        </p:nvSpPr>
        <p:spPr>
          <a:xfrm>
            <a:off x="3154680" y="5961888"/>
            <a:ext cx="5897880" cy="292608"/>
          </a:xfrm>
          <a:prstGeom prst="rect">
            <a:avLst/>
          </a:prstGeom>
          <a:noFill/>
          <a:ln/>
        </p:spPr>
        <p:txBody>
          <a:bodyPr wrap="square" lIns="0" tIns="0" rIns="0" bIns="0" rtlCol="0" anchor="ctr"/>
          <a:lstStyle/>
          <a:p>
            <a:pPr marL="0" indent="0" algn="ctr">
              <a:buNone/>
            </a:pPr>
            <a:r>
              <a:rPr lang="en-US" sz="1700" b="1" dirty="0">
                <a:solidFill>
                  <a:srgbClr val="163B65"/>
                </a:solidFill>
              </a:rPr>
              <a:t>5G’de tamamlayıcı → 6G’de doğal ağ bileşeni</a:t>
            </a:r>
            <a:endParaRPr lang="en-US" sz="1700" dirty="0"/>
          </a:p>
        </p:txBody>
      </p:sp>
      <p:sp>
        <p:nvSpPr>
          <p:cNvPr id="13" name="Text 11"/>
          <p:cNvSpPr/>
          <p:nvPr/>
        </p:nvSpPr>
        <p:spPr>
          <a:xfrm>
            <a:off x="621792" y="6382512"/>
            <a:ext cx="9692640" cy="164592"/>
          </a:xfrm>
          <a:prstGeom prst="rect">
            <a:avLst/>
          </a:prstGeom>
          <a:noFill/>
          <a:ln/>
        </p:spPr>
        <p:txBody>
          <a:bodyPr wrap="square" lIns="0" tIns="0" rIns="0" bIns="0" rtlCol="0" anchor="ctr">
            <a:normAutofit/>
          </a:bodyPr>
          <a:lstStyle/>
          <a:p>
            <a:pPr marL="0" indent="0">
              <a:buNone/>
            </a:pPr>
            <a:r>
              <a:rPr lang="en-US" sz="850" i="1" dirty="0">
                <a:solidFill>
                  <a:srgbClr val="60758A"/>
                </a:solidFill>
              </a:rPr>
              <a:t>Kaynak: Azari et al. (2022), Section IX — NTNs Integration in 6G.</a:t>
            </a:r>
            <a:endParaRPr lang="en-US" sz="850" dirty="0"/>
          </a:p>
        </p:txBody>
      </p:sp>
      <p:sp>
        <p:nvSpPr>
          <p:cNvPr id="25" name="Slide Number Placeholder 0"/>
          <p:cNvSpPr>
            <a:spLocks noGrp="1"/>
          </p:cNvSpPr>
          <p:nvPr>
            <p:ph type="sldNum" sz="quarter" idx="4294967295"/>
          </p:nvPr>
        </p:nvSpPr>
        <p:spPr>
          <a:xfrm>
            <a:off x="11841480" y="6428232"/>
            <a:ext cx="800000" cy="300000"/>
          </a:xfrm>
          <a:prstGeom prst="rect">
            <a:avLst/>
          </a:prstGeom>
          <a:extLst>
            <a:ext uri="{C572A759-6A51-4108-AA02-DFA0A04FC94B}">
              <ma14:wrappingTextBoxFlag xmlns:ma14="http://schemas.microsoft.com/office/mac/drawingml/2011/main" xmlns="" val="0"/>
            </a:ext>
          </a:extLst>
        </p:spPr>
        <p:txBody>
          <a:bodyPr/>
          <a:lstStyle>
            <a:lvl1pPr>
              <a:defRPr sz="900">
                <a:solidFill>
                  <a:srgbClr val="60758A"/>
                </a:solidFill>
                <a:latin typeface="Aptos"/>
                <a:ea typeface="Aptos"/>
                <a:cs typeface="Aptos"/>
              </a:defRPr>
            </a:lvl1pPr>
          </a:lstStyle>
          <a:p>
            <a:pPr algn="l"/>
            <a:fld id="{F7021451-1387-4CA6-816F-3879F97B5CBC}" type="slidenum">
              <a:rPr lang="en-US" b="0">
                <a:latin typeface="+mn-lt"/>
              </a:rPr>
              <a:t>20</a:t>
            </a:fld>
            <a:endParaRPr lang="en-US">
              <a:latin typeface="+mn-lt"/>
            </a:endParaRPr>
          </a:p>
        </p:txBody>
      </p:sp>
    </p:spTree>
    <p:extLst>
      <p:ext uri="{BB962C8B-B14F-4D97-AF65-F5344CB8AC3E}">
        <p14:creationId xmlns:p14="http://schemas.microsoft.com/office/powerpoint/2010/main" val="2260235143"/>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0"/>
          <p:cNvSpPr/>
          <p:nvPr/>
        </p:nvSpPr>
        <p:spPr>
          <a:xfrm>
            <a:off x="594360" y="384048"/>
            <a:ext cx="10881360" cy="457200"/>
          </a:xfrm>
          <a:prstGeom prst="rect">
            <a:avLst/>
          </a:prstGeom>
          <a:noFill/>
          <a:ln/>
        </p:spPr>
        <p:txBody>
          <a:bodyPr wrap="square" lIns="0" tIns="0" rIns="0" bIns="0" rtlCol="0" anchor="ctr">
            <a:noAutofit/>
          </a:bodyPr>
          <a:lstStyle/>
          <a:p>
            <a:pPr marL="342900" indent="-342900">
              <a:buFont typeface="Arial" panose="020B0604020202020204" pitchFamily="34" charset="0"/>
              <a:buChar char="•"/>
            </a:pPr>
            <a:r>
              <a:rPr lang="en-US" sz="3100" b="1" dirty="0">
                <a:solidFill>
                  <a:srgbClr val="163B65"/>
                </a:solidFill>
                <a:ea typeface="Aptos Display" pitchFamily="34" charset="-122"/>
                <a:cs typeface="Aptos Display" pitchFamily="34" charset="-120"/>
              </a:rPr>
              <a:t>6G’de </a:t>
            </a:r>
            <a:r>
              <a:rPr lang="en-US" sz="3100" b="1" dirty="0" err="1">
                <a:solidFill>
                  <a:srgbClr val="163B65"/>
                </a:solidFill>
                <a:ea typeface="Aptos Display" pitchFamily="34" charset="-122"/>
                <a:cs typeface="Aptos Display" pitchFamily="34" charset="-120"/>
              </a:rPr>
              <a:t>yer</a:t>
            </a:r>
            <a:r>
              <a:rPr lang="en-US" sz="3100" b="1" dirty="0">
                <a:solidFill>
                  <a:srgbClr val="163B65"/>
                </a:solidFill>
                <a:ea typeface="Aptos Display" pitchFamily="34" charset="-122"/>
                <a:cs typeface="Aptos Display" pitchFamily="34" charset="-120"/>
              </a:rPr>
              <a:t>–</a:t>
            </a:r>
            <a:r>
              <a:rPr lang="en-US" sz="3100" b="1" dirty="0" err="1">
                <a:solidFill>
                  <a:srgbClr val="163B65"/>
                </a:solidFill>
                <a:ea typeface="Aptos Display" pitchFamily="34" charset="-122"/>
                <a:cs typeface="Aptos Display" pitchFamily="34" charset="-120"/>
              </a:rPr>
              <a:t>hava</a:t>
            </a:r>
            <a:r>
              <a:rPr lang="en-US" sz="3100" b="1" dirty="0">
                <a:solidFill>
                  <a:srgbClr val="163B65"/>
                </a:solidFill>
                <a:ea typeface="Aptos Display" pitchFamily="34" charset="-122"/>
                <a:cs typeface="Aptos Display" pitchFamily="34" charset="-120"/>
              </a:rPr>
              <a:t>–</a:t>
            </a:r>
            <a:r>
              <a:rPr lang="en-US" sz="3100" b="1" dirty="0" err="1">
                <a:solidFill>
                  <a:srgbClr val="163B65"/>
                </a:solidFill>
                <a:ea typeface="Aptos Display" pitchFamily="34" charset="-122"/>
                <a:cs typeface="Aptos Display" pitchFamily="34" charset="-120"/>
              </a:rPr>
              <a:t>uzay</a:t>
            </a:r>
            <a:r>
              <a:rPr lang="en-US" sz="3100" b="1" dirty="0">
                <a:solidFill>
                  <a:srgbClr val="163B65"/>
                </a:solidFill>
                <a:ea typeface="Aptos Display" pitchFamily="34" charset="-122"/>
                <a:cs typeface="Aptos Display" pitchFamily="34" charset="-120"/>
              </a:rPr>
              <a:t> </a:t>
            </a:r>
            <a:r>
              <a:rPr lang="tr-TR" sz="3100" b="1" dirty="0" smtClean="0">
                <a:solidFill>
                  <a:srgbClr val="163B65"/>
                </a:solidFill>
                <a:ea typeface="Aptos Display" pitchFamily="34" charset="-122"/>
                <a:cs typeface="Aptos Display" pitchFamily="34" charset="-120"/>
              </a:rPr>
              <a:t>B</a:t>
            </a:r>
            <a:r>
              <a:rPr lang="en-US" sz="3100" b="1" dirty="0" err="1" smtClean="0">
                <a:solidFill>
                  <a:srgbClr val="163B65"/>
                </a:solidFill>
                <a:ea typeface="Aptos Display" pitchFamily="34" charset="-122"/>
                <a:cs typeface="Aptos Display" pitchFamily="34" charset="-120"/>
              </a:rPr>
              <a:t>ütünleşik</a:t>
            </a:r>
            <a:r>
              <a:rPr lang="en-US" sz="3100" b="1" dirty="0" smtClean="0">
                <a:solidFill>
                  <a:srgbClr val="163B65"/>
                </a:solidFill>
                <a:ea typeface="Aptos Display" pitchFamily="34" charset="-122"/>
                <a:cs typeface="Aptos Display" pitchFamily="34" charset="-120"/>
              </a:rPr>
              <a:t> </a:t>
            </a:r>
            <a:r>
              <a:rPr lang="tr-TR" sz="3100" b="1" dirty="0">
                <a:solidFill>
                  <a:srgbClr val="163B65"/>
                </a:solidFill>
                <a:ea typeface="Aptos Display" pitchFamily="34" charset="-122"/>
                <a:cs typeface="Aptos Display" pitchFamily="34" charset="-120"/>
              </a:rPr>
              <a:t>A</a:t>
            </a:r>
            <a:r>
              <a:rPr lang="en-US" sz="3100" b="1" dirty="0" err="1" smtClean="0">
                <a:solidFill>
                  <a:srgbClr val="163B65"/>
                </a:solidFill>
                <a:ea typeface="Aptos Display" pitchFamily="34" charset="-122"/>
                <a:cs typeface="Aptos Display" pitchFamily="34" charset="-120"/>
              </a:rPr>
              <a:t>ğı</a:t>
            </a:r>
            <a:endParaRPr lang="en-US" sz="3100" dirty="0"/>
          </a:p>
        </p:txBody>
      </p:sp>
      <p:sp>
        <p:nvSpPr>
          <p:cNvPr id="3" name="Text 1"/>
          <p:cNvSpPr/>
          <p:nvPr/>
        </p:nvSpPr>
        <p:spPr>
          <a:xfrm>
            <a:off x="603504" y="868680"/>
            <a:ext cx="10789920" cy="301752"/>
          </a:xfrm>
          <a:prstGeom prst="rect">
            <a:avLst/>
          </a:prstGeom>
          <a:noFill/>
          <a:ln/>
        </p:spPr>
        <p:txBody>
          <a:bodyPr wrap="square" lIns="0" tIns="0" rIns="0" bIns="0" rtlCol="0" anchor="ctr">
            <a:normAutofit/>
          </a:bodyPr>
          <a:lstStyle/>
          <a:p>
            <a:pPr marL="0" indent="0">
              <a:buNone/>
            </a:pPr>
            <a:r>
              <a:rPr lang="en-US" sz="1250" dirty="0">
                <a:solidFill>
                  <a:srgbClr val="60758A"/>
                </a:solidFill>
              </a:rPr>
              <a:t>Ağ, iki boyutlu hücresel yapıdan çok katmanlı ve üç boyutlu bir sisteme dönüşür.</a:t>
            </a:r>
            <a:endParaRPr lang="en-US" sz="1250" dirty="0"/>
          </a:p>
        </p:txBody>
      </p:sp>
      <p:sp>
        <p:nvSpPr>
          <p:cNvPr id="4" name="Shape 2"/>
          <p:cNvSpPr/>
          <p:nvPr/>
        </p:nvSpPr>
        <p:spPr>
          <a:xfrm>
            <a:off x="914400" y="1417320"/>
            <a:ext cx="4572000" cy="1051560"/>
          </a:xfrm>
          <a:prstGeom prst="roundRect">
            <a:avLst>
              <a:gd name="adj" fmla="val 5217"/>
            </a:avLst>
          </a:prstGeom>
          <a:solidFill>
            <a:srgbClr val="E7EFF6"/>
          </a:solidFill>
          <a:ln w="12700">
            <a:solidFill>
              <a:srgbClr val="C8D7E5"/>
            </a:solidFill>
            <a:prstDash val="solid"/>
          </a:ln>
        </p:spPr>
        <p:txBody>
          <a:bodyPr/>
          <a:lstStyle/>
          <a:p>
            <a:endParaRPr lang="tr-TR"/>
          </a:p>
        </p:txBody>
      </p:sp>
      <p:sp>
        <p:nvSpPr>
          <p:cNvPr id="5" name="Text 3"/>
          <p:cNvSpPr/>
          <p:nvPr/>
        </p:nvSpPr>
        <p:spPr>
          <a:xfrm>
            <a:off x="1188720" y="1664208"/>
            <a:ext cx="1097280" cy="274320"/>
          </a:xfrm>
          <a:prstGeom prst="rect">
            <a:avLst/>
          </a:prstGeom>
          <a:noFill/>
          <a:ln/>
        </p:spPr>
        <p:txBody>
          <a:bodyPr wrap="square" lIns="0" tIns="0" rIns="0" bIns="0" rtlCol="0" anchor="ctr"/>
          <a:lstStyle/>
          <a:p>
            <a:pPr marL="0" indent="0">
              <a:buNone/>
            </a:pPr>
            <a:r>
              <a:rPr lang="en-US" sz="1800" b="1" dirty="0">
                <a:solidFill>
                  <a:srgbClr val="163B65"/>
                </a:solidFill>
              </a:rPr>
              <a:t>UZAY</a:t>
            </a:r>
            <a:endParaRPr lang="en-US" sz="1800" dirty="0"/>
          </a:p>
        </p:txBody>
      </p:sp>
      <p:sp>
        <p:nvSpPr>
          <p:cNvPr id="6" name="Text 4"/>
          <p:cNvSpPr/>
          <p:nvPr/>
        </p:nvSpPr>
        <p:spPr>
          <a:xfrm>
            <a:off x="2377440" y="1417320"/>
            <a:ext cx="2971800" cy="1051560"/>
          </a:xfrm>
          <a:prstGeom prst="rect">
            <a:avLst/>
          </a:prstGeom>
          <a:noFill/>
          <a:ln/>
        </p:spPr>
        <p:txBody>
          <a:bodyPr wrap="square" lIns="0" tIns="0" rIns="0" bIns="0" rtlCol="0" anchor="ctr">
            <a:normAutofit/>
          </a:bodyPr>
          <a:lstStyle/>
          <a:p>
            <a:pPr marL="0" indent="0">
              <a:buNone/>
            </a:pPr>
            <a:r>
              <a:rPr lang="en-US" sz="1350">
                <a:solidFill>
                  <a:srgbClr val="203040"/>
                </a:solidFill>
              </a:rPr>
              <a:t>LEO • MEO • GEO uyduları • uydular arası bağlantılar</a:t>
            </a:r>
            <a:endParaRPr lang="en-US" sz="1350"/>
          </a:p>
        </p:txBody>
      </p:sp>
      <p:sp>
        <p:nvSpPr>
          <p:cNvPr id="7" name="Shape 5"/>
          <p:cNvSpPr/>
          <p:nvPr/>
        </p:nvSpPr>
        <p:spPr>
          <a:xfrm>
            <a:off x="914400" y="2743200"/>
            <a:ext cx="4572000" cy="1051560"/>
          </a:xfrm>
          <a:prstGeom prst="roundRect">
            <a:avLst>
              <a:gd name="adj" fmla="val 5217"/>
            </a:avLst>
          </a:prstGeom>
          <a:solidFill>
            <a:srgbClr val="E8F4F6"/>
          </a:solidFill>
          <a:ln w="12700">
            <a:solidFill>
              <a:srgbClr val="C7E0E5"/>
            </a:solidFill>
            <a:prstDash val="solid"/>
          </a:ln>
        </p:spPr>
        <p:txBody>
          <a:bodyPr/>
          <a:lstStyle/>
          <a:p>
            <a:endParaRPr lang="tr-TR"/>
          </a:p>
        </p:txBody>
      </p:sp>
      <p:sp>
        <p:nvSpPr>
          <p:cNvPr id="8" name="Text 6"/>
          <p:cNvSpPr/>
          <p:nvPr/>
        </p:nvSpPr>
        <p:spPr>
          <a:xfrm>
            <a:off x="1188720" y="2990088"/>
            <a:ext cx="1097280" cy="274320"/>
          </a:xfrm>
          <a:prstGeom prst="rect">
            <a:avLst/>
          </a:prstGeom>
          <a:noFill/>
          <a:ln/>
        </p:spPr>
        <p:txBody>
          <a:bodyPr wrap="square" lIns="0" tIns="0" rIns="0" bIns="0" rtlCol="0" anchor="ctr"/>
          <a:lstStyle/>
          <a:p>
            <a:pPr marL="0" indent="0">
              <a:buNone/>
            </a:pPr>
            <a:r>
              <a:rPr lang="en-US" sz="1800" b="1" dirty="0">
                <a:solidFill>
                  <a:srgbClr val="163B65"/>
                </a:solidFill>
              </a:rPr>
              <a:t>HAVA</a:t>
            </a:r>
            <a:endParaRPr lang="en-US" sz="1800" dirty="0"/>
          </a:p>
        </p:txBody>
      </p:sp>
      <p:sp>
        <p:nvSpPr>
          <p:cNvPr id="9" name="Text 7"/>
          <p:cNvSpPr/>
          <p:nvPr/>
        </p:nvSpPr>
        <p:spPr>
          <a:xfrm>
            <a:off x="2377440" y="2743200"/>
            <a:ext cx="2971800" cy="1051560"/>
          </a:xfrm>
          <a:prstGeom prst="rect">
            <a:avLst/>
          </a:prstGeom>
          <a:noFill/>
          <a:ln/>
        </p:spPr>
        <p:txBody>
          <a:bodyPr wrap="square" lIns="0" tIns="0" rIns="0" bIns="0" rtlCol="0" anchor="ctr">
            <a:normAutofit/>
          </a:bodyPr>
          <a:lstStyle/>
          <a:p>
            <a:pPr marL="0" indent="0">
              <a:buNone/>
            </a:pPr>
            <a:r>
              <a:rPr lang="en-US" sz="1350">
                <a:solidFill>
                  <a:srgbClr val="203040"/>
                </a:solidFill>
              </a:rPr>
              <a:t>HAPS • UAV/İHA • geçici ve esnek kapsama</a:t>
            </a:r>
            <a:endParaRPr lang="en-US" sz="1350"/>
          </a:p>
        </p:txBody>
      </p:sp>
      <p:sp>
        <p:nvSpPr>
          <p:cNvPr id="10" name="Shape 8"/>
          <p:cNvSpPr/>
          <p:nvPr/>
        </p:nvSpPr>
        <p:spPr>
          <a:xfrm>
            <a:off x="914400" y="4069080"/>
            <a:ext cx="4572000" cy="1051560"/>
          </a:xfrm>
          <a:prstGeom prst="roundRect">
            <a:avLst>
              <a:gd name="adj" fmla="val 5217"/>
            </a:avLst>
          </a:prstGeom>
          <a:solidFill>
            <a:srgbClr val="FFF6D8"/>
          </a:solidFill>
          <a:ln w="12700">
            <a:solidFill>
              <a:srgbClr val="E9DDAE"/>
            </a:solidFill>
            <a:prstDash val="solid"/>
          </a:ln>
        </p:spPr>
        <p:txBody>
          <a:bodyPr/>
          <a:lstStyle/>
          <a:p>
            <a:endParaRPr lang="tr-TR"/>
          </a:p>
        </p:txBody>
      </p:sp>
      <p:sp>
        <p:nvSpPr>
          <p:cNvPr id="11" name="Text 9"/>
          <p:cNvSpPr/>
          <p:nvPr/>
        </p:nvSpPr>
        <p:spPr>
          <a:xfrm>
            <a:off x="1188720" y="4315968"/>
            <a:ext cx="1097280" cy="274320"/>
          </a:xfrm>
          <a:prstGeom prst="rect">
            <a:avLst/>
          </a:prstGeom>
          <a:noFill/>
          <a:ln/>
        </p:spPr>
        <p:txBody>
          <a:bodyPr wrap="square" lIns="0" tIns="0" rIns="0" bIns="0" rtlCol="0" anchor="ctr"/>
          <a:lstStyle/>
          <a:p>
            <a:pPr marL="0" indent="0">
              <a:buNone/>
            </a:pPr>
            <a:r>
              <a:rPr lang="en-US" sz="1800" b="1" dirty="0">
                <a:solidFill>
                  <a:srgbClr val="163B65"/>
                </a:solidFill>
              </a:rPr>
              <a:t>YER</a:t>
            </a:r>
            <a:endParaRPr lang="en-US" sz="1800" dirty="0"/>
          </a:p>
        </p:txBody>
      </p:sp>
      <p:sp>
        <p:nvSpPr>
          <p:cNvPr id="12" name="Text 10"/>
          <p:cNvSpPr/>
          <p:nvPr/>
        </p:nvSpPr>
        <p:spPr>
          <a:xfrm>
            <a:off x="2377440" y="4069080"/>
            <a:ext cx="2971800" cy="1051560"/>
          </a:xfrm>
          <a:prstGeom prst="rect">
            <a:avLst/>
          </a:prstGeom>
          <a:noFill/>
          <a:ln/>
        </p:spPr>
        <p:txBody>
          <a:bodyPr wrap="square" lIns="0" tIns="0" rIns="0" bIns="0" rtlCol="0" anchor="ctr">
            <a:normAutofit/>
          </a:bodyPr>
          <a:lstStyle/>
          <a:p>
            <a:pPr marL="0" indent="0">
              <a:buNone/>
            </a:pPr>
            <a:r>
              <a:rPr lang="en-US" sz="1350">
                <a:solidFill>
                  <a:srgbClr val="203040"/>
                </a:solidFill>
              </a:rPr>
              <a:t>Baz istasyonları • fiber • kullanıcılar • IoT ve araçlar</a:t>
            </a:r>
            <a:endParaRPr lang="en-US" sz="1350"/>
          </a:p>
        </p:txBody>
      </p:sp>
      <p:sp>
        <p:nvSpPr>
          <p:cNvPr id="13" name="Shape 11"/>
          <p:cNvSpPr/>
          <p:nvPr/>
        </p:nvSpPr>
        <p:spPr>
          <a:xfrm>
            <a:off x="3200400" y="2468880"/>
            <a:ext cx="0" cy="274320"/>
          </a:xfrm>
          <a:prstGeom prst="line">
            <a:avLst/>
          </a:prstGeom>
          <a:noFill/>
          <a:ln w="38100">
            <a:solidFill>
              <a:srgbClr val="2D6EA3"/>
            </a:solidFill>
            <a:prstDash val="solid"/>
            <a:headEnd type="none"/>
            <a:tailEnd type="triangle"/>
          </a:ln>
        </p:spPr>
        <p:txBody>
          <a:bodyPr/>
          <a:lstStyle/>
          <a:p>
            <a:endParaRPr lang="tr-TR"/>
          </a:p>
        </p:txBody>
      </p:sp>
      <p:sp>
        <p:nvSpPr>
          <p:cNvPr id="14" name="Shape 12"/>
          <p:cNvSpPr/>
          <p:nvPr/>
        </p:nvSpPr>
        <p:spPr>
          <a:xfrm>
            <a:off x="3200400" y="3794760"/>
            <a:ext cx="0" cy="274320"/>
          </a:xfrm>
          <a:prstGeom prst="line">
            <a:avLst/>
          </a:prstGeom>
          <a:noFill/>
          <a:ln w="38100">
            <a:solidFill>
              <a:srgbClr val="2D6EA3"/>
            </a:solidFill>
            <a:prstDash val="solid"/>
            <a:headEnd type="none"/>
            <a:tailEnd type="triangle"/>
          </a:ln>
        </p:spPr>
        <p:txBody>
          <a:bodyPr/>
          <a:lstStyle/>
          <a:p>
            <a:endParaRPr lang="tr-TR"/>
          </a:p>
        </p:txBody>
      </p:sp>
      <p:sp>
        <p:nvSpPr>
          <p:cNvPr id="15" name="Text 13"/>
          <p:cNvSpPr/>
          <p:nvPr/>
        </p:nvSpPr>
        <p:spPr>
          <a:xfrm>
            <a:off x="3200400" y="5532120"/>
            <a:ext cx="5806440" cy="384048"/>
          </a:xfrm>
          <a:prstGeom prst="rect">
            <a:avLst/>
          </a:prstGeom>
          <a:noFill/>
          <a:ln/>
        </p:spPr>
        <p:txBody>
          <a:bodyPr wrap="square" lIns="0" tIns="0" rIns="0" bIns="0" rtlCol="0" anchor="ctr"/>
          <a:lstStyle/>
          <a:p>
            <a:pPr marL="0" indent="0" algn="ctr">
              <a:buNone/>
            </a:pPr>
            <a:r>
              <a:rPr lang="en-US" sz="1700" b="1" dirty="0">
                <a:solidFill>
                  <a:srgbClr val="163B65"/>
                </a:solidFill>
              </a:rPr>
              <a:t>Kullanıcı en uygun katmana dinamik olarak bağlanır.</a:t>
            </a:r>
            <a:endParaRPr lang="en-US" sz="1700" dirty="0"/>
          </a:p>
        </p:txBody>
      </p:sp>
      <p:sp>
        <p:nvSpPr>
          <p:cNvPr id="16" name="Text 14"/>
          <p:cNvSpPr/>
          <p:nvPr/>
        </p:nvSpPr>
        <p:spPr>
          <a:xfrm>
            <a:off x="621792" y="6382512"/>
            <a:ext cx="9692640" cy="164592"/>
          </a:xfrm>
          <a:prstGeom prst="rect">
            <a:avLst/>
          </a:prstGeom>
          <a:noFill/>
          <a:ln/>
        </p:spPr>
        <p:txBody>
          <a:bodyPr wrap="square" lIns="0" tIns="0" rIns="0" bIns="0" rtlCol="0" anchor="ctr">
            <a:normAutofit/>
          </a:bodyPr>
          <a:lstStyle/>
          <a:p>
            <a:pPr marL="0" indent="0">
              <a:buNone/>
            </a:pPr>
            <a:r>
              <a:rPr lang="en-US" sz="850" i="1" dirty="0">
                <a:solidFill>
                  <a:srgbClr val="60758A"/>
                </a:solidFill>
              </a:rPr>
              <a:t>Makalede bu yapı Ground–Air–Space (GAS) network olarak ele alınmaktadır.</a:t>
            </a:r>
            <a:endParaRPr lang="en-US" sz="850" dirty="0"/>
          </a:p>
        </p:txBody>
      </p:sp>
      <p:sp>
        <p:nvSpPr>
          <p:cNvPr id="25" name="Slide Number Placeholder 0"/>
          <p:cNvSpPr>
            <a:spLocks noGrp="1"/>
          </p:cNvSpPr>
          <p:nvPr>
            <p:ph type="sldNum" sz="quarter" idx="4294967295"/>
          </p:nvPr>
        </p:nvSpPr>
        <p:spPr>
          <a:xfrm>
            <a:off x="11841480" y="6428232"/>
            <a:ext cx="800000" cy="300000"/>
          </a:xfrm>
          <a:prstGeom prst="rect">
            <a:avLst/>
          </a:prstGeom>
          <a:extLst>
            <a:ext uri="{C572A759-6A51-4108-AA02-DFA0A04FC94B}">
              <ma14:wrappingTextBoxFlag xmlns:ma14="http://schemas.microsoft.com/office/mac/drawingml/2011/main" xmlns="" val="0"/>
            </a:ext>
          </a:extLst>
        </p:spPr>
        <p:txBody>
          <a:bodyPr/>
          <a:lstStyle>
            <a:lvl1pPr>
              <a:defRPr sz="900">
                <a:solidFill>
                  <a:srgbClr val="60758A"/>
                </a:solidFill>
                <a:latin typeface="Aptos"/>
                <a:ea typeface="Aptos"/>
                <a:cs typeface="Aptos"/>
              </a:defRPr>
            </a:lvl1pPr>
          </a:lstStyle>
          <a:p>
            <a:pPr algn="l"/>
            <a:fld id="{F7021451-1387-4CA6-816F-3879F97B5CBC}" type="slidenum">
              <a:rPr lang="en-US" b="0">
                <a:latin typeface="+mn-lt"/>
              </a:rPr>
              <a:t>21</a:t>
            </a:fld>
            <a:endParaRPr lang="en-US">
              <a:latin typeface="+mn-lt"/>
            </a:endParaRPr>
          </a:p>
        </p:txBody>
      </p:sp>
      <p:pic>
        <p:nvPicPr>
          <p:cNvPr id="18" name="Resim 17">
            <a:extLst>
              <a:ext uri="{FF2B5EF4-FFF2-40B4-BE49-F238E27FC236}">
                <a16:creationId xmlns:a16="http://schemas.microsoft.com/office/drawing/2014/main" id="{13361D40-B4F3-AC81-5696-2608F0F03E86}"/>
              </a:ext>
            </a:extLst>
          </p:cNvPr>
          <p:cNvPicPr>
            <a:picLocks noChangeAspect="1"/>
          </p:cNvPicPr>
          <p:nvPr/>
        </p:nvPicPr>
        <p:blipFill>
          <a:blip r:embed="rId3"/>
          <a:stretch>
            <a:fillRect/>
          </a:stretch>
        </p:blipFill>
        <p:spPr>
          <a:xfrm>
            <a:off x="5349240" y="1417320"/>
            <a:ext cx="5715000" cy="3553800"/>
          </a:xfrm>
          <a:prstGeom prst="rect">
            <a:avLst/>
          </a:prstGeom>
        </p:spPr>
      </p:pic>
    </p:spTree>
    <p:extLst>
      <p:ext uri="{BB962C8B-B14F-4D97-AF65-F5344CB8AC3E}">
        <p14:creationId xmlns:p14="http://schemas.microsoft.com/office/powerpoint/2010/main" val="3361278620"/>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0"/>
          <p:cNvSpPr/>
          <p:nvPr/>
        </p:nvSpPr>
        <p:spPr>
          <a:xfrm>
            <a:off x="594360" y="384048"/>
            <a:ext cx="10881360" cy="457200"/>
          </a:xfrm>
          <a:prstGeom prst="rect">
            <a:avLst/>
          </a:prstGeom>
          <a:noFill/>
          <a:ln/>
        </p:spPr>
        <p:txBody>
          <a:bodyPr wrap="square" lIns="0" tIns="0" rIns="0" bIns="0" rtlCol="0" anchor="ctr">
            <a:noAutofit/>
          </a:bodyPr>
          <a:lstStyle/>
          <a:p>
            <a:pPr marL="342900" indent="-342900">
              <a:buFont typeface="Arial" panose="020B0604020202020204" pitchFamily="34" charset="0"/>
              <a:buChar char="•"/>
            </a:pPr>
            <a:r>
              <a:rPr lang="en-US" sz="3100" b="1" dirty="0">
                <a:solidFill>
                  <a:srgbClr val="163B65"/>
                </a:solidFill>
                <a:ea typeface="Aptos Display" pitchFamily="34" charset="-122"/>
                <a:cs typeface="Aptos Display" pitchFamily="34" charset="-120"/>
              </a:rPr>
              <a:t>6G, NTN’i nasıl daha akıllı hâle getirir?</a:t>
            </a:r>
            <a:endParaRPr lang="en-US" sz="3100" dirty="0"/>
          </a:p>
        </p:txBody>
      </p:sp>
      <p:sp>
        <p:nvSpPr>
          <p:cNvPr id="3" name="Text 1"/>
          <p:cNvSpPr/>
          <p:nvPr/>
        </p:nvSpPr>
        <p:spPr>
          <a:xfrm>
            <a:off x="603504" y="868680"/>
            <a:ext cx="10789920" cy="301752"/>
          </a:xfrm>
          <a:prstGeom prst="rect">
            <a:avLst/>
          </a:prstGeom>
          <a:noFill/>
          <a:ln/>
        </p:spPr>
        <p:txBody>
          <a:bodyPr wrap="square" lIns="0" tIns="0" rIns="0" bIns="0" rtlCol="0" anchor="ctr">
            <a:normAutofit/>
          </a:bodyPr>
          <a:lstStyle/>
          <a:p>
            <a:pPr marL="0" indent="0">
              <a:buNone/>
            </a:pPr>
            <a:r>
              <a:rPr lang="en-US" sz="1250" dirty="0">
                <a:solidFill>
                  <a:srgbClr val="60758A"/>
                </a:solidFill>
              </a:rPr>
              <a:t>Sürekli değişen topoloji, klasik sabit kurallardan daha dinamik bir yönetim gerektirir.</a:t>
            </a:r>
            <a:endParaRPr lang="en-US" sz="1250" dirty="0"/>
          </a:p>
        </p:txBody>
      </p:sp>
      <p:sp>
        <p:nvSpPr>
          <p:cNvPr id="4" name="Shape 2"/>
          <p:cNvSpPr/>
          <p:nvPr/>
        </p:nvSpPr>
        <p:spPr>
          <a:xfrm>
            <a:off x="731520" y="1417320"/>
            <a:ext cx="5230368" cy="1572768"/>
          </a:xfrm>
          <a:prstGeom prst="roundRect">
            <a:avLst>
              <a:gd name="adj" fmla="val 4651"/>
            </a:avLst>
          </a:prstGeom>
          <a:solidFill>
            <a:srgbClr val="FFFFFF"/>
          </a:solidFill>
          <a:ln w="12700">
            <a:solidFill>
              <a:srgbClr val="D8E0E8"/>
            </a:solidFill>
            <a:prstDash val="solid"/>
          </a:ln>
          <a:effectLst>
            <a:outerShdw algn="bl" rotWithShape="0">
              <a:srgbClr val="000000">
                <a:alpha val="0"/>
              </a:srgbClr>
            </a:outerShdw>
          </a:effectLst>
        </p:spPr>
        <p:txBody>
          <a:bodyPr/>
          <a:lstStyle/>
          <a:p>
            <a:endParaRPr lang="tr-TR"/>
          </a:p>
        </p:txBody>
      </p:sp>
      <p:sp>
        <p:nvSpPr>
          <p:cNvPr id="5" name="Shape 3"/>
          <p:cNvSpPr/>
          <p:nvPr/>
        </p:nvSpPr>
        <p:spPr>
          <a:xfrm>
            <a:off x="731520" y="1417320"/>
            <a:ext cx="73152" cy="1572768"/>
          </a:xfrm>
          <a:prstGeom prst="rect">
            <a:avLst/>
          </a:prstGeom>
          <a:solidFill>
            <a:srgbClr val="2D6EA3"/>
          </a:solidFill>
          <a:ln w="12700">
            <a:solidFill>
              <a:srgbClr val="2D6EA3"/>
            </a:solidFill>
            <a:prstDash val="solid"/>
          </a:ln>
        </p:spPr>
        <p:txBody>
          <a:bodyPr/>
          <a:lstStyle/>
          <a:p>
            <a:endParaRPr lang="tr-TR"/>
          </a:p>
        </p:txBody>
      </p:sp>
      <p:sp>
        <p:nvSpPr>
          <p:cNvPr id="6" name="Shape 4"/>
          <p:cNvSpPr/>
          <p:nvPr/>
        </p:nvSpPr>
        <p:spPr>
          <a:xfrm>
            <a:off x="932688" y="1636776"/>
            <a:ext cx="475488" cy="475488"/>
          </a:xfrm>
          <a:prstGeom prst="ellipse">
            <a:avLst/>
          </a:prstGeom>
          <a:solidFill>
            <a:srgbClr val="2D6EA3"/>
          </a:solidFill>
          <a:ln w="12700">
            <a:solidFill>
              <a:srgbClr val="2D6EA3"/>
            </a:solidFill>
            <a:prstDash val="solid"/>
          </a:ln>
        </p:spPr>
        <p:txBody>
          <a:bodyPr/>
          <a:lstStyle/>
          <a:p>
            <a:endParaRPr lang="tr-TR"/>
          </a:p>
        </p:txBody>
      </p:sp>
      <p:sp>
        <p:nvSpPr>
          <p:cNvPr id="7" name="Text 5"/>
          <p:cNvSpPr/>
          <p:nvPr/>
        </p:nvSpPr>
        <p:spPr>
          <a:xfrm>
            <a:off x="932688" y="1737360"/>
            <a:ext cx="475488" cy="182880"/>
          </a:xfrm>
          <a:prstGeom prst="rect">
            <a:avLst/>
          </a:prstGeom>
          <a:noFill/>
          <a:ln/>
        </p:spPr>
        <p:txBody>
          <a:bodyPr wrap="square" lIns="0" tIns="0" rIns="0" bIns="0" rtlCol="0" anchor="ctr"/>
          <a:lstStyle/>
          <a:p>
            <a:pPr marL="0" indent="0" algn="ctr">
              <a:buNone/>
            </a:pPr>
            <a:r>
              <a:rPr lang="en-US" sz="1400" b="1" dirty="0">
                <a:solidFill>
                  <a:srgbClr val="FFFFFF"/>
                </a:solidFill>
              </a:rPr>
              <a:t>1</a:t>
            </a:r>
            <a:endParaRPr lang="en-US" sz="1400" dirty="0"/>
          </a:p>
        </p:txBody>
      </p:sp>
      <p:sp>
        <p:nvSpPr>
          <p:cNvPr id="8" name="Text 6"/>
          <p:cNvSpPr/>
          <p:nvPr/>
        </p:nvSpPr>
        <p:spPr>
          <a:xfrm>
            <a:off x="1554480" y="1618488"/>
            <a:ext cx="4224528" cy="292608"/>
          </a:xfrm>
          <a:prstGeom prst="rect">
            <a:avLst/>
          </a:prstGeom>
          <a:noFill/>
          <a:ln/>
        </p:spPr>
        <p:txBody>
          <a:bodyPr wrap="square" lIns="0" tIns="0" rIns="0" bIns="0" rtlCol="0" anchor="ctr">
            <a:normAutofit/>
          </a:bodyPr>
          <a:lstStyle/>
          <a:p>
            <a:pPr marL="0" indent="0">
              <a:buNone/>
            </a:pPr>
            <a:r>
              <a:rPr lang="en-US" sz="1600" b="1" dirty="0">
                <a:solidFill>
                  <a:srgbClr val="163B65"/>
                </a:solidFill>
              </a:rPr>
              <a:t>Uydu seçimi</a:t>
            </a:r>
            <a:endParaRPr lang="en-US" sz="1600" dirty="0"/>
          </a:p>
        </p:txBody>
      </p:sp>
      <p:sp>
        <p:nvSpPr>
          <p:cNvPr id="9" name="Text 7"/>
          <p:cNvSpPr/>
          <p:nvPr/>
        </p:nvSpPr>
        <p:spPr>
          <a:xfrm>
            <a:off x="987552" y="2167128"/>
            <a:ext cx="4718304" cy="621792"/>
          </a:xfrm>
          <a:prstGeom prst="rect">
            <a:avLst/>
          </a:prstGeom>
          <a:noFill/>
          <a:ln/>
        </p:spPr>
        <p:txBody>
          <a:bodyPr wrap="square" lIns="0" tIns="0" rIns="0" bIns="0" rtlCol="0" anchor="t">
            <a:normAutofit/>
          </a:bodyPr>
          <a:lstStyle/>
          <a:p>
            <a:pPr marL="0" indent="0">
              <a:buNone/>
            </a:pPr>
            <a:r>
              <a:rPr lang="en-US" sz="1220" dirty="0">
                <a:solidFill>
                  <a:srgbClr val="203040"/>
                </a:solidFill>
              </a:rPr>
              <a:t>En güçlü sinyal değil; yükü düşük ve daha uzun süre görünür uydu seçilebilir.</a:t>
            </a:r>
            <a:endParaRPr lang="en-US" sz="1220" dirty="0"/>
          </a:p>
        </p:txBody>
      </p:sp>
      <p:sp>
        <p:nvSpPr>
          <p:cNvPr id="10" name="Shape 8"/>
          <p:cNvSpPr/>
          <p:nvPr/>
        </p:nvSpPr>
        <p:spPr>
          <a:xfrm>
            <a:off x="6217920" y="1417320"/>
            <a:ext cx="5230368" cy="1572768"/>
          </a:xfrm>
          <a:prstGeom prst="roundRect">
            <a:avLst>
              <a:gd name="adj" fmla="val 4651"/>
            </a:avLst>
          </a:prstGeom>
          <a:solidFill>
            <a:srgbClr val="FFFFFF"/>
          </a:solidFill>
          <a:ln w="12700">
            <a:solidFill>
              <a:srgbClr val="D8E0E8"/>
            </a:solidFill>
            <a:prstDash val="solid"/>
          </a:ln>
          <a:effectLst>
            <a:outerShdw algn="bl" rotWithShape="0">
              <a:srgbClr val="000000">
                <a:alpha val="0"/>
              </a:srgbClr>
            </a:outerShdw>
          </a:effectLst>
        </p:spPr>
        <p:txBody>
          <a:bodyPr/>
          <a:lstStyle/>
          <a:p>
            <a:endParaRPr lang="tr-TR"/>
          </a:p>
        </p:txBody>
      </p:sp>
      <p:sp>
        <p:nvSpPr>
          <p:cNvPr id="11" name="Shape 9"/>
          <p:cNvSpPr/>
          <p:nvPr/>
        </p:nvSpPr>
        <p:spPr>
          <a:xfrm>
            <a:off x="6217920" y="1417320"/>
            <a:ext cx="73152" cy="1572768"/>
          </a:xfrm>
          <a:prstGeom prst="rect">
            <a:avLst/>
          </a:prstGeom>
          <a:solidFill>
            <a:srgbClr val="4AA3C7"/>
          </a:solidFill>
          <a:ln w="12700">
            <a:solidFill>
              <a:srgbClr val="4AA3C7"/>
            </a:solidFill>
            <a:prstDash val="solid"/>
          </a:ln>
        </p:spPr>
        <p:txBody>
          <a:bodyPr/>
          <a:lstStyle/>
          <a:p>
            <a:endParaRPr lang="tr-TR"/>
          </a:p>
        </p:txBody>
      </p:sp>
      <p:sp>
        <p:nvSpPr>
          <p:cNvPr id="12" name="Shape 10"/>
          <p:cNvSpPr/>
          <p:nvPr/>
        </p:nvSpPr>
        <p:spPr>
          <a:xfrm>
            <a:off x="6419088" y="1636776"/>
            <a:ext cx="475488" cy="475488"/>
          </a:xfrm>
          <a:prstGeom prst="ellipse">
            <a:avLst/>
          </a:prstGeom>
          <a:solidFill>
            <a:srgbClr val="4AA3C7"/>
          </a:solidFill>
          <a:ln w="12700">
            <a:solidFill>
              <a:srgbClr val="4AA3C7"/>
            </a:solidFill>
            <a:prstDash val="solid"/>
          </a:ln>
        </p:spPr>
        <p:txBody>
          <a:bodyPr/>
          <a:lstStyle/>
          <a:p>
            <a:endParaRPr lang="tr-TR"/>
          </a:p>
        </p:txBody>
      </p:sp>
      <p:sp>
        <p:nvSpPr>
          <p:cNvPr id="13" name="Text 11"/>
          <p:cNvSpPr/>
          <p:nvPr/>
        </p:nvSpPr>
        <p:spPr>
          <a:xfrm>
            <a:off x="6419088" y="1737360"/>
            <a:ext cx="475488" cy="182880"/>
          </a:xfrm>
          <a:prstGeom prst="rect">
            <a:avLst/>
          </a:prstGeom>
          <a:noFill/>
          <a:ln/>
        </p:spPr>
        <p:txBody>
          <a:bodyPr wrap="square" lIns="0" tIns="0" rIns="0" bIns="0" rtlCol="0" anchor="ctr"/>
          <a:lstStyle/>
          <a:p>
            <a:pPr marL="0" indent="0" algn="ctr">
              <a:buNone/>
            </a:pPr>
            <a:r>
              <a:rPr lang="en-US" sz="1400" b="1" dirty="0">
                <a:solidFill>
                  <a:srgbClr val="FFFFFF"/>
                </a:solidFill>
              </a:rPr>
              <a:t>2</a:t>
            </a:r>
            <a:endParaRPr lang="en-US" sz="1400" dirty="0"/>
          </a:p>
        </p:txBody>
      </p:sp>
      <p:sp>
        <p:nvSpPr>
          <p:cNvPr id="14" name="Text 12"/>
          <p:cNvSpPr/>
          <p:nvPr/>
        </p:nvSpPr>
        <p:spPr>
          <a:xfrm>
            <a:off x="7040880" y="1618488"/>
            <a:ext cx="4224528" cy="292608"/>
          </a:xfrm>
          <a:prstGeom prst="rect">
            <a:avLst/>
          </a:prstGeom>
          <a:noFill/>
          <a:ln/>
        </p:spPr>
        <p:txBody>
          <a:bodyPr wrap="square" lIns="0" tIns="0" rIns="0" bIns="0" rtlCol="0" anchor="ctr">
            <a:normAutofit/>
          </a:bodyPr>
          <a:lstStyle/>
          <a:p>
            <a:pPr marL="0" indent="0">
              <a:buNone/>
            </a:pPr>
            <a:r>
              <a:rPr lang="en-US" sz="1600" b="1" dirty="0">
                <a:solidFill>
                  <a:srgbClr val="163B65"/>
                </a:solidFill>
              </a:rPr>
              <a:t>Handover tahmini</a:t>
            </a:r>
            <a:endParaRPr lang="en-US" sz="1600" dirty="0"/>
          </a:p>
        </p:txBody>
      </p:sp>
      <p:sp>
        <p:nvSpPr>
          <p:cNvPr id="15" name="Text 13"/>
          <p:cNvSpPr/>
          <p:nvPr/>
        </p:nvSpPr>
        <p:spPr>
          <a:xfrm>
            <a:off x="6473952" y="2167128"/>
            <a:ext cx="4718304" cy="621792"/>
          </a:xfrm>
          <a:prstGeom prst="rect">
            <a:avLst/>
          </a:prstGeom>
          <a:noFill/>
          <a:ln/>
        </p:spPr>
        <p:txBody>
          <a:bodyPr wrap="square" lIns="0" tIns="0" rIns="0" bIns="0" rtlCol="0" anchor="t">
            <a:normAutofit/>
          </a:bodyPr>
          <a:lstStyle/>
          <a:p>
            <a:pPr marL="0" indent="0">
              <a:buNone/>
            </a:pPr>
            <a:r>
              <a:rPr lang="en-US" sz="1220" dirty="0">
                <a:solidFill>
                  <a:srgbClr val="203040"/>
                </a:solidFill>
              </a:rPr>
              <a:t>Uydu yörüngesi ve kullanıcı hareketiyle geçiş önceden planlanabilir.</a:t>
            </a:r>
            <a:endParaRPr lang="en-US" sz="1220" dirty="0"/>
          </a:p>
        </p:txBody>
      </p:sp>
      <p:sp>
        <p:nvSpPr>
          <p:cNvPr id="16" name="Shape 14"/>
          <p:cNvSpPr/>
          <p:nvPr/>
        </p:nvSpPr>
        <p:spPr>
          <a:xfrm>
            <a:off x="731520" y="3383280"/>
            <a:ext cx="5230368" cy="1572768"/>
          </a:xfrm>
          <a:prstGeom prst="roundRect">
            <a:avLst>
              <a:gd name="adj" fmla="val 4651"/>
            </a:avLst>
          </a:prstGeom>
          <a:solidFill>
            <a:srgbClr val="FFFFFF"/>
          </a:solidFill>
          <a:ln w="12700">
            <a:solidFill>
              <a:srgbClr val="D8E0E8"/>
            </a:solidFill>
            <a:prstDash val="solid"/>
          </a:ln>
          <a:effectLst>
            <a:outerShdw algn="bl" rotWithShape="0">
              <a:srgbClr val="000000">
                <a:alpha val="0"/>
              </a:srgbClr>
            </a:outerShdw>
          </a:effectLst>
        </p:spPr>
        <p:txBody>
          <a:bodyPr/>
          <a:lstStyle/>
          <a:p>
            <a:endParaRPr lang="tr-TR"/>
          </a:p>
        </p:txBody>
      </p:sp>
      <p:sp>
        <p:nvSpPr>
          <p:cNvPr id="17" name="Shape 15"/>
          <p:cNvSpPr/>
          <p:nvPr/>
        </p:nvSpPr>
        <p:spPr>
          <a:xfrm>
            <a:off x="731520" y="3383280"/>
            <a:ext cx="73152" cy="1572768"/>
          </a:xfrm>
          <a:prstGeom prst="rect">
            <a:avLst/>
          </a:prstGeom>
          <a:solidFill>
            <a:srgbClr val="E9B949"/>
          </a:solidFill>
          <a:ln w="12700">
            <a:solidFill>
              <a:srgbClr val="E9B949"/>
            </a:solidFill>
            <a:prstDash val="solid"/>
          </a:ln>
        </p:spPr>
        <p:txBody>
          <a:bodyPr/>
          <a:lstStyle/>
          <a:p>
            <a:endParaRPr lang="tr-TR"/>
          </a:p>
        </p:txBody>
      </p:sp>
      <p:sp>
        <p:nvSpPr>
          <p:cNvPr id="18" name="Shape 16"/>
          <p:cNvSpPr/>
          <p:nvPr/>
        </p:nvSpPr>
        <p:spPr>
          <a:xfrm>
            <a:off x="932688" y="3602736"/>
            <a:ext cx="475488" cy="475488"/>
          </a:xfrm>
          <a:prstGeom prst="ellipse">
            <a:avLst/>
          </a:prstGeom>
          <a:solidFill>
            <a:srgbClr val="E9B949"/>
          </a:solidFill>
          <a:ln w="12700">
            <a:solidFill>
              <a:srgbClr val="E9B949"/>
            </a:solidFill>
            <a:prstDash val="solid"/>
          </a:ln>
        </p:spPr>
        <p:txBody>
          <a:bodyPr/>
          <a:lstStyle/>
          <a:p>
            <a:endParaRPr lang="tr-TR"/>
          </a:p>
        </p:txBody>
      </p:sp>
      <p:sp>
        <p:nvSpPr>
          <p:cNvPr id="19" name="Text 17"/>
          <p:cNvSpPr/>
          <p:nvPr/>
        </p:nvSpPr>
        <p:spPr>
          <a:xfrm>
            <a:off x="932688" y="3703320"/>
            <a:ext cx="475488" cy="182880"/>
          </a:xfrm>
          <a:prstGeom prst="rect">
            <a:avLst/>
          </a:prstGeom>
          <a:noFill/>
          <a:ln/>
        </p:spPr>
        <p:txBody>
          <a:bodyPr wrap="square" lIns="0" tIns="0" rIns="0" bIns="0" rtlCol="0" anchor="ctr"/>
          <a:lstStyle/>
          <a:p>
            <a:pPr marL="0" indent="0" algn="ctr">
              <a:buNone/>
            </a:pPr>
            <a:r>
              <a:rPr lang="en-US" sz="1400" b="1" dirty="0">
                <a:solidFill>
                  <a:srgbClr val="FFFFFF"/>
                </a:solidFill>
              </a:rPr>
              <a:t>3</a:t>
            </a:r>
            <a:endParaRPr lang="en-US" sz="1400" dirty="0"/>
          </a:p>
        </p:txBody>
      </p:sp>
      <p:sp>
        <p:nvSpPr>
          <p:cNvPr id="20" name="Text 18"/>
          <p:cNvSpPr/>
          <p:nvPr/>
        </p:nvSpPr>
        <p:spPr>
          <a:xfrm>
            <a:off x="1554480" y="3584448"/>
            <a:ext cx="4224528" cy="292608"/>
          </a:xfrm>
          <a:prstGeom prst="rect">
            <a:avLst/>
          </a:prstGeom>
          <a:noFill/>
          <a:ln/>
        </p:spPr>
        <p:txBody>
          <a:bodyPr wrap="square" lIns="0" tIns="0" rIns="0" bIns="0" rtlCol="0" anchor="ctr">
            <a:normAutofit/>
          </a:bodyPr>
          <a:lstStyle/>
          <a:p>
            <a:pPr marL="0" indent="0">
              <a:buNone/>
            </a:pPr>
            <a:r>
              <a:rPr lang="en-US" sz="1600" b="1" dirty="0">
                <a:solidFill>
                  <a:srgbClr val="163B65"/>
                </a:solidFill>
              </a:rPr>
              <a:t>Beam &amp; kaynak yönetimi</a:t>
            </a:r>
            <a:endParaRPr lang="en-US" sz="1600" dirty="0"/>
          </a:p>
        </p:txBody>
      </p:sp>
      <p:sp>
        <p:nvSpPr>
          <p:cNvPr id="21" name="Text 19"/>
          <p:cNvSpPr/>
          <p:nvPr/>
        </p:nvSpPr>
        <p:spPr>
          <a:xfrm>
            <a:off x="987552" y="4133088"/>
            <a:ext cx="4718304" cy="621792"/>
          </a:xfrm>
          <a:prstGeom prst="rect">
            <a:avLst/>
          </a:prstGeom>
          <a:noFill/>
          <a:ln/>
        </p:spPr>
        <p:txBody>
          <a:bodyPr wrap="square" lIns="0" tIns="0" rIns="0" bIns="0" rtlCol="0" anchor="t">
            <a:normAutofit/>
          </a:bodyPr>
          <a:lstStyle/>
          <a:p>
            <a:pPr marL="0" indent="0">
              <a:buNone/>
            </a:pPr>
            <a:r>
              <a:rPr lang="en-US" sz="1220" dirty="0">
                <a:solidFill>
                  <a:srgbClr val="203040"/>
                </a:solidFill>
              </a:rPr>
              <a:t>Huzmeler ve kapasite, trafik ihtiyacına göre dinamik dağıtılabilir.</a:t>
            </a:r>
            <a:endParaRPr lang="en-US" sz="1220" dirty="0"/>
          </a:p>
        </p:txBody>
      </p:sp>
      <p:sp>
        <p:nvSpPr>
          <p:cNvPr id="22" name="Shape 20"/>
          <p:cNvSpPr/>
          <p:nvPr/>
        </p:nvSpPr>
        <p:spPr>
          <a:xfrm>
            <a:off x="6217920" y="3383280"/>
            <a:ext cx="5230368" cy="1572768"/>
          </a:xfrm>
          <a:prstGeom prst="roundRect">
            <a:avLst>
              <a:gd name="adj" fmla="val 4651"/>
            </a:avLst>
          </a:prstGeom>
          <a:solidFill>
            <a:srgbClr val="FFFFFF"/>
          </a:solidFill>
          <a:ln w="12700">
            <a:solidFill>
              <a:srgbClr val="D8E0E8"/>
            </a:solidFill>
            <a:prstDash val="solid"/>
          </a:ln>
          <a:effectLst>
            <a:outerShdw algn="bl" rotWithShape="0">
              <a:srgbClr val="000000">
                <a:alpha val="0"/>
              </a:srgbClr>
            </a:outerShdw>
          </a:effectLst>
        </p:spPr>
        <p:txBody>
          <a:bodyPr/>
          <a:lstStyle/>
          <a:p>
            <a:endParaRPr lang="tr-TR"/>
          </a:p>
        </p:txBody>
      </p:sp>
      <p:sp>
        <p:nvSpPr>
          <p:cNvPr id="23" name="Shape 21"/>
          <p:cNvSpPr/>
          <p:nvPr/>
        </p:nvSpPr>
        <p:spPr>
          <a:xfrm>
            <a:off x="6217920" y="3383280"/>
            <a:ext cx="73152" cy="1572768"/>
          </a:xfrm>
          <a:prstGeom prst="rect">
            <a:avLst/>
          </a:prstGeom>
          <a:solidFill>
            <a:srgbClr val="6A7CA8"/>
          </a:solidFill>
          <a:ln w="12700">
            <a:solidFill>
              <a:srgbClr val="6A7CA8"/>
            </a:solidFill>
            <a:prstDash val="solid"/>
          </a:ln>
        </p:spPr>
        <p:txBody>
          <a:bodyPr/>
          <a:lstStyle/>
          <a:p>
            <a:endParaRPr lang="tr-TR"/>
          </a:p>
        </p:txBody>
      </p:sp>
      <p:sp>
        <p:nvSpPr>
          <p:cNvPr id="24" name="Shape 22"/>
          <p:cNvSpPr/>
          <p:nvPr/>
        </p:nvSpPr>
        <p:spPr>
          <a:xfrm>
            <a:off x="6419088" y="3602736"/>
            <a:ext cx="475488" cy="475488"/>
          </a:xfrm>
          <a:prstGeom prst="ellipse">
            <a:avLst/>
          </a:prstGeom>
          <a:solidFill>
            <a:srgbClr val="6A7CA8"/>
          </a:solidFill>
          <a:ln w="12700">
            <a:solidFill>
              <a:srgbClr val="6A7CA8"/>
            </a:solidFill>
            <a:prstDash val="solid"/>
          </a:ln>
        </p:spPr>
        <p:txBody>
          <a:bodyPr/>
          <a:lstStyle/>
          <a:p>
            <a:endParaRPr lang="tr-TR"/>
          </a:p>
        </p:txBody>
      </p:sp>
      <p:sp>
        <p:nvSpPr>
          <p:cNvPr id="25" name="Text 23"/>
          <p:cNvSpPr/>
          <p:nvPr/>
        </p:nvSpPr>
        <p:spPr>
          <a:xfrm>
            <a:off x="6419088" y="3703320"/>
            <a:ext cx="475488" cy="182880"/>
          </a:xfrm>
          <a:prstGeom prst="rect">
            <a:avLst/>
          </a:prstGeom>
          <a:noFill/>
          <a:ln/>
        </p:spPr>
        <p:txBody>
          <a:bodyPr wrap="square" lIns="0" tIns="0" rIns="0" bIns="0" rtlCol="0" anchor="ctr"/>
          <a:lstStyle/>
          <a:p>
            <a:pPr marL="0" indent="0" algn="ctr">
              <a:buNone/>
            </a:pPr>
            <a:r>
              <a:rPr lang="en-US" sz="1400" b="1" dirty="0">
                <a:solidFill>
                  <a:srgbClr val="FFFFFF"/>
                </a:solidFill>
              </a:rPr>
              <a:t>4</a:t>
            </a:r>
            <a:endParaRPr lang="en-US" sz="1400" dirty="0"/>
          </a:p>
        </p:txBody>
      </p:sp>
      <p:sp>
        <p:nvSpPr>
          <p:cNvPr id="26" name="Text 24"/>
          <p:cNvSpPr/>
          <p:nvPr/>
        </p:nvSpPr>
        <p:spPr>
          <a:xfrm>
            <a:off x="7040880" y="3584448"/>
            <a:ext cx="4224528" cy="292608"/>
          </a:xfrm>
          <a:prstGeom prst="rect">
            <a:avLst/>
          </a:prstGeom>
          <a:noFill/>
          <a:ln/>
        </p:spPr>
        <p:txBody>
          <a:bodyPr wrap="square" lIns="0" tIns="0" rIns="0" bIns="0" rtlCol="0" anchor="ctr">
            <a:normAutofit/>
          </a:bodyPr>
          <a:lstStyle/>
          <a:p>
            <a:pPr marL="0" indent="0">
              <a:buNone/>
            </a:pPr>
            <a:r>
              <a:rPr lang="en-US" sz="1600" b="1" dirty="0">
                <a:solidFill>
                  <a:srgbClr val="163B65"/>
                </a:solidFill>
              </a:rPr>
              <a:t>Edge computing</a:t>
            </a:r>
            <a:endParaRPr lang="en-US" sz="1600" dirty="0"/>
          </a:p>
        </p:txBody>
      </p:sp>
      <p:sp>
        <p:nvSpPr>
          <p:cNvPr id="27" name="Text 25"/>
          <p:cNvSpPr/>
          <p:nvPr/>
        </p:nvSpPr>
        <p:spPr>
          <a:xfrm>
            <a:off x="6473952" y="4133088"/>
            <a:ext cx="4718304" cy="621792"/>
          </a:xfrm>
          <a:prstGeom prst="rect">
            <a:avLst/>
          </a:prstGeom>
          <a:noFill/>
          <a:ln/>
        </p:spPr>
        <p:txBody>
          <a:bodyPr wrap="square" lIns="0" tIns="0" rIns="0" bIns="0" rtlCol="0" anchor="t">
            <a:normAutofit/>
          </a:bodyPr>
          <a:lstStyle/>
          <a:p>
            <a:pPr marL="0" indent="0">
              <a:buNone/>
            </a:pPr>
            <a:r>
              <a:rPr lang="en-US" sz="1220" dirty="0">
                <a:solidFill>
                  <a:srgbClr val="203040"/>
                </a:solidFill>
              </a:rPr>
              <a:t>Veri uydu/HAPS üzerinde işlenerek gecikme ve trafik azaltılabilir.</a:t>
            </a:r>
            <a:endParaRPr lang="en-US" sz="1220" dirty="0"/>
          </a:p>
        </p:txBody>
      </p:sp>
      <p:sp>
        <p:nvSpPr>
          <p:cNvPr id="28" name="Shape 26"/>
          <p:cNvSpPr/>
          <p:nvPr/>
        </p:nvSpPr>
        <p:spPr>
          <a:xfrm>
            <a:off x="1051560" y="5532120"/>
            <a:ext cx="10058400" cy="530352"/>
          </a:xfrm>
          <a:prstGeom prst="roundRect">
            <a:avLst>
              <a:gd name="adj" fmla="val 6897"/>
            </a:avLst>
          </a:prstGeom>
          <a:solidFill>
            <a:srgbClr val="163B65"/>
          </a:solidFill>
          <a:ln w="12700">
            <a:solidFill>
              <a:srgbClr val="163B65"/>
            </a:solidFill>
            <a:prstDash val="solid"/>
          </a:ln>
        </p:spPr>
        <p:txBody>
          <a:bodyPr/>
          <a:lstStyle/>
          <a:p>
            <a:endParaRPr lang="tr-TR"/>
          </a:p>
        </p:txBody>
      </p:sp>
      <p:sp>
        <p:nvSpPr>
          <p:cNvPr id="29" name="Text 27"/>
          <p:cNvSpPr/>
          <p:nvPr/>
        </p:nvSpPr>
        <p:spPr>
          <a:xfrm>
            <a:off x="1280160" y="5660136"/>
            <a:ext cx="9601200" cy="256032"/>
          </a:xfrm>
          <a:prstGeom prst="rect">
            <a:avLst/>
          </a:prstGeom>
          <a:noFill/>
          <a:ln/>
        </p:spPr>
        <p:txBody>
          <a:bodyPr wrap="square" lIns="0" tIns="0" rIns="0" bIns="0" rtlCol="0" anchor="ctr">
            <a:normAutofit/>
          </a:bodyPr>
          <a:lstStyle/>
          <a:p>
            <a:pPr marL="0" indent="0" algn="ctr">
              <a:buNone/>
            </a:pPr>
            <a:r>
              <a:rPr lang="en-US" sz="1270" b="1" dirty="0">
                <a:solidFill>
                  <a:srgbClr val="FFFFFF"/>
                </a:solidFill>
              </a:rPr>
              <a:t>Örnek: Birkaç saniye sonra görüş alanından çıkacak en güçlü uydu yerine, daha uzun süre görünür kalacak uydu seçilir.</a:t>
            </a:r>
            <a:endParaRPr lang="en-US" sz="1270" dirty="0"/>
          </a:p>
        </p:txBody>
      </p:sp>
      <p:sp>
        <p:nvSpPr>
          <p:cNvPr id="30" name="Text 28"/>
          <p:cNvSpPr/>
          <p:nvPr/>
        </p:nvSpPr>
        <p:spPr>
          <a:xfrm>
            <a:off x="621792" y="6382512"/>
            <a:ext cx="9692640" cy="164592"/>
          </a:xfrm>
          <a:prstGeom prst="rect">
            <a:avLst/>
          </a:prstGeom>
          <a:noFill/>
          <a:ln/>
        </p:spPr>
        <p:txBody>
          <a:bodyPr wrap="square" lIns="0" tIns="0" rIns="0" bIns="0" rtlCol="0" anchor="ctr">
            <a:normAutofit/>
          </a:bodyPr>
          <a:lstStyle/>
          <a:p>
            <a:pPr marL="0" indent="0">
              <a:buNone/>
            </a:pPr>
            <a:r>
              <a:rPr lang="en-US" sz="850" i="1" dirty="0">
                <a:solidFill>
                  <a:srgbClr val="60758A"/>
                </a:solidFill>
              </a:rPr>
              <a:t>Kaynak: Azari et al. (2022), ML-enabled NTN and 6G integration sections.</a:t>
            </a:r>
            <a:endParaRPr lang="en-US" sz="850" dirty="0"/>
          </a:p>
        </p:txBody>
      </p:sp>
      <p:sp>
        <p:nvSpPr>
          <p:cNvPr id="31" name="Slide Number Placeholder 0"/>
          <p:cNvSpPr>
            <a:spLocks noGrp="1"/>
          </p:cNvSpPr>
          <p:nvPr>
            <p:ph type="sldNum" sz="quarter" idx="4294967295"/>
          </p:nvPr>
        </p:nvSpPr>
        <p:spPr>
          <a:xfrm>
            <a:off x="11841480" y="6428232"/>
            <a:ext cx="800000" cy="300000"/>
          </a:xfrm>
          <a:prstGeom prst="rect">
            <a:avLst/>
          </a:prstGeom>
          <a:extLst>
            <a:ext uri="{C572A759-6A51-4108-AA02-DFA0A04FC94B}">
              <ma14:wrappingTextBoxFlag xmlns:ma14="http://schemas.microsoft.com/office/mac/drawingml/2011/main" xmlns="" val="0"/>
            </a:ext>
          </a:extLst>
        </p:spPr>
        <p:txBody>
          <a:bodyPr/>
          <a:lstStyle>
            <a:lvl1pPr>
              <a:defRPr sz="900">
                <a:solidFill>
                  <a:srgbClr val="60758A"/>
                </a:solidFill>
                <a:latin typeface="Aptos"/>
                <a:ea typeface="Aptos"/>
                <a:cs typeface="Aptos"/>
              </a:defRPr>
            </a:lvl1pPr>
          </a:lstStyle>
          <a:p>
            <a:pPr algn="l"/>
            <a:fld id="{F7021451-1387-4CA6-816F-3879F97B5CBC}" type="slidenum">
              <a:rPr lang="en-US" b="0">
                <a:latin typeface="+mn-lt"/>
              </a:rPr>
              <a:t>22</a:t>
            </a:fld>
            <a:endParaRPr lang="en-US">
              <a:latin typeface="+mn-lt"/>
            </a:endParaRPr>
          </a:p>
        </p:txBody>
      </p:sp>
    </p:spTree>
    <p:extLst>
      <p:ext uri="{BB962C8B-B14F-4D97-AF65-F5344CB8AC3E}">
        <p14:creationId xmlns:p14="http://schemas.microsoft.com/office/powerpoint/2010/main" val="1936346368"/>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0"/>
          <p:cNvSpPr/>
          <p:nvPr/>
        </p:nvSpPr>
        <p:spPr>
          <a:xfrm>
            <a:off x="594360" y="384048"/>
            <a:ext cx="10881360" cy="457200"/>
          </a:xfrm>
          <a:prstGeom prst="rect">
            <a:avLst/>
          </a:prstGeom>
          <a:noFill/>
          <a:ln/>
        </p:spPr>
        <p:txBody>
          <a:bodyPr wrap="square" lIns="0" tIns="0" rIns="0" bIns="0" rtlCol="0" anchor="ctr">
            <a:noAutofit/>
          </a:bodyPr>
          <a:lstStyle/>
          <a:p>
            <a:pPr marL="0" indent="0">
              <a:buNone/>
            </a:pPr>
            <a:r>
              <a:rPr lang="en-US" sz="3100" b="1" dirty="0">
                <a:solidFill>
                  <a:srgbClr val="163B65"/>
                </a:solidFill>
                <a:ea typeface="Aptos Display" pitchFamily="34" charset="-122"/>
                <a:cs typeface="Aptos Display" pitchFamily="34" charset="-120"/>
              </a:rPr>
              <a:t>Sonuç: </a:t>
            </a:r>
            <a:r>
              <a:rPr lang="tr-TR" sz="3100" b="1" dirty="0" smtClean="0">
                <a:solidFill>
                  <a:srgbClr val="163B65"/>
                </a:solidFill>
                <a:ea typeface="Aptos Display" pitchFamily="34" charset="-122"/>
                <a:cs typeface="Aptos Display" pitchFamily="34" charset="-120"/>
              </a:rPr>
              <a:t>F</a:t>
            </a:r>
            <a:r>
              <a:rPr lang="en-US" sz="3100" b="1" dirty="0" err="1" smtClean="0">
                <a:solidFill>
                  <a:srgbClr val="163B65"/>
                </a:solidFill>
                <a:ea typeface="Aptos Display" pitchFamily="34" charset="-122"/>
                <a:cs typeface="Aptos Display" pitchFamily="34" charset="-120"/>
              </a:rPr>
              <a:t>ırsat</a:t>
            </a:r>
            <a:r>
              <a:rPr lang="en-US" sz="3100" b="1" dirty="0" smtClean="0">
                <a:solidFill>
                  <a:srgbClr val="163B65"/>
                </a:solidFill>
                <a:ea typeface="Aptos Display" pitchFamily="34" charset="-122"/>
                <a:cs typeface="Aptos Display" pitchFamily="34" charset="-120"/>
              </a:rPr>
              <a:t> </a:t>
            </a:r>
            <a:r>
              <a:rPr lang="en-US" sz="3100" b="1" dirty="0" err="1">
                <a:solidFill>
                  <a:srgbClr val="163B65"/>
                </a:solidFill>
                <a:ea typeface="Aptos Display" pitchFamily="34" charset="-122"/>
                <a:cs typeface="Aptos Display" pitchFamily="34" charset="-120"/>
              </a:rPr>
              <a:t>ile</a:t>
            </a:r>
            <a:r>
              <a:rPr lang="en-US" sz="3100" b="1" dirty="0">
                <a:solidFill>
                  <a:srgbClr val="163B65"/>
                </a:solidFill>
                <a:ea typeface="Aptos Display" pitchFamily="34" charset="-122"/>
                <a:cs typeface="Aptos Display" pitchFamily="34" charset="-120"/>
              </a:rPr>
              <a:t> </a:t>
            </a:r>
            <a:r>
              <a:rPr lang="tr-TR" sz="3100" b="1" dirty="0" smtClean="0">
                <a:solidFill>
                  <a:srgbClr val="163B65"/>
                </a:solidFill>
                <a:ea typeface="Aptos Display" pitchFamily="34" charset="-122"/>
                <a:cs typeface="Aptos Display" pitchFamily="34" charset="-120"/>
              </a:rPr>
              <a:t>Z</a:t>
            </a:r>
            <a:r>
              <a:rPr lang="en-US" sz="3100" b="1" dirty="0" err="1" smtClean="0">
                <a:solidFill>
                  <a:srgbClr val="163B65"/>
                </a:solidFill>
                <a:ea typeface="Aptos Display" pitchFamily="34" charset="-122"/>
                <a:cs typeface="Aptos Display" pitchFamily="34" charset="-120"/>
              </a:rPr>
              <a:t>orluk</a:t>
            </a:r>
            <a:r>
              <a:rPr lang="en-US" sz="3100" b="1" dirty="0" smtClean="0">
                <a:solidFill>
                  <a:srgbClr val="163B65"/>
                </a:solidFill>
                <a:ea typeface="Aptos Display" pitchFamily="34" charset="-122"/>
                <a:cs typeface="Aptos Display" pitchFamily="34" charset="-120"/>
              </a:rPr>
              <a:t> </a:t>
            </a:r>
            <a:r>
              <a:rPr lang="tr-TR" sz="3100" b="1" dirty="0">
                <a:solidFill>
                  <a:srgbClr val="163B65"/>
                </a:solidFill>
                <a:ea typeface="Aptos Display" pitchFamily="34" charset="-122"/>
                <a:cs typeface="Aptos Display" pitchFamily="34" charset="-120"/>
              </a:rPr>
              <a:t>B</a:t>
            </a:r>
            <a:r>
              <a:rPr lang="en-US" sz="3100" b="1" dirty="0" err="1" smtClean="0">
                <a:solidFill>
                  <a:srgbClr val="163B65"/>
                </a:solidFill>
                <a:ea typeface="Aptos Display" pitchFamily="34" charset="-122"/>
                <a:cs typeface="Aptos Display" pitchFamily="34" charset="-120"/>
              </a:rPr>
              <a:t>irlikte</a:t>
            </a:r>
            <a:r>
              <a:rPr lang="en-US" sz="3100" b="1" dirty="0" smtClean="0">
                <a:solidFill>
                  <a:srgbClr val="163B65"/>
                </a:solidFill>
                <a:ea typeface="Aptos Display" pitchFamily="34" charset="-122"/>
                <a:cs typeface="Aptos Display" pitchFamily="34" charset="-120"/>
              </a:rPr>
              <a:t> </a:t>
            </a:r>
            <a:r>
              <a:rPr lang="tr-TR" sz="3100" b="1" dirty="0">
                <a:solidFill>
                  <a:srgbClr val="163B65"/>
                </a:solidFill>
                <a:ea typeface="Aptos Display" pitchFamily="34" charset="-122"/>
                <a:cs typeface="Aptos Display" pitchFamily="34" charset="-120"/>
              </a:rPr>
              <a:t>B</a:t>
            </a:r>
            <a:r>
              <a:rPr lang="en-US" sz="3100" b="1" dirty="0" err="1" smtClean="0">
                <a:solidFill>
                  <a:srgbClr val="163B65"/>
                </a:solidFill>
                <a:ea typeface="Aptos Display" pitchFamily="34" charset="-122"/>
                <a:cs typeface="Aptos Display" pitchFamily="34" charset="-120"/>
              </a:rPr>
              <a:t>üyüyor</a:t>
            </a:r>
            <a:endParaRPr lang="en-US" sz="3100" dirty="0"/>
          </a:p>
        </p:txBody>
      </p:sp>
      <p:sp>
        <p:nvSpPr>
          <p:cNvPr id="3" name="Text 1"/>
          <p:cNvSpPr/>
          <p:nvPr/>
        </p:nvSpPr>
        <p:spPr>
          <a:xfrm>
            <a:off x="603504" y="868680"/>
            <a:ext cx="10789920" cy="301752"/>
          </a:xfrm>
          <a:prstGeom prst="rect">
            <a:avLst/>
          </a:prstGeom>
          <a:noFill/>
          <a:ln/>
        </p:spPr>
        <p:txBody>
          <a:bodyPr wrap="square" lIns="0" tIns="0" rIns="0" bIns="0" rtlCol="0" anchor="ctr">
            <a:normAutofit/>
          </a:bodyPr>
          <a:lstStyle/>
          <a:p>
            <a:pPr marL="0" indent="0">
              <a:buNone/>
            </a:pPr>
            <a:r>
              <a:rPr lang="en-US" sz="1250" dirty="0">
                <a:solidFill>
                  <a:srgbClr val="60758A"/>
                </a:solidFill>
              </a:rPr>
              <a:t>NTN, 6G’nin küresel kapsama hedefini mümkün kılar; fakat yeni tasarım problemleri doğurur.</a:t>
            </a:r>
            <a:endParaRPr lang="en-US" sz="1250" dirty="0"/>
          </a:p>
        </p:txBody>
      </p:sp>
      <p:sp>
        <p:nvSpPr>
          <p:cNvPr id="4" name="Shape 2"/>
          <p:cNvSpPr/>
          <p:nvPr/>
        </p:nvSpPr>
        <p:spPr>
          <a:xfrm>
            <a:off x="822960" y="1508760"/>
            <a:ext cx="5074920" cy="3337560"/>
          </a:xfrm>
          <a:prstGeom prst="roundRect">
            <a:avLst>
              <a:gd name="adj" fmla="val 2192"/>
            </a:avLst>
          </a:prstGeom>
          <a:solidFill>
            <a:srgbClr val="EAF2F8"/>
          </a:solidFill>
          <a:ln w="12700">
            <a:solidFill>
              <a:srgbClr val="C8D7E5"/>
            </a:solidFill>
            <a:prstDash val="solid"/>
          </a:ln>
        </p:spPr>
        <p:txBody>
          <a:bodyPr/>
          <a:lstStyle/>
          <a:p>
            <a:endParaRPr lang="tr-TR"/>
          </a:p>
        </p:txBody>
      </p:sp>
      <p:sp>
        <p:nvSpPr>
          <p:cNvPr id="5" name="Text 3"/>
          <p:cNvSpPr/>
          <p:nvPr/>
        </p:nvSpPr>
        <p:spPr>
          <a:xfrm>
            <a:off x="1143000" y="1828800"/>
            <a:ext cx="4434840" cy="365760"/>
          </a:xfrm>
          <a:prstGeom prst="rect">
            <a:avLst/>
          </a:prstGeom>
          <a:noFill/>
          <a:ln/>
        </p:spPr>
        <p:txBody>
          <a:bodyPr wrap="square" lIns="0" tIns="0" rIns="0" bIns="0" rtlCol="0" anchor="ctr"/>
          <a:lstStyle/>
          <a:p>
            <a:pPr marL="0" indent="0" algn="ctr">
              <a:buNone/>
            </a:pPr>
            <a:r>
              <a:rPr lang="en-US" sz="2200" b="1" dirty="0">
                <a:solidFill>
                  <a:srgbClr val="2D6EA3"/>
                </a:solidFill>
              </a:rPr>
              <a:t>Kazandırdığı</a:t>
            </a:r>
            <a:endParaRPr lang="en-US" sz="2200" dirty="0"/>
          </a:p>
        </p:txBody>
      </p:sp>
      <p:sp>
        <p:nvSpPr>
          <p:cNvPr id="6" name="Text 4"/>
          <p:cNvSpPr/>
          <p:nvPr/>
        </p:nvSpPr>
        <p:spPr>
          <a:xfrm>
            <a:off x="1325880" y="2487168"/>
            <a:ext cx="4069080" cy="1645920"/>
          </a:xfrm>
          <a:prstGeom prst="rect">
            <a:avLst/>
          </a:prstGeom>
          <a:noFill/>
          <a:ln/>
        </p:spPr>
        <p:txBody>
          <a:bodyPr wrap="square" lIns="508" tIns="508" rIns="508" bIns="508" rtlCol="0" anchor="ctr">
            <a:normAutofit/>
          </a:bodyPr>
          <a:lstStyle/>
          <a:p>
            <a:pPr marL="203200" indent="-203200">
              <a:buSzPct val="100000"/>
              <a:buChar char="•"/>
            </a:pPr>
            <a:r>
              <a:rPr lang="en-US" sz="1600" dirty="0">
                <a:solidFill>
                  <a:srgbClr val="203040"/>
                </a:solidFill>
              </a:rPr>
              <a:t>Küresel ve kesintisiz kapsama</a:t>
            </a:r>
            <a:endParaRPr lang="en-US" sz="1600" dirty="0"/>
          </a:p>
          <a:p>
            <a:pPr marL="203200" indent="-203200">
              <a:buSzPct val="100000"/>
              <a:buChar char="•"/>
            </a:pPr>
            <a:r>
              <a:rPr lang="en-US" sz="1600" dirty="0">
                <a:solidFill>
                  <a:srgbClr val="203040"/>
                </a:solidFill>
              </a:rPr>
              <a:t>Afet ve uzak bölgelerde dayanıklılık</a:t>
            </a:r>
            <a:endParaRPr lang="en-US" sz="1600" dirty="0"/>
          </a:p>
          <a:p>
            <a:pPr marL="203200" indent="-203200">
              <a:buSzPct val="100000"/>
              <a:buChar char="•"/>
            </a:pPr>
            <a:r>
              <a:rPr lang="en-US" sz="1600" dirty="0">
                <a:solidFill>
                  <a:srgbClr val="203040"/>
                </a:solidFill>
              </a:rPr>
              <a:t>Yer–hava–uzay ortak ağı</a:t>
            </a:r>
            <a:endParaRPr lang="en-US" sz="1600" dirty="0"/>
          </a:p>
          <a:p>
            <a:pPr marL="203200" indent="-203200">
              <a:buSzPct val="100000"/>
              <a:buChar char="•"/>
            </a:pPr>
            <a:r>
              <a:rPr lang="en-US" sz="1600" dirty="0">
                <a:solidFill>
                  <a:srgbClr val="203040"/>
                </a:solidFill>
              </a:rPr>
              <a:t>Akıllı ve programlanabilir bağlantı</a:t>
            </a:r>
            <a:endParaRPr lang="en-US" sz="1600" dirty="0"/>
          </a:p>
        </p:txBody>
      </p:sp>
      <p:sp>
        <p:nvSpPr>
          <p:cNvPr id="7" name="Shape 5"/>
          <p:cNvSpPr/>
          <p:nvPr/>
        </p:nvSpPr>
        <p:spPr>
          <a:xfrm>
            <a:off x="6309360" y="1508760"/>
            <a:ext cx="5074920" cy="3337560"/>
          </a:xfrm>
          <a:prstGeom prst="roundRect">
            <a:avLst>
              <a:gd name="adj" fmla="val 2192"/>
            </a:avLst>
          </a:prstGeom>
          <a:solidFill>
            <a:srgbClr val="FFF6D8"/>
          </a:solidFill>
          <a:ln w="12700">
            <a:solidFill>
              <a:srgbClr val="E9DDAE"/>
            </a:solidFill>
            <a:prstDash val="solid"/>
          </a:ln>
        </p:spPr>
        <p:txBody>
          <a:bodyPr/>
          <a:lstStyle/>
          <a:p>
            <a:endParaRPr lang="tr-TR"/>
          </a:p>
        </p:txBody>
      </p:sp>
      <p:sp>
        <p:nvSpPr>
          <p:cNvPr id="8" name="Text 6"/>
          <p:cNvSpPr/>
          <p:nvPr/>
        </p:nvSpPr>
        <p:spPr>
          <a:xfrm>
            <a:off x="6629400" y="1828800"/>
            <a:ext cx="4434840" cy="365760"/>
          </a:xfrm>
          <a:prstGeom prst="rect">
            <a:avLst/>
          </a:prstGeom>
          <a:noFill/>
          <a:ln/>
        </p:spPr>
        <p:txBody>
          <a:bodyPr wrap="square" lIns="0" tIns="0" rIns="0" bIns="0" rtlCol="0" anchor="ctr"/>
          <a:lstStyle/>
          <a:p>
            <a:pPr marL="0" indent="0" algn="ctr">
              <a:buNone/>
            </a:pPr>
            <a:r>
              <a:rPr lang="en-US" sz="2200" b="1" dirty="0">
                <a:solidFill>
                  <a:srgbClr val="9A6B00"/>
                </a:solidFill>
              </a:rPr>
              <a:t>Çözülmesi gereken</a:t>
            </a:r>
            <a:endParaRPr lang="en-US" sz="2200" dirty="0"/>
          </a:p>
        </p:txBody>
      </p:sp>
      <p:sp>
        <p:nvSpPr>
          <p:cNvPr id="9" name="Text 7"/>
          <p:cNvSpPr/>
          <p:nvPr/>
        </p:nvSpPr>
        <p:spPr>
          <a:xfrm>
            <a:off x="6812280" y="2487168"/>
            <a:ext cx="4069080" cy="1645920"/>
          </a:xfrm>
          <a:prstGeom prst="rect">
            <a:avLst/>
          </a:prstGeom>
          <a:noFill/>
          <a:ln/>
        </p:spPr>
        <p:txBody>
          <a:bodyPr wrap="square" lIns="508" tIns="508" rIns="508" bIns="508" rtlCol="0" anchor="ctr">
            <a:normAutofit/>
          </a:bodyPr>
          <a:lstStyle/>
          <a:p>
            <a:pPr marL="203200" indent="-203200">
              <a:buSzPct val="100000"/>
              <a:buChar char="•"/>
            </a:pPr>
            <a:r>
              <a:rPr lang="en-US" sz="1600" dirty="0">
                <a:solidFill>
                  <a:srgbClr val="203040"/>
                </a:solidFill>
              </a:rPr>
              <a:t>Gecikme, Doppler ve handover</a:t>
            </a:r>
            <a:endParaRPr lang="en-US" sz="1600" dirty="0"/>
          </a:p>
          <a:p>
            <a:pPr marL="203200" indent="-203200">
              <a:buSzPct val="100000"/>
              <a:buChar char="•"/>
            </a:pPr>
            <a:r>
              <a:rPr lang="en-US" sz="1600" dirty="0">
                <a:solidFill>
                  <a:srgbClr val="203040"/>
                </a:solidFill>
              </a:rPr>
              <a:t>Spektrum ve girişim yönetimi</a:t>
            </a:r>
            <a:endParaRPr lang="en-US" sz="1600" dirty="0"/>
          </a:p>
          <a:p>
            <a:pPr marL="203200" indent="-203200">
              <a:buSzPct val="100000"/>
              <a:buChar char="•"/>
            </a:pPr>
            <a:r>
              <a:rPr lang="en-US" sz="1600" dirty="0">
                <a:solidFill>
                  <a:srgbClr val="203040"/>
                </a:solidFill>
              </a:rPr>
              <a:t>Maliyet ve enerji verimliliği</a:t>
            </a:r>
            <a:endParaRPr lang="en-US" sz="1600" dirty="0"/>
          </a:p>
          <a:p>
            <a:pPr marL="203200" indent="-203200">
              <a:buSzPct val="100000"/>
              <a:buChar char="•"/>
            </a:pPr>
            <a:r>
              <a:rPr lang="en-US" sz="1600" dirty="0">
                <a:solidFill>
                  <a:srgbClr val="203040"/>
                </a:solidFill>
              </a:rPr>
              <a:t>Güvenlik ve uzay sürdürülebilirliği</a:t>
            </a:r>
            <a:endParaRPr lang="en-US" sz="1600" dirty="0"/>
          </a:p>
        </p:txBody>
      </p:sp>
      <p:sp>
        <p:nvSpPr>
          <p:cNvPr id="10" name="Shape 8"/>
          <p:cNvSpPr/>
          <p:nvPr/>
        </p:nvSpPr>
        <p:spPr>
          <a:xfrm>
            <a:off x="1051560" y="5230368"/>
            <a:ext cx="10058400" cy="658368"/>
          </a:xfrm>
          <a:prstGeom prst="roundRect">
            <a:avLst>
              <a:gd name="adj" fmla="val 6944"/>
            </a:avLst>
          </a:prstGeom>
          <a:solidFill>
            <a:srgbClr val="163B65"/>
          </a:solidFill>
          <a:ln w="12700">
            <a:solidFill>
              <a:srgbClr val="163B65"/>
            </a:solidFill>
            <a:prstDash val="solid"/>
          </a:ln>
        </p:spPr>
        <p:txBody>
          <a:bodyPr/>
          <a:lstStyle/>
          <a:p>
            <a:endParaRPr lang="tr-TR"/>
          </a:p>
        </p:txBody>
      </p:sp>
      <p:sp>
        <p:nvSpPr>
          <p:cNvPr id="11" name="Text 9"/>
          <p:cNvSpPr/>
          <p:nvPr/>
        </p:nvSpPr>
        <p:spPr>
          <a:xfrm>
            <a:off x="1325880" y="5404104"/>
            <a:ext cx="9509760" cy="292608"/>
          </a:xfrm>
          <a:prstGeom prst="rect">
            <a:avLst/>
          </a:prstGeom>
          <a:noFill/>
          <a:ln/>
        </p:spPr>
        <p:txBody>
          <a:bodyPr wrap="square" lIns="0" tIns="0" rIns="0" bIns="0" rtlCol="0" anchor="ctr">
            <a:normAutofit/>
          </a:bodyPr>
          <a:lstStyle/>
          <a:p>
            <a:pPr marL="0" indent="0" algn="ctr">
              <a:buNone/>
            </a:pPr>
            <a:r>
              <a:rPr lang="en-US" sz="1650" b="1" dirty="0">
                <a:solidFill>
                  <a:srgbClr val="FFFFFF"/>
                </a:solidFill>
              </a:rPr>
              <a:t>NTN, 6G ağını iki boyutlu karasal sistemden akıllı ve programlanabilir üç boyutlu bir ağa dönüştürecektir.</a:t>
            </a:r>
            <a:endParaRPr lang="en-US" sz="1650" dirty="0"/>
          </a:p>
        </p:txBody>
      </p:sp>
      <p:sp>
        <p:nvSpPr>
          <p:cNvPr id="12" name="Text 10"/>
          <p:cNvSpPr/>
          <p:nvPr/>
        </p:nvSpPr>
        <p:spPr>
          <a:xfrm>
            <a:off x="621792" y="6382512"/>
            <a:ext cx="9692640" cy="164592"/>
          </a:xfrm>
          <a:prstGeom prst="rect">
            <a:avLst/>
          </a:prstGeom>
          <a:noFill/>
          <a:ln/>
        </p:spPr>
        <p:txBody>
          <a:bodyPr wrap="square" lIns="0" tIns="0" rIns="0" bIns="0" rtlCol="0" anchor="ctr">
            <a:normAutofit/>
          </a:bodyPr>
          <a:lstStyle/>
          <a:p>
            <a:pPr marL="0" indent="0">
              <a:buNone/>
            </a:pPr>
            <a:r>
              <a:rPr lang="en-US" sz="850" i="1" dirty="0">
                <a:solidFill>
                  <a:srgbClr val="60758A"/>
                </a:solidFill>
              </a:rPr>
              <a:t>Ana kaynak: M. M. Azari et al., “Evolution of Non-Terrestrial Networks From 5G to 6G: A Survey,” IEEE, 2022.</a:t>
            </a:r>
            <a:endParaRPr lang="en-US" sz="850" dirty="0"/>
          </a:p>
        </p:txBody>
      </p:sp>
      <p:sp>
        <p:nvSpPr>
          <p:cNvPr id="25" name="Slide Number Placeholder 0"/>
          <p:cNvSpPr>
            <a:spLocks noGrp="1"/>
          </p:cNvSpPr>
          <p:nvPr>
            <p:ph type="sldNum" sz="quarter" idx="4294967295"/>
          </p:nvPr>
        </p:nvSpPr>
        <p:spPr>
          <a:xfrm>
            <a:off x="11841480" y="6428232"/>
            <a:ext cx="800000" cy="300000"/>
          </a:xfrm>
          <a:prstGeom prst="rect">
            <a:avLst/>
          </a:prstGeom>
          <a:extLst>
            <a:ext uri="{C572A759-6A51-4108-AA02-DFA0A04FC94B}">
              <ma14:wrappingTextBoxFlag xmlns:ma14="http://schemas.microsoft.com/office/mac/drawingml/2011/main" xmlns="" val="0"/>
            </a:ext>
          </a:extLst>
        </p:spPr>
        <p:txBody>
          <a:bodyPr/>
          <a:lstStyle>
            <a:lvl1pPr>
              <a:defRPr sz="900">
                <a:solidFill>
                  <a:srgbClr val="60758A"/>
                </a:solidFill>
                <a:latin typeface="Aptos"/>
                <a:ea typeface="Aptos"/>
                <a:cs typeface="Aptos"/>
              </a:defRPr>
            </a:lvl1pPr>
          </a:lstStyle>
          <a:p>
            <a:pPr algn="l"/>
            <a:fld id="{F7021451-1387-4CA6-816F-3879F97B5CBC}" type="slidenum">
              <a:rPr lang="en-US" b="0">
                <a:latin typeface="+mn-lt"/>
              </a:rPr>
              <a:t>23</a:t>
            </a:fld>
            <a:endParaRPr lang="en-US">
              <a:latin typeface="+mn-lt"/>
            </a:endParaRPr>
          </a:p>
        </p:txBody>
      </p:sp>
    </p:spTree>
    <p:extLst>
      <p:ext uri="{BB962C8B-B14F-4D97-AF65-F5344CB8AC3E}">
        <p14:creationId xmlns:p14="http://schemas.microsoft.com/office/powerpoint/2010/main" val="1546071005"/>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0"/>
          <p:cNvSpPr/>
          <p:nvPr/>
        </p:nvSpPr>
        <p:spPr>
          <a:xfrm>
            <a:off x="502920" y="228600"/>
            <a:ext cx="5303520" cy="201168"/>
          </a:xfrm>
          <a:prstGeom prst="rect">
            <a:avLst/>
          </a:prstGeom>
          <a:noFill/>
          <a:ln/>
        </p:spPr>
        <p:txBody>
          <a:bodyPr wrap="square" lIns="0" tIns="0" rIns="0" bIns="0" rtlCol="0" anchor="ctr"/>
          <a:lstStyle/>
          <a:p>
            <a:pPr marL="0" indent="0">
              <a:buNone/>
            </a:pPr>
            <a:r>
              <a:rPr lang="en-US" sz="800" b="1" dirty="0">
                <a:solidFill>
                  <a:srgbClr val="A7B7CA"/>
                </a:solidFill>
                <a:ea typeface="Aptos" pitchFamily="34" charset="-122"/>
                <a:cs typeface="Aptos" pitchFamily="34" charset="-120"/>
              </a:rPr>
              <a:t>NTN | Karasal Olmayan Ağlar</a:t>
            </a:r>
            <a:endParaRPr lang="en-US" sz="800" dirty="0"/>
          </a:p>
        </p:txBody>
      </p:sp>
      <p:sp>
        <p:nvSpPr>
          <p:cNvPr id="3" name="Shape 1"/>
          <p:cNvSpPr/>
          <p:nvPr/>
        </p:nvSpPr>
        <p:spPr>
          <a:xfrm>
            <a:off x="502920" y="521208"/>
            <a:ext cx="11201400" cy="0"/>
          </a:xfrm>
          <a:prstGeom prst="line">
            <a:avLst/>
          </a:prstGeom>
          <a:noFill/>
          <a:ln w="7620">
            <a:solidFill>
              <a:srgbClr val="D7E3F1"/>
            </a:solidFill>
            <a:prstDash val="solid"/>
          </a:ln>
        </p:spPr>
        <p:txBody>
          <a:bodyPr/>
          <a:lstStyle/>
          <a:p>
            <a:endParaRPr lang="tr-TR"/>
          </a:p>
        </p:txBody>
      </p:sp>
      <p:sp>
        <p:nvSpPr>
          <p:cNvPr id="4" name="Text 2"/>
          <p:cNvSpPr/>
          <p:nvPr/>
        </p:nvSpPr>
        <p:spPr>
          <a:xfrm>
            <a:off x="594360" y="749808"/>
            <a:ext cx="10789920" cy="502920"/>
          </a:xfrm>
          <a:prstGeom prst="rect">
            <a:avLst/>
          </a:prstGeom>
          <a:noFill/>
          <a:ln/>
        </p:spPr>
        <p:txBody>
          <a:bodyPr wrap="square" lIns="0" tIns="0" rIns="0" bIns="0" rtlCol="0" anchor="ctr">
            <a:normAutofit/>
          </a:bodyPr>
          <a:lstStyle/>
          <a:p>
            <a:pPr marL="0" indent="0">
              <a:buNone/>
            </a:pPr>
            <a:r>
              <a:rPr lang="tr-TR" sz="3100" b="1" dirty="0" smtClean="0">
                <a:solidFill>
                  <a:srgbClr val="102033"/>
                </a:solidFill>
                <a:ea typeface="Aptos Display" pitchFamily="34" charset="-122"/>
                <a:cs typeface="Aptos Display" pitchFamily="34" charset="-120"/>
              </a:rPr>
              <a:t>6- </a:t>
            </a:r>
            <a:r>
              <a:rPr lang="en-US" sz="3100" b="1" dirty="0" err="1" smtClean="0">
                <a:solidFill>
                  <a:srgbClr val="102033"/>
                </a:solidFill>
                <a:ea typeface="Aptos Display" pitchFamily="34" charset="-122"/>
                <a:cs typeface="Aptos Display" pitchFamily="34" charset="-120"/>
              </a:rPr>
              <a:t>Uluslararası</a:t>
            </a:r>
            <a:r>
              <a:rPr lang="en-US" sz="3100" b="1" dirty="0" smtClean="0">
                <a:solidFill>
                  <a:srgbClr val="102033"/>
                </a:solidFill>
                <a:ea typeface="Aptos Display" pitchFamily="34" charset="-122"/>
                <a:cs typeface="Aptos Display" pitchFamily="34" charset="-120"/>
              </a:rPr>
              <a:t> </a:t>
            </a:r>
            <a:r>
              <a:rPr lang="tr-TR" sz="3100" b="1" dirty="0" err="1">
                <a:solidFill>
                  <a:srgbClr val="102033"/>
                </a:solidFill>
                <a:ea typeface="Aptos Display" pitchFamily="34" charset="-122"/>
                <a:cs typeface="Aptos Display" pitchFamily="34" charset="-120"/>
              </a:rPr>
              <a:t>S</a:t>
            </a:r>
            <a:r>
              <a:rPr lang="en-US" sz="3100" b="1" dirty="0" err="1" smtClean="0">
                <a:solidFill>
                  <a:srgbClr val="102033"/>
                </a:solidFill>
                <a:ea typeface="Aptos Display" pitchFamily="34" charset="-122"/>
                <a:cs typeface="Aptos Display" pitchFamily="34" charset="-120"/>
              </a:rPr>
              <a:t>tandartlar</a:t>
            </a:r>
            <a:r>
              <a:rPr lang="en-US" sz="3100" b="1" dirty="0" smtClean="0">
                <a:solidFill>
                  <a:srgbClr val="102033"/>
                </a:solidFill>
                <a:ea typeface="Aptos Display" pitchFamily="34" charset="-122"/>
                <a:cs typeface="Aptos Display" pitchFamily="34" charset="-120"/>
              </a:rPr>
              <a:t> </a:t>
            </a:r>
            <a:endParaRPr lang="en-US" sz="3100" dirty="0"/>
          </a:p>
        </p:txBody>
      </p:sp>
      <p:sp>
        <p:nvSpPr>
          <p:cNvPr id="5" name="Text 3"/>
          <p:cNvSpPr/>
          <p:nvPr/>
        </p:nvSpPr>
        <p:spPr>
          <a:xfrm>
            <a:off x="621792" y="1298448"/>
            <a:ext cx="9875520" cy="274320"/>
          </a:xfrm>
          <a:prstGeom prst="rect">
            <a:avLst/>
          </a:prstGeom>
          <a:noFill/>
          <a:ln/>
        </p:spPr>
        <p:txBody>
          <a:bodyPr wrap="square" lIns="0" tIns="0" rIns="0" bIns="0" rtlCol="0" anchor="ctr"/>
          <a:lstStyle/>
          <a:p>
            <a:pPr marL="0" indent="0">
              <a:buNone/>
            </a:pPr>
            <a:r>
              <a:rPr lang="en-US" sz="1300" dirty="0">
                <a:solidFill>
                  <a:srgbClr val="5B6B7C"/>
                </a:solidFill>
              </a:rPr>
              <a:t>NTN’nin küresel ölçekte çalışabilmesi uyumluluk ve spektrum düzeni gerektirir.</a:t>
            </a:r>
            <a:endParaRPr lang="en-US" sz="1300" dirty="0"/>
          </a:p>
        </p:txBody>
      </p:sp>
      <p:sp>
        <p:nvSpPr>
          <p:cNvPr id="6" name="Shape 4"/>
          <p:cNvSpPr/>
          <p:nvPr/>
        </p:nvSpPr>
        <p:spPr>
          <a:xfrm>
            <a:off x="777240" y="1920240"/>
            <a:ext cx="3291840" cy="1920240"/>
          </a:xfrm>
          <a:prstGeom prst="roundRect">
            <a:avLst>
              <a:gd name="adj" fmla="val 3810"/>
            </a:avLst>
          </a:prstGeom>
          <a:solidFill>
            <a:srgbClr val="F7FBFF"/>
          </a:solidFill>
          <a:ln w="12700">
            <a:solidFill>
              <a:srgbClr val="D6E6F7"/>
            </a:solidFill>
            <a:prstDash val="solid"/>
          </a:ln>
        </p:spPr>
        <p:txBody>
          <a:bodyPr/>
          <a:lstStyle/>
          <a:p>
            <a:endParaRPr lang="tr-TR"/>
          </a:p>
        </p:txBody>
      </p:sp>
      <p:sp>
        <p:nvSpPr>
          <p:cNvPr id="7" name="Shape 5"/>
          <p:cNvSpPr/>
          <p:nvPr/>
        </p:nvSpPr>
        <p:spPr>
          <a:xfrm>
            <a:off x="777240" y="1920240"/>
            <a:ext cx="64008" cy="1920240"/>
          </a:xfrm>
          <a:prstGeom prst="rect">
            <a:avLst/>
          </a:prstGeom>
          <a:solidFill>
            <a:srgbClr val="1473E6"/>
          </a:solidFill>
          <a:ln w="12700">
            <a:solidFill>
              <a:srgbClr val="1473E6">
                <a:alpha val="0"/>
              </a:srgbClr>
            </a:solidFill>
            <a:prstDash val="solid"/>
          </a:ln>
        </p:spPr>
        <p:txBody>
          <a:bodyPr/>
          <a:lstStyle/>
          <a:p>
            <a:endParaRPr lang="tr-TR"/>
          </a:p>
        </p:txBody>
      </p:sp>
      <p:sp>
        <p:nvSpPr>
          <p:cNvPr id="8" name="Text 6"/>
          <p:cNvSpPr/>
          <p:nvPr/>
        </p:nvSpPr>
        <p:spPr>
          <a:xfrm>
            <a:off x="1005840" y="2121408"/>
            <a:ext cx="2880360" cy="320040"/>
          </a:xfrm>
          <a:prstGeom prst="rect">
            <a:avLst/>
          </a:prstGeom>
          <a:noFill/>
          <a:ln/>
        </p:spPr>
        <p:txBody>
          <a:bodyPr wrap="square" lIns="0" tIns="0" rIns="0" bIns="0" rtlCol="0" anchor="ctr">
            <a:normAutofit/>
          </a:bodyPr>
          <a:lstStyle/>
          <a:p>
            <a:pPr marL="0" indent="0">
              <a:buNone/>
            </a:pPr>
            <a:r>
              <a:rPr lang="en-US" sz="1700" b="1" dirty="0">
                <a:solidFill>
                  <a:srgbClr val="102033"/>
                </a:solidFill>
              </a:rPr>
              <a:t>Cihaz uyumluluğu</a:t>
            </a:r>
            <a:endParaRPr lang="en-US" sz="1700" dirty="0"/>
          </a:p>
        </p:txBody>
      </p:sp>
      <p:sp>
        <p:nvSpPr>
          <p:cNvPr id="9" name="Text 7"/>
          <p:cNvSpPr/>
          <p:nvPr/>
        </p:nvSpPr>
        <p:spPr>
          <a:xfrm>
            <a:off x="1005840" y="2578608"/>
            <a:ext cx="2880360" cy="1078992"/>
          </a:xfrm>
          <a:prstGeom prst="rect">
            <a:avLst/>
          </a:prstGeom>
          <a:noFill/>
          <a:ln/>
        </p:spPr>
        <p:txBody>
          <a:bodyPr wrap="square" lIns="254" tIns="254" rIns="254" bIns="254" rtlCol="0" anchor="ctr">
            <a:normAutofit/>
          </a:bodyPr>
          <a:lstStyle/>
          <a:p>
            <a:r>
              <a:rPr lang="en-US" sz="1250" dirty="0">
                <a:solidFill>
                  <a:srgbClr val="5B6B7C"/>
                </a:solidFill>
              </a:rPr>
              <a:t>Farklı üreticilerin telefonları, modülleri ve ağ geçitleri birlikte çalışmalıdır.</a:t>
            </a:r>
            <a:endParaRPr lang="en-US" sz="1250" dirty="0"/>
          </a:p>
        </p:txBody>
      </p:sp>
      <p:sp>
        <p:nvSpPr>
          <p:cNvPr id="10" name="Shape 8"/>
          <p:cNvSpPr/>
          <p:nvPr/>
        </p:nvSpPr>
        <p:spPr>
          <a:xfrm>
            <a:off x="4480560" y="1920240"/>
            <a:ext cx="3291840" cy="1920240"/>
          </a:xfrm>
          <a:prstGeom prst="roundRect">
            <a:avLst>
              <a:gd name="adj" fmla="val 3810"/>
            </a:avLst>
          </a:prstGeom>
          <a:solidFill>
            <a:srgbClr val="F7FBFF"/>
          </a:solidFill>
          <a:ln w="12700">
            <a:solidFill>
              <a:srgbClr val="D6E6F7"/>
            </a:solidFill>
            <a:prstDash val="solid"/>
          </a:ln>
        </p:spPr>
        <p:txBody>
          <a:bodyPr/>
          <a:lstStyle/>
          <a:p>
            <a:endParaRPr lang="tr-TR"/>
          </a:p>
        </p:txBody>
      </p:sp>
      <p:sp>
        <p:nvSpPr>
          <p:cNvPr id="11" name="Shape 9"/>
          <p:cNvSpPr/>
          <p:nvPr/>
        </p:nvSpPr>
        <p:spPr>
          <a:xfrm>
            <a:off x="4480560" y="1920240"/>
            <a:ext cx="64008" cy="1920240"/>
          </a:xfrm>
          <a:prstGeom prst="rect">
            <a:avLst/>
          </a:prstGeom>
          <a:solidFill>
            <a:srgbClr val="21C07A"/>
          </a:solidFill>
          <a:ln w="12700">
            <a:solidFill>
              <a:srgbClr val="21C07A">
                <a:alpha val="0"/>
              </a:srgbClr>
            </a:solidFill>
            <a:prstDash val="solid"/>
          </a:ln>
        </p:spPr>
        <p:txBody>
          <a:bodyPr/>
          <a:lstStyle/>
          <a:p>
            <a:endParaRPr lang="tr-TR"/>
          </a:p>
        </p:txBody>
      </p:sp>
      <p:sp>
        <p:nvSpPr>
          <p:cNvPr id="12" name="Text 10"/>
          <p:cNvSpPr/>
          <p:nvPr/>
        </p:nvSpPr>
        <p:spPr>
          <a:xfrm>
            <a:off x="4709160" y="2121408"/>
            <a:ext cx="2880360" cy="320040"/>
          </a:xfrm>
          <a:prstGeom prst="rect">
            <a:avLst/>
          </a:prstGeom>
          <a:noFill/>
          <a:ln/>
        </p:spPr>
        <p:txBody>
          <a:bodyPr wrap="square" lIns="0" tIns="0" rIns="0" bIns="0" rtlCol="0" anchor="ctr">
            <a:normAutofit/>
          </a:bodyPr>
          <a:lstStyle/>
          <a:p>
            <a:pPr marL="0" indent="0">
              <a:buNone/>
            </a:pPr>
            <a:r>
              <a:rPr lang="en-US" sz="1700" b="1" dirty="0">
                <a:solidFill>
                  <a:srgbClr val="102033"/>
                </a:solidFill>
              </a:rPr>
              <a:t>Ağ bütünleşmesi</a:t>
            </a:r>
            <a:endParaRPr lang="en-US" sz="1700" dirty="0"/>
          </a:p>
        </p:txBody>
      </p:sp>
      <p:sp>
        <p:nvSpPr>
          <p:cNvPr id="13" name="Text 11"/>
          <p:cNvSpPr/>
          <p:nvPr/>
        </p:nvSpPr>
        <p:spPr>
          <a:xfrm>
            <a:off x="4709160" y="2578608"/>
            <a:ext cx="2880360" cy="1078992"/>
          </a:xfrm>
          <a:prstGeom prst="rect">
            <a:avLst/>
          </a:prstGeom>
          <a:noFill/>
          <a:ln/>
        </p:spPr>
        <p:txBody>
          <a:bodyPr wrap="square" lIns="254" tIns="254" rIns="254" bIns="254" rtlCol="0" anchor="ctr">
            <a:normAutofit/>
          </a:bodyPr>
          <a:lstStyle/>
          <a:p>
            <a:r>
              <a:rPr lang="en-US" sz="1250" dirty="0">
                <a:solidFill>
                  <a:srgbClr val="5B6B7C"/>
                </a:solidFill>
              </a:rPr>
              <a:t>Uydular, kullanıcı cihazları ve mobil operatör altyapıları ortak kurallarla bağlanmalıdır.</a:t>
            </a:r>
            <a:endParaRPr lang="en-US" sz="1250" dirty="0"/>
          </a:p>
        </p:txBody>
      </p:sp>
      <p:sp>
        <p:nvSpPr>
          <p:cNvPr id="14" name="Shape 12"/>
          <p:cNvSpPr/>
          <p:nvPr/>
        </p:nvSpPr>
        <p:spPr>
          <a:xfrm>
            <a:off x="8183880" y="1920240"/>
            <a:ext cx="3291840" cy="1920240"/>
          </a:xfrm>
          <a:prstGeom prst="roundRect">
            <a:avLst>
              <a:gd name="adj" fmla="val 3810"/>
            </a:avLst>
          </a:prstGeom>
          <a:solidFill>
            <a:srgbClr val="F7FBFF"/>
          </a:solidFill>
          <a:ln w="12700">
            <a:solidFill>
              <a:srgbClr val="D6E6F7"/>
            </a:solidFill>
            <a:prstDash val="solid"/>
          </a:ln>
        </p:spPr>
        <p:txBody>
          <a:bodyPr/>
          <a:lstStyle/>
          <a:p>
            <a:endParaRPr lang="tr-TR"/>
          </a:p>
        </p:txBody>
      </p:sp>
      <p:sp>
        <p:nvSpPr>
          <p:cNvPr id="15" name="Shape 13"/>
          <p:cNvSpPr/>
          <p:nvPr/>
        </p:nvSpPr>
        <p:spPr>
          <a:xfrm>
            <a:off x="8183880" y="1920240"/>
            <a:ext cx="64008" cy="1920240"/>
          </a:xfrm>
          <a:prstGeom prst="rect">
            <a:avLst/>
          </a:prstGeom>
          <a:solidFill>
            <a:srgbClr val="FFB347"/>
          </a:solidFill>
          <a:ln w="12700">
            <a:solidFill>
              <a:srgbClr val="FFB347">
                <a:alpha val="0"/>
              </a:srgbClr>
            </a:solidFill>
            <a:prstDash val="solid"/>
          </a:ln>
        </p:spPr>
        <p:txBody>
          <a:bodyPr/>
          <a:lstStyle/>
          <a:p>
            <a:endParaRPr lang="tr-TR"/>
          </a:p>
        </p:txBody>
      </p:sp>
      <p:sp>
        <p:nvSpPr>
          <p:cNvPr id="16" name="Text 14"/>
          <p:cNvSpPr/>
          <p:nvPr/>
        </p:nvSpPr>
        <p:spPr>
          <a:xfrm>
            <a:off x="8412480" y="2121408"/>
            <a:ext cx="2880360" cy="320040"/>
          </a:xfrm>
          <a:prstGeom prst="rect">
            <a:avLst/>
          </a:prstGeom>
          <a:noFill/>
          <a:ln/>
        </p:spPr>
        <p:txBody>
          <a:bodyPr wrap="square" lIns="0" tIns="0" rIns="0" bIns="0" rtlCol="0" anchor="ctr">
            <a:normAutofit/>
          </a:bodyPr>
          <a:lstStyle/>
          <a:p>
            <a:pPr marL="0" indent="0">
              <a:buNone/>
            </a:pPr>
            <a:r>
              <a:rPr lang="en-US" sz="1700" b="1" dirty="0">
                <a:solidFill>
                  <a:srgbClr val="102033"/>
                </a:solidFill>
              </a:rPr>
              <a:t>Spektrum paylaşımı</a:t>
            </a:r>
            <a:endParaRPr lang="en-US" sz="1700" dirty="0"/>
          </a:p>
        </p:txBody>
      </p:sp>
      <p:sp>
        <p:nvSpPr>
          <p:cNvPr id="17" name="Text 15"/>
          <p:cNvSpPr/>
          <p:nvPr/>
        </p:nvSpPr>
        <p:spPr>
          <a:xfrm>
            <a:off x="8412480" y="2578608"/>
            <a:ext cx="2880360" cy="1078992"/>
          </a:xfrm>
          <a:prstGeom prst="rect">
            <a:avLst/>
          </a:prstGeom>
          <a:noFill/>
          <a:ln/>
        </p:spPr>
        <p:txBody>
          <a:bodyPr wrap="square" lIns="254" tIns="254" rIns="254" bIns="254" rtlCol="0" anchor="ctr">
            <a:normAutofit/>
          </a:bodyPr>
          <a:lstStyle/>
          <a:p>
            <a:r>
              <a:rPr lang="en-US" sz="1250" dirty="0">
                <a:solidFill>
                  <a:srgbClr val="5B6B7C"/>
                </a:solidFill>
              </a:rPr>
              <a:t>Frekanslar girişim oluşturmadan ülkeler ve sistemler arasında paylaşılmalıdır.</a:t>
            </a:r>
            <a:endParaRPr lang="en-US" sz="1250" dirty="0"/>
          </a:p>
        </p:txBody>
      </p:sp>
      <p:sp>
        <p:nvSpPr>
          <p:cNvPr id="18" name="Text 16"/>
          <p:cNvSpPr/>
          <p:nvPr/>
        </p:nvSpPr>
        <p:spPr>
          <a:xfrm>
            <a:off x="1097280" y="5074920"/>
            <a:ext cx="9966960" cy="457200"/>
          </a:xfrm>
          <a:prstGeom prst="rect">
            <a:avLst/>
          </a:prstGeom>
          <a:noFill/>
          <a:ln/>
        </p:spPr>
        <p:txBody>
          <a:bodyPr wrap="square" lIns="0" tIns="0" rIns="0" bIns="0" rtlCol="0" anchor="ctr">
            <a:normAutofit/>
          </a:bodyPr>
          <a:lstStyle/>
          <a:p>
            <a:pPr marL="0" indent="0" algn="ctr">
              <a:buNone/>
            </a:pPr>
            <a:r>
              <a:rPr lang="en-US" sz="2100" b="1" dirty="0">
                <a:solidFill>
                  <a:srgbClr val="102033"/>
                </a:solidFill>
              </a:rPr>
              <a:t>Standartlar, NTN’yi kapalı uydu çözümlerinden küresel mobil ekosistemin parçasına taşır.</a:t>
            </a:r>
            <a:endParaRPr lang="en-US" sz="2100" dirty="0"/>
          </a:p>
        </p:txBody>
      </p:sp>
    </p:spTree>
    <p:extLst>
      <p:ext uri="{BB962C8B-B14F-4D97-AF65-F5344CB8AC3E}">
        <p14:creationId xmlns:p14="http://schemas.microsoft.com/office/powerpoint/2010/main" val="1840010863"/>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0"/>
          <p:cNvSpPr/>
          <p:nvPr/>
        </p:nvSpPr>
        <p:spPr>
          <a:xfrm>
            <a:off x="502920" y="228600"/>
            <a:ext cx="5303520" cy="201168"/>
          </a:xfrm>
          <a:prstGeom prst="rect">
            <a:avLst/>
          </a:prstGeom>
          <a:noFill/>
          <a:ln/>
        </p:spPr>
        <p:txBody>
          <a:bodyPr wrap="square" lIns="0" tIns="0" rIns="0" bIns="0" rtlCol="0" anchor="ctr"/>
          <a:lstStyle/>
          <a:p>
            <a:pPr marL="0" indent="0">
              <a:buNone/>
            </a:pPr>
            <a:r>
              <a:rPr lang="en-US" sz="800" b="1" dirty="0">
                <a:solidFill>
                  <a:srgbClr val="A7B7CA"/>
                </a:solidFill>
                <a:ea typeface="Aptos" pitchFamily="34" charset="-122"/>
                <a:cs typeface="Aptos" pitchFamily="34" charset="-120"/>
              </a:rPr>
              <a:t>NTN | Karasal Olmayan Ağlar</a:t>
            </a:r>
            <a:endParaRPr lang="en-US" sz="800" dirty="0"/>
          </a:p>
        </p:txBody>
      </p:sp>
      <p:sp>
        <p:nvSpPr>
          <p:cNvPr id="3" name="Shape 1"/>
          <p:cNvSpPr/>
          <p:nvPr/>
        </p:nvSpPr>
        <p:spPr>
          <a:xfrm>
            <a:off x="502920" y="521208"/>
            <a:ext cx="11201400" cy="0"/>
          </a:xfrm>
          <a:prstGeom prst="line">
            <a:avLst/>
          </a:prstGeom>
          <a:noFill/>
          <a:ln w="7620">
            <a:solidFill>
              <a:srgbClr val="D7E3F1"/>
            </a:solidFill>
            <a:prstDash val="solid"/>
          </a:ln>
        </p:spPr>
        <p:txBody>
          <a:bodyPr/>
          <a:lstStyle/>
          <a:p>
            <a:endParaRPr lang="tr-TR"/>
          </a:p>
        </p:txBody>
      </p:sp>
      <p:sp>
        <p:nvSpPr>
          <p:cNvPr id="4" name="Text 2"/>
          <p:cNvSpPr/>
          <p:nvPr/>
        </p:nvSpPr>
        <p:spPr>
          <a:xfrm>
            <a:off x="594360" y="749808"/>
            <a:ext cx="10789920" cy="502920"/>
          </a:xfrm>
          <a:prstGeom prst="rect">
            <a:avLst/>
          </a:prstGeom>
          <a:noFill/>
          <a:ln/>
        </p:spPr>
        <p:txBody>
          <a:bodyPr wrap="square" lIns="0" tIns="0" rIns="0" bIns="0" rtlCol="0" anchor="ctr">
            <a:normAutofit/>
          </a:bodyPr>
          <a:lstStyle/>
          <a:p>
            <a:pPr marL="0" indent="0">
              <a:buNone/>
            </a:pPr>
            <a:r>
              <a:rPr lang="en-US" sz="3100" b="1" dirty="0">
                <a:solidFill>
                  <a:srgbClr val="102033"/>
                </a:solidFill>
                <a:ea typeface="Aptos Display" pitchFamily="34" charset="-122"/>
                <a:cs typeface="Aptos Display" pitchFamily="34" charset="-120"/>
              </a:rPr>
              <a:t>3GPP: Mobil ağın teknik çalışma kuralları</a:t>
            </a:r>
            <a:endParaRPr lang="en-US" sz="3100" dirty="0"/>
          </a:p>
        </p:txBody>
      </p:sp>
      <p:sp>
        <p:nvSpPr>
          <p:cNvPr id="5" name="Text 3"/>
          <p:cNvSpPr/>
          <p:nvPr/>
        </p:nvSpPr>
        <p:spPr>
          <a:xfrm>
            <a:off x="621792" y="1298448"/>
            <a:ext cx="9875520" cy="274320"/>
          </a:xfrm>
          <a:prstGeom prst="rect">
            <a:avLst/>
          </a:prstGeom>
          <a:noFill/>
          <a:ln/>
        </p:spPr>
        <p:txBody>
          <a:bodyPr wrap="square" lIns="0" tIns="0" rIns="0" bIns="0" rtlCol="0" anchor="ctr"/>
          <a:lstStyle/>
          <a:p>
            <a:pPr marL="0" indent="0">
              <a:buNone/>
            </a:pPr>
            <a:r>
              <a:rPr lang="en-US" sz="1300" dirty="0">
                <a:solidFill>
                  <a:srgbClr val="5B6B7C"/>
                </a:solidFill>
              </a:rPr>
              <a:t>Kullanıcı cihazının NTN üzerinden ağa nasıl bağlanacağı burada tanımlanır.</a:t>
            </a:r>
            <a:endParaRPr lang="en-US" sz="1300" dirty="0"/>
          </a:p>
        </p:txBody>
      </p:sp>
      <p:sp>
        <p:nvSpPr>
          <p:cNvPr id="6" name="Text 4"/>
          <p:cNvSpPr/>
          <p:nvPr/>
        </p:nvSpPr>
        <p:spPr>
          <a:xfrm>
            <a:off x="868680" y="1828800"/>
            <a:ext cx="2743200" cy="457200"/>
          </a:xfrm>
          <a:prstGeom prst="rect">
            <a:avLst/>
          </a:prstGeom>
          <a:noFill/>
          <a:ln/>
        </p:spPr>
        <p:txBody>
          <a:bodyPr wrap="square" lIns="0" tIns="0" rIns="0" bIns="0" rtlCol="0" anchor="ctr"/>
          <a:lstStyle/>
          <a:p>
            <a:pPr marL="0" indent="0">
              <a:buNone/>
            </a:pPr>
            <a:r>
              <a:rPr lang="en-US" sz="2900" b="1" dirty="0">
                <a:solidFill>
                  <a:srgbClr val="1473E6"/>
                </a:solidFill>
              </a:rPr>
              <a:t>Release 17</a:t>
            </a:r>
            <a:endParaRPr lang="en-US" sz="2900" dirty="0"/>
          </a:p>
        </p:txBody>
      </p:sp>
      <p:sp>
        <p:nvSpPr>
          <p:cNvPr id="7" name="Text 5"/>
          <p:cNvSpPr/>
          <p:nvPr/>
        </p:nvSpPr>
        <p:spPr>
          <a:xfrm>
            <a:off x="896112" y="2423160"/>
            <a:ext cx="3566160" cy="274320"/>
          </a:xfrm>
          <a:prstGeom prst="rect">
            <a:avLst/>
          </a:prstGeom>
          <a:noFill/>
          <a:ln/>
        </p:spPr>
        <p:txBody>
          <a:bodyPr wrap="square" lIns="0" tIns="0" rIns="0" bIns="0" rtlCol="0" anchor="ctr"/>
          <a:lstStyle/>
          <a:p>
            <a:pPr marL="0" indent="0">
              <a:buNone/>
            </a:pPr>
            <a:r>
              <a:rPr lang="en-US" sz="1300" dirty="0">
                <a:solidFill>
                  <a:srgbClr val="5B6B7C"/>
                </a:solidFill>
              </a:rPr>
              <a:t>NTN açısından dönüm noktası</a:t>
            </a:r>
            <a:endParaRPr lang="en-US" sz="1300" dirty="0"/>
          </a:p>
        </p:txBody>
      </p:sp>
      <p:sp>
        <p:nvSpPr>
          <p:cNvPr id="8" name="Shape 6"/>
          <p:cNvSpPr/>
          <p:nvPr/>
        </p:nvSpPr>
        <p:spPr>
          <a:xfrm>
            <a:off x="822960" y="3063240"/>
            <a:ext cx="3429000" cy="1645920"/>
          </a:xfrm>
          <a:prstGeom prst="roundRect">
            <a:avLst>
              <a:gd name="adj" fmla="val 4444"/>
            </a:avLst>
          </a:prstGeom>
          <a:solidFill>
            <a:srgbClr val="F7FBFF"/>
          </a:solidFill>
          <a:ln w="12700">
            <a:solidFill>
              <a:srgbClr val="D6E6F7"/>
            </a:solidFill>
            <a:prstDash val="solid"/>
          </a:ln>
        </p:spPr>
        <p:txBody>
          <a:bodyPr/>
          <a:lstStyle/>
          <a:p>
            <a:endParaRPr lang="tr-TR"/>
          </a:p>
        </p:txBody>
      </p:sp>
      <p:sp>
        <p:nvSpPr>
          <p:cNvPr id="9" name="Shape 7"/>
          <p:cNvSpPr/>
          <p:nvPr/>
        </p:nvSpPr>
        <p:spPr>
          <a:xfrm>
            <a:off x="822960" y="3063240"/>
            <a:ext cx="64008" cy="1645920"/>
          </a:xfrm>
          <a:prstGeom prst="rect">
            <a:avLst/>
          </a:prstGeom>
          <a:solidFill>
            <a:srgbClr val="1473E6"/>
          </a:solidFill>
          <a:ln w="12700">
            <a:solidFill>
              <a:srgbClr val="1473E6">
                <a:alpha val="0"/>
              </a:srgbClr>
            </a:solidFill>
            <a:prstDash val="solid"/>
          </a:ln>
        </p:spPr>
        <p:txBody>
          <a:bodyPr/>
          <a:lstStyle/>
          <a:p>
            <a:endParaRPr lang="tr-TR"/>
          </a:p>
        </p:txBody>
      </p:sp>
      <p:sp>
        <p:nvSpPr>
          <p:cNvPr id="10" name="Text 8"/>
          <p:cNvSpPr/>
          <p:nvPr/>
        </p:nvSpPr>
        <p:spPr>
          <a:xfrm>
            <a:off x="1051560" y="3264408"/>
            <a:ext cx="3017520" cy="320040"/>
          </a:xfrm>
          <a:prstGeom prst="rect">
            <a:avLst/>
          </a:prstGeom>
          <a:noFill/>
          <a:ln/>
        </p:spPr>
        <p:txBody>
          <a:bodyPr wrap="square" lIns="0" tIns="0" rIns="0" bIns="0" rtlCol="0" anchor="ctr">
            <a:normAutofit/>
          </a:bodyPr>
          <a:lstStyle/>
          <a:p>
            <a:pPr marL="0" indent="0">
              <a:buNone/>
            </a:pPr>
            <a:r>
              <a:rPr lang="en-US" sz="1700" b="1" dirty="0">
                <a:solidFill>
                  <a:srgbClr val="102033"/>
                </a:solidFill>
              </a:rPr>
              <a:t>NR-NTN</a:t>
            </a:r>
            <a:endParaRPr lang="en-US" sz="1700" dirty="0"/>
          </a:p>
        </p:txBody>
      </p:sp>
      <p:sp>
        <p:nvSpPr>
          <p:cNvPr id="11" name="Text 9"/>
          <p:cNvSpPr/>
          <p:nvPr/>
        </p:nvSpPr>
        <p:spPr>
          <a:xfrm>
            <a:off x="1051560" y="3721608"/>
            <a:ext cx="3017520" cy="804672"/>
          </a:xfrm>
          <a:prstGeom prst="rect">
            <a:avLst/>
          </a:prstGeom>
          <a:noFill/>
          <a:ln/>
        </p:spPr>
        <p:txBody>
          <a:bodyPr wrap="square" lIns="254" tIns="254" rIns="254" bIns="254" rtlCol="0" anchor="ctr">
            <a:normAutofit/>
          </a:bodyPr>
          <a:lstStyle/>
          <a:p>
            <a:r>
              <a:rPr lang="en-US" sz="1250" dirty="0">
                <a:solidFill>
                  <a:srgbClr val="5B6B7C"/>
                </a:solidFill>
              </a:rPr>
              <a:t>5G New Radio tabanlı bağlantılar ve daha yüksek veri hızı odaklı kullanım.</a:t>
            </a:r>
            <a:endParaRPr lang="en-US" sz="1250" dirty="0"/>
          </a:p>
        </p:txBody>
      </p:sp>
      <p:sp>
        <p:nvSpPr>
          <p:cNvPr id="12" name="Shape 10"/>
          <p:cNvSpPr/>
          <p:nvPr/>
        </p:nvSpPr>
        <p:spPr>
          <a:xfrm>
            <a:off x="4526280" y="3063240"/>
            <a:ext cx="3429000" cy="1645920"/>
          </a:xfrm>
          <a:prstGeom prst="roundRect">
            <a:avLst>
              <a:gd name="adj" fmla="val 4444"/>
            </a:avLst>
          </a:prstGeom>
          <a:solidFill>
            <a:srgbClr val="F7FBFF"/>
          </a:solidFill>
          <a:ln w="12700">
            <a:solidFill>
              <a:srgbClr val="D6E6F7"/>
            </a:solidFill>
            <a:prstDash val="solid"/>
          </a:ln>
        </p:spPr>
        <p:txBody>
          <a:bodyPr/>
          <a:lstStyle/>
          <a:p>
            <a:endParaRPr lang="tr-TR"/>
          </a:p>
        </p:txBody>
      </p:sp>
      <p:sp>
        <p:nvSpPr>
          <p:cNvPr id="13" name="Shape 11"/>
          <p:cNvSpPr/>
          <p:nvPr/>
        </p:nvSpPr>
        <p:spPr>
          <a:xfrm>
            <a:off x="4526280" y="3063240"/>
            <a:ext cx="64008" cy="1645920"/>
          </a:xfrm>
          <a:prstGeom prst="rect">
            <a:avLst/>
          </a:prstGeom>
          <a:solidFill>
            <a:srgbClr val="21C07A"/>
          </a:solidFill>
          <a:ln w="12700">
            <a:solidFill>
              <a:srgbClr val="21C07A">
                <a:alpha val="0"/>
              </a:srgbClr>
            </a:solidFill>
            <a:prstDash val="solid"/>
          </a:ln>
        </p:spPr>
        <p:txBody>
          <a:bodyPr/>
          <a:lstStyle/>
          <a:p>
            <a:endParaRPr lang="tr-TR"/>
          </a:p>
        </p:txBody>
      </p:sp>
      <p:sp>
        <p:nvSpPr>
          <p:cNvPr id="14" name="Text 12"/>
          <p:cNvSpPr/>
          <p:nvPr/>
        </p:nvSpPr>
        <p:spPr>
          <a:xfrm>
            <a:off x="4754880" y="3264408"/>
            <a:ext cx="3017520" cy="320040"/>
          </a:xfrm>
          <a:prstGeom prst="rect">
            <a:avLst/>
          </a:prstGeom>
          <a:noFill/>
          <a:ln/>
        </p:spPr>
        <p:txBody>
          <a:bodyPr wrap="square" lIns="0" tIns="0" rIns="0" bIns="0" rtlCol="0" anchor="ctr">
            <a:normAutofit/>
          </a:bodyPr>
          <a:lstStyle/>
          <a:p>
            <a:pPr marL="0" indent="0">
              <a:buNone/>
            </a:pPr>
            <a:r>
              <a:rPr lang="en-US" sz="1700" b="1" dirty="0">
                <a:solidFill>
                  <a:srgbClr val="102033"/>
                </a:solidFill>
              </a:rPr>
              <a:t>IoT-NTN</a:t>
            </a:r>
            <a:endParaRPr lang="en-US" sz="1700" dirty="0"/>
          </a:p>
        </p:txBody>
      </p:sp>
      <p:sp>
        <p:nvSpPr>
          <p:cNvPr id="15" name="Text 13"/>
          <p:cNvSpPr/>
          <p:nvPr/>
        </p:nvSpPr>
        <p:spPr>
          <a:xfrm>
            <a:off x="4754880" y="3721608"/>
            <a:ext cx="3017520" cy="804672"/>
          </a:xfrm>
          <a:prstGeom prst="rect">
            <a:avLst/>
          </a:prstGeom>
          <a:noFill/>
          <a:ln/>
        </p:spPr>
        <p:txBody>
          <a:bodyPr wrap="square" lIns="254" tIns="254" rIns="254" bIns="254" rtlCol="0" anchor="ctr">
            <a:normAutofit/>
          </a:bodyPr>
          <a:lstStyle/>
          <a:p>
            <a:r>
              <a:rPr lang="en-US" sz="1250" dirty="0">
                <a:solidFill>
                  <a:srgbClr val="5B6B7C"/>
                </a:solidFill>
              </a:rPr>
              <a:t>Düşük veri hızına ve düşük güç tüketimine sahip cihazların uydu üzerinden haberleşmesi.</a:t>
            </a:r>
            <a:endParaRPr lang="en-US" sz="1250" dirty="0"/>
          </a:p>
        </p:txBody>
      </p:sp>
      <p:sp>
        <p:nvSpPr>
          <p:cNvPr id="16" name="Shape 14"/>
          <p:cNvSpPr/>
          <p:nvPr/>
        </p:nvSpPr>
        <p:spPr>
          <a:xfrm>
            <a:off x="8229600" y="3063240"/>
            <a:ext cx="3017520" cy="1645920"/>
          </a:xfrm>
          <a:prstGeom prst="roundRect">
            <a:avLst>
              <a:gd name="adj" fmla="val 4444"/>
            </a:avLst>
          </a:prstGeom>
          <a:solidFill>
            <a:srgbClr val="F7FBFF"/>
          </a:solidFill>
          <a:ln w="12700">
            <a:solidFill>
              <a:srgbClr val="D6E6F7"/>
            </a:solidFill>
            <a:prstDash val="solid"/>
          </a:ln>
        </p:spPr>
        <p:txBody>
          <a:bodyPr/>
          <a:lstStyle/>
          <a:p>
            <a:endParaRPr lang="tr-TR"/>
          </a:p>
        </p:txBody>
      </p:sp>
      <p:sp>
        <p:nvSpPr>
          <p:cNvPr id="17" name="Shape 15"/>
          <p:cNvSpPr/>
          <p:nvPr/>
        </p:nvSpPr>
        <p:spPr>
          <a:xfrm>
            <a:off x="8229600" y="3063240"/>
            <a:ext cx="64008" cy="1645920"/>
          </a:xfrm>
          <a:prstGeom prst="rect">
            <a:avLst/>
          </a:prstGeom>
          <a:solidFill>
            <a:srgbClr val="FFB347"/>
          </a:solidFill>
          <a:ln w="12700">
            <a:solidFill>
              <a:srgbClr val="FFB347">
                <a:alpha val="0"/>
              </a:srgbClr>
            </a:solidFill>
            <a:prstDash val="solid"/>
          </a:ln>
        </p:spPr>
        <p:txBody>
          <a:bodyPr/>
          <a:lstStyle/>
          <a:p>
            <a:endParaRPr lang="tr-TR"/>
          </a:p>
        </p:txBody>
      </p:sp>
      <p:sp>
        <p:nvSpPr>
          <p:cNvPr id="18" name="Text 16"/>
          <p:cNvSpPr/>
          <p:nvPr/>
        </p:nvSpPr>
        <p:spPr>
          <a:xfrm>
            <a:off x="8458200" y="3264408"/>
            <a:ext cx="2606040" cy="320040"/>
          </a:xfrm>
          <a:prstGeom prst="rect">
            <a:avLst/>
          </a:prstGeom>
          <a:noFill/>
          <a:ln/>
        </p:spPr>
        <p:txBody>
          <a:bodyPr wrap="square" lIns="0" tIns="0" rIns="0" bIns="0" rtlCol="0" anchor="ctr">
            <a:normAutofit/>
          </a:bodyPr>
          <a:lstStyle/>
          <a:p>
            <a:pPr marL="0" indent="0">
              <a:buNone/>
            </a:pPr>
            <a:r>
              <a:rPr lang="en-US" sz="1700" b="1" dirty="0">
                <a:solidFill>
                  <a:srgbClr val="102033"/>
                </a:solidFill>
              </a:rPr>
              <a:t>NTN koşulları</a:t>
            </a:r>
            <a:endParaRPr lang="en-US" sz="1700" dirty="0"/>
          </a:p>
        </p:txBody>
      </p:sp>
      <p:sp>
        <p:nvSpPr>
          <p:cNvPr id="19" name="Text 17"/>
          <p:cNvSpPr/>
          <p:nvPr/>
        </p:nvSpPr>
        <p:spPr>
          <a:xfrm>
            <a:off x="8458200" y="3721608"/>
            <a:ext cx="2606040" cy="804672"/>
          </a:xfrm>
          <a:prstGeom prst="rect">
            <a:avLst/>
          </a:prstGeom>
          <a:noFill/>
          <a:ln/>
        </p:spPr>
        <p:txBody>
          <a:bodyPr wrap="square" lIns="254" tIns="254" rIns="254" bIns="254" rtlCol="0" anchor="ctr">
            <a:normAutofit/>
          </a:bodyPr>
          <a:lstStyle/>
          <a:p>
            <a:r>
              <a:rPr lang="en-US" sz="1250" dirty="0">
                <a:solidFill>
                  <a:srgbClr val="5B6B7C"/>
                </a:solidFill>
              </a:rPr>
              <a:t>Uzun gecikme, Doppler kayması ve uzun sinyal yolu dikkate alınır.</a:t>
            </a:r>
            <a:endParaRPr lang="en-US" sz="1250" dirty="0"/>
          </a:p>
        </p:txBody>
      </p:sp>
      <p:sp>
        <p:nvSpPr>
          <p:cNvPr id="20" name="Text 18"/>
          <p:cNvSpPr/>
          <p:nvPr/>
        </p:nvSpPr>
        <p:spPr>
          <a:xfrm>
            <a:off x="1097280" y="5532120"/>
            <a:ext cx="9784080" cy="411480"/>
          </a:xfrm>
          <a:prstGeom prst="rect">
            <a:avLst/>
          </a:prstGeom>
          <a:noFill/>
          <a:ln/>
        </p:spPr>
        <p:txBody>
          <a:bodyPr wrap="square" lIns="0" tIns="0" rIns="0" bIns="0" rtlCol="0" anchor="ctr">
            <a:normAutofit/>
          </a:bodyPr>
          <a:lstStyle/>
          <a:p>
            <a:pPr marL="0" indent="0" algn="ctr">
              <a:buNone/>
            </a:pPr>
            <a:r>
              <a:rPr lang="en-US" sz="1650" b="1" dirty="0">
                <a:solidFill>
                  <a:srgbClr val="102033"/>
                </a:solidFill>
              </a:rPr>
              <a:t>Önemli not: Standart olması, her telefonun otomatik olarak her uyduyla haberleşeceği anlamına gelmez.</a:t>
            </a:r>
            <a:endParaRPr lang="en-US" sz="1650" dirty="0"/>
          </a:p>
        </p:txBody>
      </p:sp>
    </p:spTree>
    <p:extLst>
      <p:ext uri="{BB962C8B-B14F-4D97-AF65-F5344CB8AC3E}">
        <p14:creationId xmlns:p14="http://schemas.microsoft.com/office/powerpoint/2010/main" val="724424029"/>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0"/>
          <p:cNvSpPr/>
          <p:nvPr/>
        </p:nvSpPr>
        <p:spPr>
          <a:xfrm>
            <a:off x="502920" y="228600"/>
            <a:ext cx="5303520" cy="201168"/>
          </a:xfrm>
          <a:prstGeom prst="rect">
            <a:avLst/>
          </a:prstGeom>
          <a:noFill/>
          <a:ln/>
        </p:spPr>
        <p:txBody>
          <a:bodyPr wrap="square" lIns="0" tIns="0" rIns="0" bIns="0" rtlCol="0" anchor="ctr"/>
          <a:lstStyle/>
          <a:p>
            <a:pPr marL="0" indent="0">
              <a:buNone/>
            </a:pPr>
            <a:r>
              <a:rPr lang="en-US" sz="800" b="1" dirty="0">
                <a:solidFill>
                  <a:srgbClr val="A7B7CA"/>
                </a:solidFill>
                <a:ea typeface="Aptos" pitchFamily="34" charset="-122"/>
                <a:cs typeface="Aptos" pitchFamily="34" charset="-120"/>
              </a:rPr>
              <a:t>NTN | Karasal Olmayan Ağlar</a:t>
            </a:r>
            <a:endParaRPr lang="en-US" sz="800" dirty="0"/>
          </a:p>
        </p:txBody>
      </p:sp>
      <p:sp>
        <p:nvSpPr>
          <p:cNvPr id="3" name="Shape 1"/>
          <p:cNvSpPr/>
          <p:nvPr/>
        </p:nvSpPr>
        <p:spPr>
          <a:xfrm>
            <a:off x="502920" y="521208"/>
            <a:ext cx="11201400" cy="0"/>
          </a:xfrm>
          <a:prstGeom prst="line">
            <a:avLst/>
          </a:prstGeom>
          <a:noFill/>
          <a:ln w="7620">
            <a:solidFill>
              <a:srgbClr val="D7E3F1"/>
            </a:solidFill>
            <a:prstDash val="solid"/>
          </a:ln>
        </p:spPr>
        <p:txBody>
          <a:bodyPr/>
          <a:lstStyle/>
          <a:p>
            <a:endParaRPr lang="tr-TR"/>
          </a:p>
        </p:txBody>
      </p:sp>
      <p:sp>
        <p:nvSpPr>
          <p:cNvPr id="4" name="Text 2"/>
          <p:cNvSpPr/>
          <p:nvPr/>
        </p:nvSpPr>
        <p:spPr>
          <a:xfrm>
            <a:off x="594360" y="749808"/>
            <a:ext cx="10789920" cy="502920"/>
          </a:xfrm>
          <a:prstGeom prst="rect">
            <a:avLst/>
          </a:prstGeom>
          <a:noFill/>
          <a:ln/>
        </p:spPr>
        <p:txBody>
          <a:bodyPr wrap="square" lIns="0" tIns="0" rIns="0" bIns="0" rtlCol="0" anchor="ctr">
            <a:normAutofit/>
          </a:bodyPr>
          <a:lstStyle/>
          <a:p>
            <a:pPr marL="0" indent="0">
              <a:buNone/>
            </a:pPr>
            <a:r>
              <a:rPr lang="en-US" sz="3100" b="1" dirty="0">
                <a:solidFill>
                  <a:srgbClr val="102033"/>
                </a:solidFill>
                <a:ea typeface="Aptos Display" pitchFamily="34" charset="-122"/>
                <a:cs typeface="Aptos Display" pitchFamily="34" charset="-120"/>
              </a:rPr>
              <a:t>ITU-R, WRC ve ETSI: Düzenleyici çerçeve</a:t>
            </a:r>
            <a:endParaRPr lang="en-US" sz="3100" dirty="0"/>
          </a:p>
        </p:txBody>
      </p:sp>
      <p:sp>
        <p:nvSpPr>
          <p:cNvPr id="5" name="Text 3"/>
          <p:cNvSpPr/>
          <p:nvPr/>
        </p:nvSpPr>
        <p:spPr>
          <a:xfrm>
            <a:off x="621792" y="1298448"/>
            <a:ext cx="9875520" cy="274320"/>
          </a:xfrm>
          <a:prstGeom prst="rect">
            <a:avLst/>
          </a:prstGeom>
          <a:noFill/>
          <a:ln/>
        </p:spPr>
        <p:txBody>
          <a:bodyPr wrap="square" lIns="0" tIns="0" rIns="0" bIns="0" rtlCol="0" anchor="ctr"/>
          <a:lstStyle/>
          <a:p>
            <a:pPr marL="0" indent="0">
              <a:buNone/>
            </a:pPr>
            <a:r>
              <a:rPr lang="en-US" sz="1300" dirty="0">
                <a:solidFill>
                  <a:srgbClr val="5B6B7C"/>
                </a:solidFill>
              </a:rPr>
              <a:t>Teknik standart + uluslararası spektrum düzeni + Avrupa uygunluğu birlikte çalışır.</a:t>
            </a:r>
            <a:endParaRPr lang="en-US" sz="1300" dirty="0"/>
          </a:p>
        </p:txBody>
      </p:sp>
      <p:sp>
        <p:nvSpPr>
          <p:cNvPr id="6" name="Shape 4"/>
          <p:cNvSpPr/>
          <p:nvPr/>
        </p:nvSpPr>
        <p:spPr>
          <a:xfrm>
            <a:off x="777240" y="1874520"/>
            <a:ext cx="3383280" cy="2423160"/>
          </a:xfrm>
          <a:prstGeom prst="roundRect">
            <a:avLst>
              <a:gd name="adj" fmla="val 3019"/>
            </a:avLst>
          </a:prstGeom>
          <a:solidFill>
            <a:srgbClr val="F7FBFF"/>
          </a:solidFill>
          <a:ln w="12700">
            <a:solidFill>
              <a:srgbClr val="D6E6F7"/>
            </a:solidFill>
            <a:prstDash val="solid"/>
          </a:ln>
        </p:spPr>
        <p:txBody>
          <a:bodyPr/>
          <a:lstStyle/>
          <a:p>
            <a:endParaRPr lang="tr-TR"/>
          </a:p>
        </p:txBody>
      </p:sp>
      <p:sp>
        <p:nvSpPr>
          <p:cNvPr id="7" name="Shape 5"/>
          <p:cNvSpPr/>
          <p:nvPr/>
        </p:nvSpPr>
        <p:spPr>
          <a:xfrm>
            <a:off x="777240" y="1874520"/>
            <a:ext cx="64008" cy="2423160"/>
          </a:xfrm>
          <a:prstGeom prst="rect">
            <a:avLst/>
          </a:prstGeom>
          <a:solidFill>
            <a:srgbClr val="1473E6"/>
          </a:solidFill>
          <a:ln w="12700">
            <a:solidFill>
              <a:srgbClr val="1473E6">
                <a:alpha val="0"/>
              </a:srgbClr>
            </a:solidFill>
            <a:prstDash val="solid"/>
          </a:ln>
        </p:spPr>
        <p:txBody>
          <a:bodyPr/>
          <a:lstStyle/>
          <a:p>
            <a:endParaRPr lang="tr-TR"/>
          </a:p>
        </p:txBody>
      </p:sp>
      <p:sp>
        <p:nvSpPr>
          <p:cNvPr id="8" name="Text 6"/>
          <p:cNvSpPr/>
          <p:nvPr/>
        </p:nvSpPr>
        <p:spPr>
          <a:xfrm>
            <a:off x="1005840" y="2075688"/>
            <a:ext cx="2971800" cy="320040"/>
          </a:xfrm>
          <a:prstGeom prst="rect">
            <a:avLst/>
          </a:prstGeom>
          <a:noFill/>
          <a:ln/>
        </p:spPr>
        <p:txBody>
          <a:bodyPr wrap="square" lIns="0" tIns="0" rIns="0" bIns="0" rtlCol="0" anchor="ctr">
            <a:normAutofit/>
          </a:bodyPr>
          <a:lstStyle/>
          <a:p>
            <a:pPr marL="0" indent="0">
              <a:buNone/>
            </a:pPr>
            <a:r>
              <a:rPr lang="en-US" sz="1700" b="1" dirty="0">
                <a:solidFill>
                  <a:srgbClr val="102033"/>
                </a:solidFill>
              </a:rPr>
              <a:t>ITU-R</a:t>
            </a:r>
            <a:endParaRPr lang="en-US" sz="1700" dirty="0"/>
          </a:p>
        </p:txBody>
      </p:sp>
      <p:sp>
        <p:nvSpPr>
          <p:cNvPr id="9" name="Text 7"/>
          <p:cNvSpPr/>
          <p:nvPr/>
        </p:nvSpPr>
        <p:spPr>
          <a:xfrm>
            <a:off x="1005840" y="2532888"/>
            <a:ext cx="2971800" cy="1581912"/>
          </a:xfrm>
          <a:prstGeom prst="rect">
            <a:avLst/>
          </a:prstGeom>
          <a:noFill/>
          <a:ln/>
        </p:spPr>
        <p:txBody>
          <a:bodyPr wrap="square" lIns="254" tIns="254" rIns="254" bIns="254" rtlCol="0" anchor="ctr">
            <a:normAutofit/>
          </a:bodyPr>
          <a:lstStyle/>
          <a:p>
            <a:r>
              <a:rPr lang="en-US" sz="1250" dirty="0">
                <a:solidFill>
                  <a:srgbClr val="5B6B7C"/>
                </a:solidFill>
              </a:rPr>
              <a:t>Radyo frekansları, uydu sistemleri, girişim kriterleri ve yörünge koordinasyonu üzerine teknik çalışmalar yürütür.</a:t>
            </a:r>
            <a:endParaRPr lang="en-US" sz="1250" dirty="0"/>
          </a:p>
        </p:txBody>
      </p:sp>
      <p:sp>
        <p:nvSpPr>
          <p:cNvPr id="10" name="Shape 8"/>
          <p:cNvSpPr/>
          <p:nvPr/>
        </p:nvSpPr>
        <p:spPr>
          <a:xfrm>
            <a:off x="4434840" y="1874520"/>
            <a:ext cx="3383280" cy="2423160"/>
          </a:xfrm>
          <a:prstGeom prst="roundRect">
            <a:avLst>
              <a:gd name="adj" fmla="val 3019"/>
            </a:avLst>
          </a:prstGeom>
          <a:solidFill>
            <a:srgbClr val="F7FBFF"/>
          </a:solidFill>
          <a:ln w="12700">
            <a:solidFill>
              <a:srgbClr val="D6E6F7"/>
            </a:solidFill>
            <a:prstDash val="solid"/>
          </a:ln>
        </p:spPr>
        <p:txBody>
          <a:bodyPr/>
          <a:lstStyle/>
          <a:p>
            <a:endParaRPr lang="tr-TR"/>
          </a:p>
        </p:txBody>
      </p:sp>
      <p:sp>
        <p:nvSpPr>
          <p:cNvPr id="11" name="Shape 9"/>
          <p:cNvSpPr/>
          <p:nvPr/>
        </p:nvSpPr>
        <p:spPr>
          <a:xfrm>
            <a:off x="4434840" y="1874520"/>
            <a:ext cx="64008" cy="2423160"/>
          </a:xfrm>
          <a:prstGeom prst="rect">
            <a:avLst/>
          </a:prstGeom>
          <a:solidFill>
            <a:srgbClr val="21C07A"/>
          </a:solidFill>
          <a:ln w="12700">
            <a:solidFill>
              <a:srgbClr val="21C07A">
                <a:alpha val="0"/>
              </a:srgbClr>
            </a:solidFill>
            <a:prstDash val="solid"/>
          </a:ln>
        </p:spPr>
        <p:txBody>
          <a:bodyPr/>
          <a:lstStyle/>
          <a:p>
            <a:endParaRPr lang="tr-TR"/>
          </a:p>
        </p:txBody>
      </p:sp>
      <p:sp>
        <p:nvSpPr>
          <p:cNvPr id="12" name="Text 10"/>
          <p:cNvSpPr/>
          <p:nvPr/>
        </p:nvSpPr>
        <p:spPr>
          <a:xfrm>
            <a:off x="4663440" y="2075688"/>
            <a:ext cx="2971800" cy="320040"/>
          </a:xfrm>
          <a:prstGeom prst="rect">
            <a:avLst/>
          </a:prstGeom>
          <a:noFill/>
          <a:ln/>
        </p:spPr>
        <p:txBody>
          <a:bodyPr wrap="square" lIns="0" tIns="0" rIns="0" bIns="0" rtlCol="0" anchor="ctr">
            <a:normAutofit/>
          </a:bodyPr>
          <a:lstStyle/>
          <a:p>
            <a:pPr marL="0" indent="0">
              <a:buNone/>
            </a:pPr>
            <a:r>
              <a:rPr lang="en-US" sz="1700" b="1" dirty="0">
                <a:solidFill>
                  <a:srgbClr val="102033"/>
                </a:solidFill>
              </a:rPr>
              <a:t>WRC</a:t>
            </a:r>
            <a:endParaRPr lang="en-US" sz="1700" dirty="0"/>
          </a:p>
        </p:txBody>
      </p:sp>
      <p:sp>
        <p:nvSpPr>
          <p:cNvPr id="13" name="Text 11"/>
          <p:cNvSpPr/>
          <p:nvPr/>
        </p:nvSpPr>
        <p:spPr>
          <a:xfrm>
            <a:off x="4663440" y="2532888"/>
            <a:ext cx="2971800" cy="1581912"/>
          </a:xfrm>
          <a:prstGeom prst="rect">
            <a:avLst/>
          </a:prstGeom>
          <a:noFill/>
          <a:ln/>
        </p:spPr>
        <p:txBody>
          <a:bodyPr wrap="square" lIns="254" tIns="254" rIns="254" bIns="254" rtlCol="0" anchor="ctr">
            <a:normAutofit/>
          </a:bodyPr>
          <a:lstStyle/>
          <a:p>
            <a:r>
              <a:rPr lang="en-US" sz="1250" dirty="0">
                <a:solidFill>
                  <a:srgbClr val="5B6B7C"/>
                </a:solidFill>
              </a:rPr>
              <a:t>Ülkelerin katılımıyla frekans tahsisleri, spektrum kullanım koşulları ve gelecekteki gündemler görüşülür.</a:t>
            </a:r>
            <a:endParaRPr lang="en-US" sz="1250" dirty="0"/>
          </a:p>
        </p:txBody>
      </p:sp>
      <p:sp>
        <p:nvSpPr>
          <p:cNvPr id="14" name="Shape 12"/>
          <p:cNvSpPr/>
          <p:nvPr/>
        </p:nvSpPr>
        <p:spPr>
          <a:xfrm>
            <a:off x="8092440" y="1874520"/>
            <a:ext cx="3383280" cy="2423160"/>
          </a:xfrm>
          <a:prstGeom prst="roundRect">
            <a:avLst>
              <a:gd name="adj" fmla="val 3019"/>
            </a:avLst>
          </a:prstGeom>
          <a:solidFill>
            <a:srgbClr val="F7FBFF"/>
          </a:solidFill>
          <a:ln w="12700">
            <a:solidFill>
              <a:srgbClr val="D6E6F7"/>
            </a:solidFill>
            <a:prstDash val="solid"/>
          </a:ln>
        </p:spPr>
        <p:txBody>
          <a:bodyPr/>
          <a:lstStyle/>
          <a:p>
            <a:endParaRPr lang="tr-TR"/>
          </a:p>
        </p:txBody>
      </p:sp>
      <p:sp>
        <p:nvSpPr>
          <p:cNvPr id="15" name="Shape 13"/>
          <p:cNvSpPr/>
          <p:nvPr/>
        </p:nvSpPr>
        <p:spPr>
          <a:xfrm>
            <a:off x="8092440" y="1874520"/>
            <a:ext cx="64008" cy="2423160"/>
          </a:xfrm>
          <a:prstGeom prst="rect">
            <a:avLst/>
          </a:prstGeom>
          <a:solidFill>
            <a:srgbClr val="FFB347"/>
          </a:solidFill>
          <a:ln w="12700">
            <a:solidFill>
              <a:srgbClr val="FFB347">
                <a:alpha val="0"/>
              </a:srgbClr>
            </a:solidFill>
            <a:prstDash val="solid"/>
          </a:ln>
        </p:spPr>
        <p:txBody>
          <a:bodyPr/>
          <a:lstStyle/>
          <a:p>
            <a:endParaRPr lang="tr-TR"/>
          </a:p>
        </p:txBody>
      </p:sp>
      <p:sp>
        <p:nvSpPr>
          <p:cNvPr id="16" name="Text 14"/>
          <p:cNvSpPr/>
          <p:nvPr/>
        </p:nvSpPr>
        <p:spPr>
          <a:xfrm>
            <a:off x="8321040" y="2075688"/>
            <a:ext cx="2971800" cy="320040"/>
          </a:xfrm>
          <a:prstGeom prst="rect">
            <a:avLst/>
          </a:prstGeom>
          <a:noFill/>
          <a:ln/>
        </p:spPr>
        <p:txBody>
          <a:bodyPr wrap="square" lIns="0" tIns="0" rIns="0" bIns="0" rtlCol="0" anchor="ctr">
            <a:normAutofit/>
          </a:bodyPr>
          <a:lstStyle/>
          <a:p>
            <a:pPr marL="0" indent="0">
              <a:buNone/>
            </a:pPr>
            <a:r>
              <a:rPr lang="en-US" sz="1700" b="1" dirty="0">
                <a:solidFill>
                  <a:srgbClr val="102033"/>
                </a:solidFill>
              </a:rPr>
              <a:t>ETSI</a:t>
            </a:r>
            <a:endParaRPr lang="en-US" sz="1700" dirty="0"/>
          </a:p>
        </p:txBody>
      </p:sp>
      <p:sp>
        <p:nvSpPr>
          <p:cNvPr id="17" name="Text 15"/>
          <p:cNvSpPr/>
          <p:nvPr/>
        </p:nvSpPr>
        <p:spPr>
          <a:xfrm>
            <a:off x="8321040" y="2532888"/>
            <a:ext cx="2971800" cy="1581912"/>
          </a:xfrm>
          <a:prstGeom prst="rect">
            <a:avLst/>
          </a:prstGeom>
          <a:noFill/>
          <a:ln/>
        </p:spPr>
        <p:txBody>
          <a:bodyPr wrap="square" lIns="254" tIns="254" rIns="254" bIns="254" rtlCol="0" anchor="ctr">
            <a:normAutofit/>
          </a:bodyPr>
          <a:lstStyle/>
          <a:p>
            <a:r>
              <a:rPr lang="en-US" sz="1250" dirty="0">
                <a:solidFill>
                  <a:srgbClr val="5B6B7C"/>
                </a:solidFill>
              </a:rPr>
              <a:t>Avrupa’da standartların yayımlanması, harmonize standartlar ve cihaz uygunluğu tarafında rol oynar.</a:t>
            </a:r>
            <a:endParaRPr lang="en-US" sz="1250" dirty="0"/>
          </a:p>
        </p:txBody>
      </p:sp>
      <p:sp>
        <p:nvSpPr>
          <p:cNvPr id="18" name="Shape 16"/>
          <p:cNvSpPr/>
          <p:nvPr/>
        </p:nvSpPr>
        <p:spPr>
          <a:xfrm>
            <a:off x="1005840" y="5074920"/>
            <a:ext cx="10149840" cy="594360"/>
          </a:xfrm>
          <a:prstGeom prst="roundRect">
            <a:avLst>
              <a:gd name="adj" fmla="val 12308"/>
            </a:avLst>
          </a:prstGeom>
          <a:solidFill>
            <a:srgbClr val="EAF5FF"/>
          </a:solidFill>
          <a:ln w="12700">
            <a:solidFill>
              <a:srgbClr val="D6E6F7"/>
            </a:solidFill>
            <a:prstDash val="solid"/>
          </a:ln>
        </p:spPr>
        <p:txBody>
          <a:bodyPr/>
          <a:lstStyle/>
          <a:p>
            <a:endParaRPr lang="tr-TR"/>
          </a:p>
        </p:txBody>
      </p:sp>
      <p:sp>
        <p:nvSpPr>
          <p:cNvPr id="19" name="Text 17"/>
          <p:cNvSpPr/>
          <p:nvPr/>
        </p:nvSpPr>
        <p:spPr>
          <a:xfrm>
            <a:off x="1280160" y="5285232"/>
            <a:ext cx="9601200" cy="201168"/>
          </a:xfrm>
          <a:prstGeom prst="rect">
            <a:avLst/>
          </a:prstGeom>
          <a:noFill/>
          <a:ln/>
        </p:spPr>
        <p:txBody>
          <a:bodyPr wrap="square" lIns="0" tIns="0" rIns="0" bIns="0" rtlCol="0" anchor="ctr">
            <a:normAutofit lnSpcReduction="10000"/>
          </a:bodyPr>
          <a:lstStyle/>
          <a:p>
            <a:pPr marL="0" indent="0" algn="ctr">
              <a:buNone/>
            </a:pPr>
            <a:r>
              <a:rPr lang="en-US" sz="1420" b="1" dirty="0">
                <a:solidFill>
                  <a:srgbClr val="102033"/>
                </a:solidFill>
              </a:rPr>
              <a:t>3GPP “nasıl çalışır?”, ITU-R/WRC “hangi kurallarla çalışır?”, ETSI “Avrupa’da nasıl uyumlu olur?” sorularını tamamlar.</a:t>
            </a:r>
            <a:endParaRPr lang="en-US" sz="1420" dirty="0"/>
          </a:p>
        </p:txBody>
      </p:sp>
    </p:spTree>
    <p:extLst>
      <p:ext uri="{BB962C8B-B14F-4D97-AF65-F5344CB8AC3E}">
        <p14:creationId xmlns:p14="http://schemas.microsoft.com/office/powerpoint/2010/main" val="1123362348"/>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bg>
      <p:bgPr>
        <a:solidFill>
          <a:srgbClr val="0B1E3F"/>
        </a:solidFill>
        <a:effectLst/>
      </p:bgPr>
    </p:bg>
    <p:spTree>
      <p:nvGrpSpPr>
        <p:cNvPr id="1" name=""/>
        <p:cNvGrpSpPr/>
        <p:nvPr/>
      </p:nvGrpSpPr>
      <p:grpSpPr>
        <a:xfrm>
          <a:off x="0" y="0"/>
          <a:ext cx="0" cy="0"/>
          <a:chOff x="0" y="0"/>
          <a:chExt cx="0" cy="0"/>
        </a:xfrm>
      </p:grpSpPr>
      <p:sp>
        <p:nvSpPr>
          <p:cNvPr id="2" name="TextBox 1"/>
          <p:cNvSpPr txBox="1"/>
          <p:nvPr/>
        </p:nvSpPr>
        <p:spPr>
          <a:xfrm>
            <a:off x="685800" y="530352"/>
            <a:ext cx="2137893" cy="569387"/>
          </a:xfrm>
          <a:prstGeom prst="rect">
            <a:avLst/>
          </a:prstGeom>
          <a:noFill/>
        </p:spPr>
        <p:txBody>
          <a:bodyPr wrap="none">
            <a:spAutoFit/>
          </a:bodyPr>
          <a:lstStyle/>
          <a:p>
            <a:pPr>
              <a:defRPr sz="3800" b="1">
                <a:solidFill>
                  <a:srgbClr val="FFFFFF"/>
                </a:solidFill>
              </a:defRPr>
            </a:pPr>
            <a:r>
              <a:rPr lang="tr-TR" sz="3100" dirty="0" smtClean="0"/>
              <a:t>7- </a:t>
            </a:r>
            <a:r>
              <a:rPr sz="3100" dirty="0" err="1" smtClean="0"/>
              <a:t>Kaynakça</a:t>
            </a:r>
            <a:endParaRPr sz="3100" dirty="0"/>
          </a:p>
        </p:txBody>
      </p:sp>
      <p:sp>
        <p:nvSpPr>
          <p:cNvPr id="3" name="TextBox 2"/>
          <p:cNvSpPr txBox="1"/>
          <p:nvPr/>
        </p:nvSpPr>
        <p:spPr>
          <a:xfrm>
            <a:off x="713232" y="1143000"/>
            <a:ext cx="10515600" cy="365760"/>
          </a:xfrm>
          <a:prstGeom prst="rect">
            <a:avLst/>
          </a:prstGeom>
          <a:noFill/>
        </p:spPr>
        <p:txBody>
          <a:bodyPr wrap="none">
            <a:spAutoFit/>
          </a:bodyPr>
          <a:lstStyle/>
          <a:p>
            <a:pPr>
              <a:defRPr sz="1600">
                <a:solidFill>
                  <a:srgbClr val="A6C8EB"/>
                </a:solidFill>
              </a:defRPr>
            </a:pPr>
            <a:r>
              <a:t>Sunumda kullanılan temel teknik kaynaklar</a:t>
            </a:r>
          </a:p>
        </p:txBody>
      </p:sp>
      <p:sp>
        <p:nvSpPr>
          <p:cNvPr id="4" name="TextBox 3"/>
          <p:cNvSpPr txBox="1"/>
          <p:nvPr/>
        </p:nvSpPr>
        <p:spPr>
          <a:xfrm>
            <a:off x="868680" y="1691640"/>
            <a:ext cx="10424160" cy="502920"/>
          </a:xfrm>
          <a:prstGeom prst="rect">
            <a:avLst/>
          </a:prstGeom>
          <a:noFill/>
        </p:spPr>
        <p:txBody>
          <a:bodyPr wrap="square">
            <a:spAutoFit/>
          </a:bodyPr>
          <a:lstStyle/>
          <a:p>
            <a:pPr>
              <a:defRPr sz="1500">
                <a:solidFill>
                  <a:srgbClr val="F5F8FF"/>
                </a:solidFill>
              </a:defRPr>
            </a:pPr>
            <a:r>
              <a:t>• M. M. Azari et al., “Evolution of Non-Terrestrial Networks From 5G to 6G: A Survey,” IEEE, 2022.</a:t>
            </a:r>
          </a:p>
        </p:txBody>
      </p:sp>
      <p:sp>
        <p:nvSpPr>
          <p:cNvPr id="5" name="TextBox 4"/>
          <p:cNvSpPr txBox="1"/>
          <p:nvPr/>
        </p:nvSpPr>
        <p:spPr>
          <a:xfrm>
            <a:off x="868680" y="2286000"/>
            <a:ext cx="10424160" cy="502920"/>
          </a:xfrm>
          <a:prstGeom prst="rect">
            <a:avLst/>
          </a:prstGeom>
          <a:noFill/>
        </p:spPr>
        <p:txBody>
          <a:bodyPr wrap="square">
            <a:spAutoFit/>
          </a:bodyPr>
          <a:lstStyle/>
          <a:p>
            <a:pPr>
              <a:defRPr sz="1500">
                <a:solidFill>
                  <a:srgbClr val="F5F8FF"/>
                </a:solidFill>
              </a:defRPr>
            </a:pPr>
            <a:r>
              <a:t>• 3GPP NTN Overview — 3gpp.org/technologies/ntn-overview</a:t>
            </a:r>
          </a:p>
        </p:txBody>
      </p:sp>
      <p:sp>
        <p:nvSpPr>
          <p:cNvPr id="6" name="TextBox 5"/>
          <p:cNvSpPr txBox="1"/>
          <p:nvPr/>
        </p:nvSpPr>
        <p:spPr>
          <a:xfrm>
            <a:off x="868680" y="2880360"/>
            <a:ext cx="10424160" cy="502920"/>
          </a:xfrm>
          <a:prstGeom prst="rect">
            <a:avLst/>
          </a:prstGeom>
          <a:noFill/>
        </p:spPr>
        <p:txBody>
          <a:bodyPr wrap="square">
            <a:spAutoFit/>
          </a:bodyPr>
          <a:lstStyle/>
          <a:p>
            <a:pPr>
              <a:defRPr sz="1500">
                <a:solidFill>
                  <a:srgbClr val="F5F8FF"/>
                </a:solidFill>
              </a:defRPr>
            </a:pPr>
            <a:r>
              <a:t>• 3GPP NTN &amp; Satellite in Release 17/18 — 3gpp.org/news-events/partner-news/ntn-rel17</a:t>
            </a:r>
          </a:p>
        </p:txBody>
      </p:sp>
      <p:sp>
        <p:nvSpPr>
          <p:cNvPr id="7" name="TextBox 6"/>
          <p:cNvSpPr txBox="1"/>
          <p:nvPr/>
        </p:nvSpPr>
        <p:spPr>
          <a:xfrm>
            <a:off x="868680" y="3474720"/>
            <a:ext cx="10424160" cy="502920"/>
          </a:xfrm>
          <a:prstGeom prst="rect">
            <a:avLst/>
          </a:prstGeom>
          <a:noFill/>
        </p:spPr>
        <p:txBody>
          <a:bodyPr wrap="square">
            <a:spAutoFit/>
          </a:bodyPr>
          <a:lstStyle/>
          <a:p>
            <a:pPr>
              <a:defRPr sz="1500">
                <a:solidFill>
                  <a:srgbClr val="F5F8FF"/>
                </a:solidFill>
              </a:defRPr>
            </a:pPr>
            <a:r>
              <a:t>• ITU Radio Regulations &amp; WRC context — itu.int</a:t>
            </a:r>
          </a:p>
        </p:txBody>
      </p:sp>
      <p:sp>
        <p:nvSpPr>
          <p:cNvPr id="8" name="TextBox 7"/>
          <p:cNvSpPr txBox="1"/>
          <p:nvPr/>
        </p:nvSpPr>
        <p:spPr>
          <a:xfrm>
            <a:off x="868680" y="4069080"/>
            <a:ext cx="10424160" cy="502920"/>
          </a:xfrm>
          <a:prstGeom prst="rect">
            <a:avLst/>
          </a:prstGeom>
          <a:noFill/>
        </p:spPr>
        <p:txBody>
          <a:bodyPr wrap="square">
            <a:spAutoFit/>
          </a:bodyPr>
          <a:lstStyle/>
          <a:p>
            <a:pPr>
              <a:defRPr sz="1500">
                <a:solidFill>
                  <a:srgbClr val="F5F8FF"/>
                </a:solidFill>
              </a:defRPr>
            </a:pPr>
            <a:r>
              <a:t>• ETSI TC MSG / Harmonised Standards — etsi.org/technical-groups/msg</a:t>
            </a:r>
          </a:p>
        </p:txBody>
      </p:sp>
      <p:sp>
        <p:nvSpPr>
          <p:cNvPr id="9" name="TextBox 8"/>
          <p:cNvSpPr txBox="1"/>
          <p:nvPr/>
        </p:nvSpPr>
        <p:spPr>
          <a:xfrm>
            <a:off x="868680" y="4663440"/>
            <a:ext cx="10424160" cy="502920"/>
          </a:xfrm>
          <a:prstGeom prst="rect">
            <a:avLst/>
          </a:prstGeom>
          <a:noFill/>
        </p:spPr>
        <p:txBody>
          <a:bodyPr wrap="square">
            <a:spAutoFit/>
          </a:bodyPr>
          <a:lstStyle/>
          <a:p>
            <a:pPr>
              <a:defRPr sz="1500">
                <a:solidFill>
                  <a:srgbClr val="F5F8FF"/>
                </a:solidFill>
              </a:defRPr>
            </a:pPr>
            <a:r>
              <a:t>• ETSI EN 304 121 IoT-NTN work item — portal.etsi.org</a:t>
            </a:r>
          </a:p>
        </p:txBody>
      </p:sp>
      <p:sp>
        <p:nvSpPr>
          <p:cNvPr id="10" name="TextBox 9"/>
          <p:cNvSpPr txBox="1"/>
          <p:nvPr/>
        </p:nvSpPr>
        <p:spPr>
          <a:xfrm>
            <a:off x="685800" y="6336792"/>
            <a:ext cx="10789920" cy="228600"/>
          </a:xfrm>
          <a:prstGeom prst="rect">
            <a:avLst/>
          </a:prstGeom>
          <a:noFill/>
        </p:spPr>
        <p:txBody>
          <a:bodyPr wrap="none">
            <a:spAutoFit/>
          </a:bodyPr>
          <a:lstStyle/>
          <a:p>
            <a:pPr>
              <a:defRPr sz="1000">
                <a:solidFill>
                  <a:srgbClr val="91AAC8"/>
                </a:solidFill>
              </a:defRPr>
            </a:pPr>
            <a:r>
              <a:t>NTN | Karasal Olmayan Ağlar</a:t>
            </a:r>
          </a:p>
        </p:txBody>
      </p:sp>
    </p:spTree>
    <p:extLst>
      <p:ext uri="{BB962C8B-B14F-4D97-AF65-F5344CB8AC3E}">
        <p14:creationId xmlns:p14="http://schemas.microsoft.com/office/powerpoint/2010/main" val="2606408400"/>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eması">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eması">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27</TotalTime>
  <Words>2921</Words>
  <Application>Microsoft Office PowerPoint</Application>
  <PresentationFormat>Geniş ekran</PresentationFormat>
  <Paragraphs>353</Paragraphs>
  <Slides>27</Slides>
  <Notes>24</Notes>
  <HiddenSlides>0</HiddenSlides>
  <MMClips>0</MMClips>
  <ScaleCrop>false</ScaleCrop>
  <HeadingPairs>
    <vt:vector size="6" baseType="variant">
      <vt:variant>
        <vt:lpstr>Kullanılan Yazı Tipleri</vt:lpstr>
      </vt:variant>
      <vt:variant>
        <vt:i4>6</vt:i4>
      </vt:variant>
      <vt:variant>
        <vt:lpstr>Tema</vt:lpstr>
      </vt:variant>
      <vt:variant>
        <vt:i4>1</vt:i4>
      </vt:variant>
      <vt:variant>
        <vt:lpstr>Slayt Başlıkları</vt:lpstr>
      </vt:variant>
      <vt:variant>
        <vt:i4>27</vt:i4>
      </vt:variant>
    </vt:vector>
  </HeadingPairs>
  <TitlesOfParts>
    <vt:vector size="34" baseType="lpstr">
      <vt:lpstr>Aptos</vt:lpstr>
      <vt:lpstr>Aptos Display</vt:lpstr>
      <vt:lpstr>Arial</vt:lpstr>
      <vt:lpstr>Calibri</vt:lpstr>
      <vt:lpstr>Calibri Light</vt:lpstr>
      <vt:lpstr>Cambria</vt:lpstr>
      <vt:lpstr>Office Teması</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Sunusu</dc:title>
  <dc:creator>user</dc:creator>
  <cp:lastModifiedBy>user</cp:lastModifiedBy>
  <cp:revision>5</cp:revision>
  <dcterms:created xsi:type="dcterms:W3CDTF">2026-07-23T18:50:05Z</dcterms:created>
  <dcterms:modified xsi:type="dcterms:W3CDTF">2026-07-23T19:18:00Z</dcterms:modified>
</cp:coreProperties>
</file>