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147375175" r:id="rId2"/>
    <p:sldId id="2147375163" r:id="rId3"/>
    <p:sldId id="2147375164" r:id="rId4"/>
    <p:sldId id="2147375165" r:id="rId5"/>
    <p:sldId id="2147375166" r:id="rId6"/>
    <p:sldId id="2147375167" r:id="rId7"/>
    <p:sldId id="2147375169" r:id="rId8"/>
    <p:sldId id="2147375168" r:id="rId9"/>
    <p:sldId id="2147375170" r:id="rId10"/>
    <p:sldId id="328" r:id="rId11"/>
    <p:sldId id="337" r:id="rId12"/>
    <p:sldId id="327" r:id="rId13"/>
    <p:sldId id="404" r:id="rId14"/>
    <p:sldId id="429" r:id="rId15"/>
    <p:sldId id="415" r:id="rId16"/>
    <p:sldId id="371" r:id="rId17"/>
    <p:sldId id="395" r:id="rId18"/>
    <p:sldId id="414" r:id="rId19"/>
    <p:sldId id="396" r:id="rId20"/>
    <p:sldId id="411" r:id="rId21"/>
    <p:sldId id="398" r:id="rId22"/>
    <p:sldId id="449" r:id="rId23"/>
    <p:sldId id="447" r:id="rId24"/>
    <p:sldId id="413" r:id="rId25"/>
    <p:sldId id="361" r:id="rId26"/>
    <p:sldId id="338" r:id="rId27"/>
    <p:sldId id="412" r:id="rId28"/>
    <p:sldId id="454" r:id="rId29"/>
    <p:sldId id="436" r:id="rId30"/>
    <p:sldId id="433" r:id="rId31"/>
    <p:sldId id="455" r:id="rId32"/>
    <p:sldId id="440" r:id="rId33"/>
    <p:sldId id="443" r:id="rId34"/>
    <p:sldId id="484" r:id="rId35"/>
    <p:sldId id="489" r:id="rId36"/>
    <p:sldId id="511" r:id="rId37"/>
    <p:sldId id="459" r:id="rId38"/>
    <p:sldId id="480" r:id="rId39"/>
    <p:sldId id="482" r:id="rId40"/>
    <p:sldId id="478" r:id="rId41"/>
    <p:sldId id="460" r:id="rId42"/>
    <p:sldId id="464" r:id="rId43"/>
    <p:sldId id="465" r:id="rId44"/>
    <p:sldId id="473" r:id="rId45"/>
    <p:sldId id="469" r:id="rId46"/>
    <p:sldId id="476" r:id="rId47"/>
    <p:sldId id="475" r:id="rId48"/>
    <p:sldId id="512" r:id="rId49"/>
    <p:sldId id="339" r:id="rId50"/>
    <p:sldId id="346" r:id="rId51"/>
    <p:sldId id="349" r:id="rId52"/>
    <p:sldId id="350" r:id="rId53"/>
    <p:sldId id="324" r:id="rId54"/>
    <p:sldId id="352" r:id="rId55"/>
    <p:sldId id="348" r:id="rId56"/>
    <p:sldId id="406" r:id="rId57"/>
    <p:sldId id="408" r:id="rId58"/>
    <p:sldId id="407" r:id="rId59"/>
    <p:sldId id="409" r:id="rId60"/>
    <p:sldId id="418" r:id="rId61"/>
    <p:sldId id="513" r:id="rId62"/>
    <p:sldId id="383" r:id="rId63"/>
    <p:sldId id="497" r:id="rId64"/>
    <p:sldId id="495" r:id="rId65"/>
    <p:sldId id="500" r:id="rId66"/>
    <p:sldId id="333" r:id="rId67"/>
    <p:sldId id="334" r:id="rId68"/>
    <p:sldId id="419" r:id="rId69"/>
    <p:sldId id="335" r:id="rId70"/>
    <p:sldId id="510" r:id="rId71"/>
    <p:sldId id="316" r:id="rId72"/>
    <p:sldId id="317" r:id="rId73"/>
    <p:sldId id="520" r:id="rId74"/>
    <p:sldId id="319" r:id="rId75"/>
    <p:sldId id="521" r:id="rId76"/>
    <p:sldId id="320" r:id="rId77"/>
    <p:sldId id="2147308959" r:id="rId78"/>
    <p:sldId id="2147309259" r:id="rId79"/>
    <p:sldId id="2147309255" r:id="rId80"/>
    <p:sldId id="2147375174" r:id="rId8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41" autoAdjust="0"/>
  </p:normalViewPr>
  <p:slideViewPr>
    <p:cSldViewPr>
      <p:cViewPr varScale="1">
        <p:scale>
          <a:sx n="65" d="100"/>
          <a:sy n="65" d="100"/>
        </p:scale>
        <p:origin x="64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A04A73-80D0-43D8-AEEB-E43C1FECD05D}" type="datetimeFigureOut">
              <a:rPr lang="tr-TR" smtClean="0"/>
              <a:t>2.07.2025</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88954-0B04-4D3E-B1ED-0FABB8D932C3}" type="slidenum">
              <a:rPr lang="tr-TR" smtClean="0"/>
              <a:t>‹#›</a:t>
            </a:fld>
            <a:endParaRPr lang="tr-TR"/>
          </a:p>
        </p:txBody>
      </p:sp>
    </p:spTree>
    <p:extLst>
      <p:ext uri="{BB962C8B-B14F-4D97-AF65-F5344CB8AC3E}">
        <p14:creationId xmlns:p14="http://schemas.microsoft.com/office/powerpoint/2010/main" val="2683491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anose="020B0604020202020204" pitchFamily="34" charset="0"/>
              </a:defRPr>
            </a:lvl1pPr>
            <a:lvl2pPr marL="742950" indent="-285750" algn="l" eaLnBrk="0" hangingPunct="0">
              <a:spcBef>
                <a:spcPct val="30000"/>
              </a:spcBef>
              <a:defRPr sz="1200">
                <a:solidFill>
                  <a:schemeClr val="tx1"/>
                </a:solidFill>
                <a:latin typeface="Arial" panose="020B0604020202020204" pitchFamily="34" charset="0"/>
              </a:defRPr>
            </a:lvl2pPr>
            <a:lvl3pPr marL="1143000" indent="-228600" algn="l" eaLnBrk="0" hangingPunct="0">
              <a:spcBef>
                <a:spcPct val="30000"/>
              </a:spcBef>
              <a:defRPr sz="1200">
                <a:solidFill>
                  <a:schemeClr val="tx1"/>
                </a:solidFill>
                <a:latin typeface="Arial" panose="020B0604020202020204" pitchFamily="34" charset="0"/>
              </a:defRPr>
            </a:lvl3pPr>
            <a:lvl4pPr marL="1600200" indent="-228600" algn="l" eaLnBrk="0" hangingPunct="0">
              <a:spcBef>
                <a:spcPct val="30000"/>
              </a:spcBef>
              <a:defRPr sz="1200">
                <a:solidFill>
                  <a:schemeClr val="tx1"/>
                </a:solidFill>
                <a:latin typeface="Arial" panose="020B0604020202020204" pitchFamily="34" charset="0"/>
              </a:defRPr>
            </a:lvl4pPr>
            <a:lvl5pPr marL="2057400" indent="-228600" algn="l"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C8F9E4A-1CEC-47BD-A03D-88EDD925D658}" type="slidenum">
              <a:rPr lang="tr-TR" altLang="tr-TR"/>
              <a:pPr algn="r" eaLnBrk="1" hangingPunct="1">
                <a:spcBef>
                  <a:spcPct val="0"/>
                </a:spcBef>
              </a:pPr>
              <a:t>38</a:t>
            </a:fld>
            <a:endParaRPr lang="tr-TR" altLang="tr-T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tr-TR" altLang="tr-TR" dirty="0"/>
              <a:t>Transmisyon iletim demek, </a:t>
            </a:r>
          </a:p>
          <a:p>
            <a:pPr eaLnBrk="1" hangingPunct="1"/>
            <a:r>
              <a:rPr lang="tr-TR" altLang="tr-TR" dirty="0"/>
              <a:t>haberleşme için kullandığınız her şey bir yola ihtiyaç duyar.</a:t>
            </a:r>
          </a:p>
          <a:p>
            <a:pPr eaLnBrk="1" hangingPunct="1"/>
            <a:r>
              <a:rPr lang="tr-TR" altLang="tr-TR" dirty="0"/>
              <a:t>Bunun için </a:t>
            </a:r>
            <a:r>
              <a:rPr lang="tr-TR" altLang="tr-TR" dirty="0" err="1"/>
              <a:t>cesıtlı</a:t>
            </a:r>
            <a:r>
              <a:rPr lang="tr-TR" altLang="tr-TR" dirty="0"/>
              <a:t> ortamlar kullanılmaktadır.</a:t>
            </a:r>
          </a:p>
          <a:p>
            <a:pPr eaLnBrk="1" hangingPunct="1"/>
            <a:endParaRPr lang="tr-TR" altLang="tr-TR" dirty="0"/>
          </a:p>
        </p:txBody>
      </p:sp>
    </p:spTree>
    <p:extLst>
      <p:ext uri="{BB962C8B-B14F-4D97-AF65-F5344CB8AC3E}">
        <p14:creationId xmlns:p14="http://schemas.microsoft.com/office/powerpoint/2010/main" val="1848480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B6C3E57-401A-4C77-93AA-E9E801103B63}" type="slidenum">
              <a:rPr lang="tr-TR" smtClean="0"/>
              <a:t>78</a:t>
            </a:fld>
            <a:endParaRPr lang="tr-TR"/>
          </a:p>
        </p:txBody>
      </p:sp>
    </p:spTree>
    <p:extLst>
      <p:ext uri="{BB962C8B-B14F-4D97-AF65-F5344CB8AC3E}">
        <p14:creationId xmlns:p14="http://schemas.microsoft.com/office/powerpoint/2010/main" val="4161654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E979F-E7D8-43E5-DA1E-59E62F4237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EFF121-910F-4D15-8648-FC4B0B303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F17A7F-F95E-E189-29E0-E7DDC0586D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A8867F-E56C-30A9-9BB2-9E62D11A0FBC}"/>
              </a:ext>
            </a:extLst>
          </p:cNvPr>
          <p:cNvSpPr>
            <a:spLocks noGrp="1"/>
          </p:cNvSpPr>
          <p:nvPr>
            <p:ph type="sldNum" sz="quarter" idx="5"/>
          </p:nvPr>
        </p:nvSpPr>
        <p:spPr/>
        <p:txBody>
          <a:bodyPr/>
          <a:lstStyle/>
          <a:p>
            <a:fld id="{4B6C3E57-401A-4C77-93AA-E9E801103B63}" type="slidenum">
              <a:rPr lang="tr-TR" smtClean="0"/>
              <a:t>79</a:t>
            </a:fld>
            <a:endParaRPr lang="tr-TR"/>
          </a:p>
        </p:txBody>
      </p:sp>
    </p:spTree>
    <p:extLst>
      <p:ext uri="{BB962C8B-B14F-4D97-AF65-F5344CB8AC3E}">
        <p14:creationId xmlns:p14="http://schemas.microsoft.com/office/powerpoint/2010/main" val="4243299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anose="020B0604020202020204" pitchFamily="34" charset="0"/>
              </a:defRPr>
            </a:lvl1pPr>
            <a:lvl2pPr marL="742950" indent="-285750" algn="l" eaLnBrk="0" hangingPunct="0">
              <a:spcBef>
                <a:spcPct val="30000"/>
              </a:spcBef>
              <a:defRPr sz="1200">
                <a:solidFill>
                  <a:schemeClr val="tx1"/>
                </a:solidFill>
                <a:latin typeface="Arial" panose="020B0604020202020204" pitchFamily="34" charset="0"/>
              </a:defRPr>
            </a:lvl2pPr>
            <a:lvl3pPr marL="1143000" indent="-228600" algn="l" eaLnBrk="0" hangingPunct="0">
              <a:spcBef>
                <a:spcPct val="30000"/>
              </a:spcBef>
              <a:defRPr sz="1200">
                <a:solidFill>
                  <a:schemeClr val="tx1"/>
                </a:solidFill>
                <a:latin typeface="Arial" panose="020B0604020202020204" pitchFamily="34" charset="0"/>
              </a:defRPr>
            </a:lvl3pPr>
            <a:lvl4pPr marL="1600200" indent="-228600" algn="l" eaLnBrk="0" hangingPunct="0">
              <a:spcBef>
                <a:spcPct val="30000"/>
              </a:spcBef>
              <a:defRPr sz="1200">
                <a:solidFill>
                  <a:schemeClr val="tx1"/>
                </a:solidFill>
                <a:latin typeface="Arial" panose="020B0604020202020204" pitchFamily="34" charset="0"/>
              </a:defRPr>
            </a:lvl4pPr>
            <a:lvl5pPr marL="2057400" indent="-228600" algn="l"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B908FDD-D8C9-42C1-AF3C-92C7B6A6F4D0}" type="slidenum">
              <a:rPr lang="tr-TR" altLang="tr-TR"/>
              <a:pPr algn="r" eaLnBrk="1" hangingPunct="1">
                <a:spcBef>
                  <a:spcPct val="0"/>
                </a:spcBef>
              </a:pPr>
              <a:t>39</a:t>
            </a:fld>
            <a:endParaRPr lang="tr-TR" altLang="tr-T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tr-TR" altLang="tr-TR"/>
          </a:p>
        </p:txBody>
      </p:sp>
    </p:spTree>
    <p:extLst>
      <p:ext uri="{BB962C8B-B14F-4D97-AF65-F5344CB8AC3E}">
        <p14:creationId xmlns:p14="http://schemas.microsoft.com/office/powerpoint/2010/main" val="1808219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anose="020B0604020202020204" pitchFamily="34" charset="0"/>
              </a:defRPr>
            </a:lvl1pPr>
            <a:lvl2pPr marL="742950" indent="-285750" algn="l" eaLnBrk="0" hangingPunct="0">
              <a:spcBef>
                <a:spcPct val="30000"/>
              </a:spcBef>
              <a:defRPr sz="1200">
                <a:solidFill>
                  <a:schemeClr val="tx1"/>
                </a:solidFill>
                <a:latin typeface="Arial" panose="020B0604020202020204" pitchFamily="34" charset="0"/>
              </a:defRPr>
            </a:lvl2pPr>
            <a:lvl3pPr marL="1143000" indent="-228600" algn="l" eaLnBrk="0" hangingPunct="0">
              <a:spcBef>
                <a:spcPct val="30000"/>
              </a:spcBef>
              <a:defRPr sz="1200">
                <a:solidFill>
                  <a:schemeClr val="tx1"/>
                </a:solidFill>
                <a:latin typeface="Arial" panose="020B0604020202020204" pitchFamily="34" charset="0"/>
              </a:defRPr>
            </a:lvl3pPr>
            <a:lvl4pPr marL="1600200" indent="-228600" algn="l" eaLnBrk="0" hangingPunct="0">
              <a:spcBef>
                <a:spcPct val="30000"/>
              </a:spcBef>
              <a:defRPr sz="1200">
                <a:solidFill>
                  <a:schemeClr val="tx1"/>
                </a:solidFill>
                <a:latin typeface="Arial" panose="020B0604020202020204" pitchFamily="34" charset="0"/>
              </a:defRPr>
            </a:lvl4pPr>
            <a:lvl5pPr marL="2057400" indent="-228600" algn="l"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114C22B-2838-4CC5-8B1B-6EA5105DEF8D}" type="slidenum">
              <a:rPr lang="tr-TR" altLang="tr-TR"/>
              <a:pPr algn="r" eaLnBrk="1" hangingPunct="1">
                <a:spcBef>
                  <a:spcPct val="0"/>
                </a:spcBef>
              </a:pPr>
              <a:t>40</a:t>
            </a:fld>
            <a:endParaRPr lang="tr-TR" altLang="tr-T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r>
              <a:rPr lang="tr-TR" altLang="tr-TR" dirty="0"/>
              <a:t>radyo </a:t>
            </a:r>
            <a:r>
              <a:rPr lang="tr-TR" altLang="tr-TR" dirty="0" err="1"/>
              <a:t>diyince</a:t>
            </a:r>
            <a:r>
              <a:rPr lang="tr-TR" altLang="tr-TR" dirty="0"/>
              <a:t> akla ilk gelen </a:t>
            </a:r>
            <a:r>
              <a:rPr lang="tr-TR" altLang="tr-TR" dirty="0" err="1"/>
              <a:t>evlerimzde</a:t>
            </a:r>
            <a:r>
              <a:rPr lang="tr-TR" altLang="tr-TR" dirty="0"/>
              <a:t> kullandığımız radyolar</a:t>
            </a:r>
          </a:p>
          <a:p>
            <a:pPr eaLnBrk="1" hangingPunct="1"/>
            <a:r>
              <a:rPr lang="tr-TR" altLang="tr-TR" dirty="0"/>
              <a:t>oysa onların asıl adı radyo alıcısı ve artık sadece ses iletiminde kullanılmıyorlar</a:t>
            </a:r>
          </a:p>
          <a:p>
            <a:pPr eaLnBrk="1" hangingPunct="1"/>
            <a:endParaRPr lang="tr-TR" altLang="tr-TR" dirty="0"/>
          </a:p>
          <a:p>
            <a:pPr eaLnBrk="1" hangingPunct="1"/>
            <a:r>
              <a:rPr lang="tr-TR" altLang="tr-TR" dirty="0"/>
              <a:t>radyo tanımı verirsek </a:t>
            </a:r>
          </a:p>
          <a:p>
            <a:pPr eaLnBrk="1" hangingPunct="1"/>
            <a:endParaRPr lang="tr-TR" altLang="tr-TR" dirty="0"/>
          </a:p>
          <a:p>
            <a:pPr eaLnBrk="1" hangingPunct="1"/>
            <a:r>
              <a:rPr lang="tr-TR" altLang="tr-TR" dirty="0"/>
              <a:t>bu dalgalarla ilgili bir frekans spektrumu </a:t>
            </a:r>
            <a:r>
              <a:rPr lang="tr-TR" altLang="tr-TR" dirty="0" err="1"/>
              <a:t>görmekteyız</a:t>
            </a:r>
            <a:r>
              <a:rPr lang="tr-TR" altLang="tr-TR" dirty="0"/>
              <a:t> </a:t>
            </a:r>
            <a:r>
              <a:rPr lang="tr-TR" altLang="tr-TR" dirty="0" err="1"/>
              <a:t>asagıda</a:t>
            </a:r>
            <a:r>
              <a:rPr lang="tr-TR" altLang="tr-TR" dirty="0"/>
              <a:t> radyo dalgaları 30 </a:t>
            </a:r>
            <a:r>
              <a:rPr lang="tr-TR" altLang="tr-TR" dirty="0" err="1"/>
              <a:t>hzden</a:t>
            </a:r>
            <a:r>
              <a:rPr lang="tr-TR" altLang="tr-TR" dirty="0"/>
              <a:t> 300 </a:t>
            </a:r>
            <a:r>
              <a:rPr lang="tr-TR" altLang="tr-TR" dirty="0" err="1"/>
              <a:t>ghzye</a:t>
            </a:r>
            <a:r>
              <a:rPr lang="tr-TR" altLang="tr-TR" dirty="0"/>
              <a:t> kadar olan aralıkta</a:t>
            </a:r>
          </a:p>
          <a:p>
            <a:pPr eaLnBrk="1" hangingPunct="1"/>
            <a:endParaRPr lang="tr-TR" altLang="tr-TR" dirty="0"/>
          </a:p>
          <a:p>
            <a:pPr eaLnBrk="1" hangingPunct="1"/>
            <a:r>
              <a:rPr lang="tr-TR" altLang="tr-TR" dirty="0"/>
              <a:t>VHF 30-300MHz, UHF 300MHz-3GHz</a:t>
            </a:r>
          </a:p>
          <a:p>
            <a:pPr eaLnBrk="1" hangingPunct="1"/>
            <a:r>
              <a:rPr lang="tr-TR" altLang="tr-TR" dirty="0"/>
              <a:t>1-300GHz arası </a:t>
            </a:r>
            <a:r>
              <a:rPr lang="tr-TR" altLang="tr-TR" dirty="0" err="1"/>
              <a:t>Microwave</a:t>
            </a:r>
            <a:r>
              <a:rPr lang="tr-TR" altLang="tr-TR" dirty="0"/>
              <a:t> olarak adlandırılıyor. bizi ilgilendiren de bu aralıktaki dalgalar</a:t>
            </a:r>
          </a:p>
        </p:txBody>
      </p:sp>
    </p:spTree>
    <p:extLst>
      <p:ext uri="{BB962C8B-B14F-4D97-AF65-F5344CB8AC3E}">
        <p14:creationId xmlns:p14="http://schemas.microsoft.com/office/powerpoint/2010/main" val="1011116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1" hangingPunct="1"/>
            <a:r>
              <a:rPr lang="tr-TR" altLang="tr-TR" dirty="0" err="1"/>
              <a:t>Şekile</a:t>
            </a:r>
            <a:r>
              <a:rPr lang="tr-TR" altLang="tr-TR" dirty="0"/>
              <a:t> dikkat ederseniz 2 adet anten ve aralarında </a:t>
            </a:r>
            <a:r>
              <a:rPr lang="tr-TR" altLang="tr-TR" dirty="0" err="1"/>
              <a:t>los</a:t>
            </a:r>
            <a:r>
              <a:rPr lang="tr-TR" altLang="tr-TR" dirty="0"/>
              <a:t> denilen </a:t>
            </a:r>
            <a:r>
              <a:rPr lang="tr-TR" altLang="tr-TR" dirty="0" err="1"/>
              <a:t>line</a:t>
            </a:r>
            <a:r>
              <a:rPr lang="tr-TR" altLang="tr-TR" dirty="0"/>
              <a:t> of </a:t>
            </a:r>
            <a:r>
              <a:rPr lang="tr-TR" altLang="tr-TR" dirty="0" err="1"/>
              <a:t>sight</a:t>
            </a:r>
            <a:r>
              <a:rPr lang="tr-TR" altLang="tr-TR" dirty="0"/>
              <a:t> yani optik görüş var. </a:t>
            </a:r>
          </a:p>
          <a:p>
            <a:pPr eaLnBrk="1" hangingPunct="1"/>
            <a:endParaRPr lang="tr-TR" altLang="tr-TR" dirty="0"/>
          </a:p>
          <a:p>
            <a:pPr eaLnBrk="1" hangingPunct="1"/>
            <a:r>
              <a:rPr lang="tr-TR" altLang="tr-TR" dirty="0" err="1"/>
              <a:t>rl</a:t>
            </a:r>
            <a:r>
              <a:rPr lang="tr-TR" altLang="tr-TR" dirty="0"/>
              <a:t> sisteminin kurulabilmesi </a:t>
            </a:r>
            <a:r>
              <a:rPr lang="tr-TR" altLang="tr-TR" dirty="0" err="1"/>
              <a:t>icin</a:t>
            </a:r>
            <a:r>
              <a:rPr lang="tr-TR" altLang="tr-TR" dirty="0"/>
              <a:t> 2 istasyon arasında optik görüş sağlanmalı!!</a:t>
            </a:r>
          </a:p>
          <a:p>
            <a:pPr eaLnBrk="1" hangingPunct="1"/>
            <a:endParaRPr lang="tr-TR" altLang="tr-TR" dirty="0"/>
          </a:p>
          <a:p>
            <a:pPr eaLnBrk="1" hangingPunct="1"/>
            <a:r>
              <a:rPr lang="tr-TR" altLang="tr-TR" dirty="0" err="1"/>
              <a:t>frenel</a:t>
            </a:r>
            <a:r>
              <a:rPr lang="tr-TR" altLang="tr-TR" dirty="0"/>
              <a:t> </a:t>
            </a:r>
            <a:r>
              <a:rPr lang="tr-TR" altLang="tr-TR" dirty="0" err="1"/>
              <a:t>zone</a:t>
            </a:r>
            <a:r>
              <a:rPr lang="tr-TR" altLang="tr-TR" dirty="0"/>
              <a:t> diye de bir elips oluşmuş şimdi ona bakalım</a:t>
            </a:r>
          </a:p>
          <a:p>
            <a:endParaRPr lang="tr-TR" dirty="0"/>
          </a:p>
        </p:txBody>
      </p:sp>
      <p:sp>
        <p:nvSpPr>
          <p:cNvPr id="4" name="Slayt Numarası Yer Tutucusu 3"/>
          <p:cNvSpPr>
            <a:spLocks noGrp="1"/>
          </p:cNvSpPr>
          <p:nvPr>
            <p:ph type="sldNum" sz="quarter" idx="10"/>
          </p:nvPr>
        </p:nvSpPr>
        <p:spPr/>
        <p:txBody>
          <a:bodyPr/>
          <a:lstStyle/>
          <a:p>
            <a:fld id="{5F5E4970-EE5F-4F2C-BCAC-9C102145CD21}" type="slidenum">
              <a:rPr lang="tr-TR" smtClean="0"/>
              <a:t>41</a:t>
            </a:fld>
            <a:endParaRPr lang="tr-TR"/>
          </a:p>
        </p:txBody>
      </p:sp>
    </p:spTree>
    <p:extLst>
      <p:ext uri="{BB962C8B-B14F-4D97-AF65-F5344CB8AC3E}">
        <p14:creationId xmlns:p14="http://schemas.microsoft.com/office/powerpoint/2010/main" val="521063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altLang="tr-TR" dirty="0"/>
              <a:t>Bu bir anten ve odu görüntüsü.</a:t>
            </a:r>
          </a:p>
          <a:p>
            <a:endParaRPr lang="tr-TR" dirty="0"/>
          </a:p>
        </p:txBody>
      </p:sp>
      <p:sp>
        <p:nvSpPr>
          <p:cNvPr id="4" name="Slayt Numarası Yer Tutucusu 3"/>
          <p:cNvSpPr>
            <a:spLocks noGrp="1"/>
          </p:cNvSpPr>
          <p:nvPr>
            <p:ph type="sldNum" sz="quarter" idx="10"/>
          </p:nvPr>
        </p:nvSpPr>
        <p:spPr/>
        <p:txBody>
          <a:bodyPr/>
          <a:lstStyle/>
          <a:p>
            <a:fld id="{5F5E4970-EE5F-4F2C-BCAC-9C102145CD21}" type="slidenum">
              <a:rPr lang="tr-TR" smtClean="0"/>
              <a:t>42</a:t>
            </a:fld>
            <a:endParaRPr lang="tr-TR"/>
          </a:p>
        </p:txBody>
      </p:sp>
    </p:spTree>
    <p:extLst>
      <p:ext uri="{BB962C8B-B14F-4D97-AF65-F5344CB8AC3E}">
        <p14:creationId xmlns:p14="http://schemas.microsoft.com/office/powerpoint/2010/main" val="3179476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altLang="tr-TR" dirty="0"/>
              <a:t>Bir radyolink istasyonundaki platform üzerinde bulunan antenler</a:t>
            </a:r>
          </a:p>
          <a:p>
            <a:endParaRPr lang="tr-TR" dirty="0"/>
          </a:p>
        </p:txBody>
      </p:sp>
      <p:sp>
        <p:nvSpPr>
          <p:cNvPr id="4" name="Slayt Numarası Yer Tutucusu 3"/>
          <p:cNvSpPr>
            <a:spLocks noGrp="1"/>
          </p:cNvSpPr>
          <p:nvPr>
            <p:ph type="sldNum" sz="quarter" idx="10"/>
          </p:nvPr>
        </p:nvSpPr>
        <p:spPr/>
        <p:txBody>
          <a:bodyPr/>
          <a:lstStyle/>
          <a:p>
            <a:fld id="{5F5E4970-EE5F-4F2C-BCAC-9C102145CD21}" type="slidenum">
              <a:rPr lang="tr-TR" smtClean="0"/>
              <a:t>43</a:t>
            </a:fld>
            <a:endParaRPr lang="tr-TR"/>
          </a:p>
        </p:txBody>
      </p:sp>
    </p:spTree>
    <p:extLst>
      <p:ext uri="{BB962C8B-B14F-4D97-AF65-F5344CB8AC3E}">
        <p14:creationId xmlns:p14="http://schemas.microsoft.com/office/powerpoint/2010/main" val="1860492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F5E4970-EE5F-4F2C-BCAC-9C102145CD21}" type="slidenum">
              <a:rPr lang="tr-TR" smtClean="0"/>
              <a:t>45</a:t>
            </a:fld>
            <a:endParaRPr lang="tr-TR"/>
          </a:p>
        </p:txBody>
      </p:sp>
    </p:spTree>
    <p:extLst>
      <p:ext uri="{BB962C8B-B14F-4D97-AF65-F5344CB8AC3E}">
        <p14:creationId xmlns:p14="http://schemas.microsoft.com/office/powerpoint/2010/main" val="4015887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anose="020B0604020202020204" pitchFamily="34" charset="0"/>
              </a:defRPr>
            </a:lvl1pPr>
            <a:lvl2pPr marL="742950" indent="-285750" algn="l" eaLnBrk="0" hangingPunct="0">
              <a:spcBef>
                <a:spcPct val="30000"/>
              </a:spcBef>
              <a:defRPr sz="1200">
                <a:solidFill>
                  <a:schemeClr val="tx1"/>
                </a:solidFill>
                <a:latin typeface="Arial" panose="020B0604020202020204" pitchFamily="34" charset="0"/>
              </a:defRPr>
            </a:lvl2pPr>
            <a:lvl3pPr marL="1143000" indent="-228600" algn="l" eaLnBrk="0" hangingPunct="0">
              <a:spcBef>
                <a:spcPct val="30000"/>
              </a:spcBef>
              <a:defRPr sz="1200">
                <a:solidFill>
                  <a:schemeClr val="tx1"/>
                </a:solidFill>
                <a:latin typeface="Arial" panose="020B0604020202020204" pitchFamily="34" charset="0"/>
              </a:defRPr>
            </a:lvl3pPr>
            <a:lvl4pPr marL="1600200" indent="-228600" algn="l" eaLnBrk="0" hangingPunct="0">
              <a:spcBef>
                <a:spcPct val="30000"/>
              </a:spcBef>
              <a:defRPr sz="1200">
                <a:solidFill>
                  <a:schemeClr val="tx1"/>
                </a:solidFill>
                <a:latin typeface="Arial" panose="020B0604020202020204" pitchFamily="34" charset="0"/>
              </a:defRPr>
            </a:lvl4pPr>
            <a:lvl5pPr marL="2057400" indent="-228600" algn="l"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731BC24-5404-41D0-B624-9DBA0CA658FC}" type="slidenum">
              <a:rPr lang="tr-TR" altLang="tr-TR"/>
              <a:pPr algn="r" eaLnBrk="1" hangingPunct="1">
                <a:spcBef>
                  <a:spcPct val="0"/>
                </a:spcBef>
              </a:pPr>
              <a:t>46</a:t>
            </a:fld>
            <a:endParaRPr lang="tr-TR" altLang="tr-TR"/>
          </a:p>
        </p:txBody>
      </p:sp>
      <p:sp>
        <p:nvSpPr>
          <p:cNvPr id="59395" name="Rectangle 2"/>
          <p:cNvSpPr>
            <a:spLocks noGrp="1" noRot="1" noChangeAspect="1" noChangeArrowheads="1" noTextEdit="1"/>
          </p:cNvSpPr>
          <p:nvPr>
            <p:ph type="sldImg"/>
          </p:nvPr>
        </p:nvSpPr>
        <p:spPr>
          <a:xfrm>
            <a:off x="1295400" y="795338"/>
            <a:ext cx="4267200" cy="3200400"/>
          </a:xfrm>
          <a:ln/>
        </p:spPr>
      </p:sp>
      <p:sp>
        <p:nvSpPr>
          <p:cNvPr id="59396" name="Rectangle 3"/>
          <p:cNvSpPr>
            <a:spLocks noGrp="1" noChangeArrowheads="1"/>
          </p:cNvSpPr>
          <p:nvPr>
            <p:ph type="body" idx="1"/>
          </p:nvPr>
        </p:nvSpPr>
        <p:spPr>
          <a:xfrm>
            <a:off x="912813" y="4359275"/>
            <a:ext cx="5032375" cy="4133850"/>
          </a:xfrm>
          <a:noFill/>
        </p:spPr>
        <p:txBody>
          <a:bodyPr/>
          <a:lstStyle/>
          <a:p>
            <a:pPr eaLnBrk="1" hangingPunct="1"/>
            <a:r>
              <a:rPr lang="tr-TR" altLang="tr-TR"/>
              <a:t>Yağmurun icinde sulu kar yağışı da var</a:t>
            </a:r>
          </a:p>
          <a:p>
            <a:pPr eaLnBrk="1" hangingPunct="1"/>
            <a:r>
              <a:rPr lang="tr-TR" altLang="tr-TR"/>
              <a:t>Su yansıma yapıyor çünkü, karda kuru kar bu kadar etkilemez</a:t>
            </a:r>
          </a:p>
          <a:p>
            <a:pPr eaLnBrk="1" hangingPunct="1"/>
            <a:r>
              <a:rPr lang="tr-TR" altLang="tr-TR"/>
              <a:t>Radomlar karla kaplanırsa extradan bozulma olur</a:t>
            </a:r>
          </a:p>
          <a:p>
            <a:pPr eaLnBrk="1" hangingPunct="1"/>
            <a:r>
              <a:rPr lang="tr-TR" altLang="tr-TR"/>
              <a:t>Sis 100ghzın üzerinde etki yapar</a:t>
            </a:r>
          </a:p>
        </p:txBody>
      </p:sp>
    </p:spTree>
    <p:extLst>
      <p:ext uri="{BB962C8B-B14F-4D97-AF65-F5344CB8AC3E}">
        <p14:creationId xmlns:p14="http://schemas.microsoft.com/office/powerpoint/2010/main" val="2928145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6C3E57-401A-4C77-93AA-E9E801103B63}" type="slidenum">
              <a:rPr lang="tr-TR" smtClean="0"/>
              <a:t>77</a:t>
            </a:fld>
            <a:endParaRPr lang="tr-TR"/>
          </a:p>
        </p:txBody>
      </p:sp>
    </p:spTree>
    <p:extLst>
      <p:ext uri="{BB962C8B-B14F-4D97-AF65-F5344CB8AC3E}">
        <p14:creationId xmlns:p14="http://schemas.microsoft.com/office/powerpoint/2010/main" val="1268869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2.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41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a:prstGeom prst="rect">
            <a:avLst/>
          </a:prstGeom>
        </p:spPr>
        <p:txBody>
          <a:bodyPr/>
          <a:lstStyle/>
          <a:p>
            <a:r>
              <a:rPr lang="tr-TR"/>
              <a:t>Asıl başlık stili için tıklatın</a:t>
            </a:r>
          </a:p>
        </p:txBody>
      </p:sp>
      <p:sp>
        <p:nvSpPr>
          <p:cNvPr id="3" name="Dikey Metin Yer Tutucusu 2"/>
          <p:cNvSpPr>
            <a:spLocks noGrp="1"/>
          </p:cNvSpPr>
          <p:nvPr>
            <p:ph type="body" orient="vert" idx="1"/>
          </p:nvPr>
        </p:nvSpPr>
        <p:spPr>
          <a:xfrm>
            <a:off x="457200" y="1600200"/>
            <a:ext cx="8229600" cy="4525963"/>
          </a:xfrm>
          <a:prstGeom prst="rect">
            <a:avLst/>
          </a:prstGeo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a:xfrm>
            <a:off x="457200" y="6356350"/>
            <a:ext cx="2133600" cy="365125"/>
          </a:xfrm>
          <a:prstGeom prst="rect">
            <a:avLst/>
          </a:prstGeom>
        </p:spPr>
        <p:txBody>
          <a:bodyPr/>
          <a:lstStyle/>
          <a:p>
            <a:fld id="{DF389195-4E81-4FB0-B3BD-3B43B695896A}" type="datetimeFigureOut">
              <a:rPr lang="tr-TR" smtClean="0"/>
              <a:t>2.07.2025</a:t>
            </a:fld>
            <a:endParaRPr lang="tr-TR"/>
          </a:p>
        </p:txBody>
      </p:sp>
      <p:sp>
        <p:nvSpPr>
          <p:cNvPr id="5" name="Altbilgi Yer Tutucusu 4"/>
          <p:cNvSpPr>
            <a:spLocks noGrp="1"/>
          </p:cNvSpPr>
          <p:nvPr>
            <p:ph type="ftr" sz="quarter" idx="11"/>
          </p:nvPr>
        </p:nvSpPr>
        <p:spPr>
          <a:xfrm>
            <a:off x="3124200" y="6356350"/>
            <a:ext cx="2895600" cy="365125"/>
          </a:xfrm>
          <a:prstGeom prst="rect">
            <a:avLst/>
          </a:prstGeom>
        </p:spPr>
        <p:txBody>
          <a:bodyPr/>
          <a:lstStyle/>
          <a:p>
            <a:endParaRPr lang="tr-TR"/>
          </a:p>
        </p:txBody>
      </p:sp>
      <p:sp>
        <p:nvSpPr>
          <p:cNvPr id="6" name="Slayt Numarası Yer Tutucusu 5"/>
          <p:cNvSpPr>
            <a:spLocks noGrp="1"/>
          </p:cNvSpPr>
          <p:nvPr>
            <p:ph type="sldNum" sz="quarter" idx="12"/>
          </p:nvPr>
        </p:nvSpPr>
        <p:spPr>
          <a:xfrm>
            <a:off x="6553200" y="6356350"/>
            <a:ext cx="2133600" cy="365125"/>
          </a:xfrm>
          <a:prstGeom prst="rect">
            <a:avLst/>
          </a:prstGeom>
        </p:spPr>
        <p:txBody>
          <a:bodyPr/>
          <a:lstStyle/>
          <a:p>
            <a:fld id="{2CA05B91-97CD-4F33-9565-495AD9CB120B}" type="slidenum">
              <a:rPr lang="tr-TR" smtClean="0"/>
              <a:t>‹#›</a:t>
            </a:fld>
            <a:endParaRPr lang="tr-TR"/>
          </a:p>
        </p:txBody>
      </p:sp>
    </p:spTree>
    <p:extLst>
      <p:ext uri="{BB962C8B-B14F-4D97-AF65-F5344CB8AC3E}">
        <p14:creationId xmlns:p14="http://schemas.microsoft.com/office/powerpoint/2010/main" val="3934493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a:prstGeom prst="rect">
            <a:avLst/>
          </a:prstGeo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5851525"/>
          </a:xfrm>
          <a:prstGeom prst="rect">
            <a:avLst/>
          </a:prstGeo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a:xfrm>
            <a:off x="457200" y="6356350"/>
            <a:ext cx="2133600" cy="365125"/>
          </a:xfrm>
          <a:prstGeom prst="rect">
            <a:avLst/>
          </a:prstGeom>
        </p:spPr>
        <p:txBody>
          <a:bodyPr/>
          <a:lstStyle/>
          <a:p>
            <a:fld id="{DF389195-4E81-4FB0-B3BD-3B43B695896A}" type="datetimeFigureOut">
              <a:rPr lang="tr-TR" smtClean="0"/>
              <a:t>2.07.2025</a:t>
            </a:fld>
            <a:endParaRPr lang="tr-TR"/>
          </a:p>
        </p:txBody>
      </p:sp>
      <p:sp>
        <p:nvSpPr>
          <p:cNvPr id="5" name="Altbilgi Yer Tutucusu 4"/>
          <p:cNvSpPr>
            <a:spLocks noGrp="1"/>
          </p:cNvSpPr>
          <p:nvPr>
            <p:ph type="ftr" sz="quarter" idx="11"/>
          </p:nvPr>
        </p:nvSpPr>
        <p:spPr>
          <a:xfrm>
            <a:off x="3124200" y="6356350"/>
            <a:ext cx="2895600" cy="365125"/>
          </a:xfrm>
          <a:prstGeom prst="rect">
            <a:avLst/>
          </a:prstGeom>
        </p:spPr>
        <p:txBody>
          <a:bodyPr/>
          <a:lstStyle/>
          <a:p>
            <a:endParaRPr lang="tr-TR"/>
          </a:p>
        </p:txBody>
      </p:sp>
      <p:sp>
        <p:nvSpPr>
          <p:cNvPr id="6" name="Slayt Numarası Yer Tutucusu 5"/>
          <p:cNvSpPr>
            <a:spLocks noGrp="1"/>
          </p:cNvSpPr>
          <p:nvPr>
            <p:ph type="sldNum" sz="quarter" idx="12"/>
          </p:nvPr>
        </p:nvSpPr>
        <p:spPr>
          <a:xfrm>
            <a:off x="6553200" y="6356350"/>
            <a:ext cx="2133600" cy="365125"/>
          </a:xfrm>
          <a:prstGeom prst="rect">
            <a:avLst/>
          </a:prstGeom>
        </p:spPr>
        <p:txBody>
          <a:bodyPr/>
          <a:lstStyle/>
          <a:p>
            <a:fld id="{2CA05B91-97CD-4F33-9565-495AD9CB120B}" type="slidenum">
              <a:rPr lang="tr-TR" smtClean="0"/>
              <a:t>‹#›</a:t>
            </a:fld>
            <a:endParaRPr lang="tr-TR"/>
          </a:p>
        </p:txBody>
      </p:sp>
    </p:spTree>
    <p:extLst>
      <p:ext uri="{BB962C8B-B14F-4D97-AF65-F5344CB8AC3E}">
        <p14:creationId xmlns:p14="http://schemas.microsoft.com/office/powerpoint/2010/main" val="4034226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D410AEA-8300-4B17-8187-E42E56D6748E}"/>
              </a:ext>
            </a:extLst>
          </p:cNvPr>
          <p:cNvSpPr>
            <a:spLocks noGrp="1"/>
          </p:cNvSpPr>
          <p:nvPr>
            <p:ph type="ctrTitle"/>
          </p:nvPr>
        </p:nvSpPr>
        <p:spPr>
          <a:xfrm>
            <a:off x="1143000" y="1122363"/>
            <a:ext cx="6858000" cy="2387600"/>
          </a:xfrm>
        </p:spPr>
        <p:txBody>
          <a:bodyPr anchor="b"/>
          <a:lstStyle>
            <a:lvl1pPr algn="ctr">
              <a:defRPr sz="4500"/>
            </a:lvl1pPr>
          </a:lstStyle>
          <a:p>
            <a:r>
              <a:rPr lang="tr-TR"/>
              <a:t>Asıl başlık stilini düzenlemek için tıklayın</a:t>
            </a:r>
          </a:p>
        </p:txBody>
      </p:sp>
      <p:sp>
        <p:nvSpPr>
          <p:cNvPr id="3" name="Alt Başlık 2">
            <a:extLst>
              <a:ext uri="{FF2B5EF4-FFF2-40B4-BE49-F238E27FC236}">
                <a16:creationId xmlns:a16="http://schemas.microsoft.com/office/drawing/2014/main" id="{A262E3CF-0BFC-4462-B878-3E70DCFA256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BFA90752-E5A7-484D-ADB8-A6D5C248C8FC}"/>
              </a:ext>
            </a:extLst>
          </p:cNvPr>
          <p:cNvSpPr>
            <a:spLocks noGrp="1"/>
          </p:cNvSpPr>
          <p:nvPr>
            <p:ph type="dt" sz="half" idx="10"/>
          </p:nvPr>
        </p:nvSpPr>
        <p:spPr/>
        <p:txBody>
          <a:bodyPr/>
          <a:lstStyle/>
          <a:p>
            <a:fld id="{111EC48B-EDBA-4AD6-AE83-14236721DE6C}" type="datetimeFigureOut">
              <a:rPr lang="tr-TR" smtClean="0"/>
              <a:t>2.07.2025</a:t>
            </a:fld>
            <a:endParaRPr lang="tr-TR"/>
          </a:p>
        </p:txBody>
      </p:sp>
      <p:sp>
        <p:nvSpPr>
          <p:cNvPr id="5" name="Alt Bilgi Yer Tutucusu 4">
            <a:extLst>
              <a:ext uri="{FF2B5EF4-FFF2-40B4-BE49-F238E27FC236}">
                <a16:creationId xmlns:a16="http://schemas.microsoft.com/office/drawing/2014/main" id="{A54C8707-A433-4111-B516-A33B27C921F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938F204-D4A6-4B6E-B7EF-E30D860E8334}"/>
              </a:ext>
            </a:extLst>
          </p:cNvPr>
          <p:cNvSpPr>
            <a:spLocks noGrp="1"/>
          </p:cNvSpPr>
          <p:nvPr>
            <p:ph type="sldNum" sz="quarter" idx="12"/>
          </p:nvPr>
        </p:nvSpPr>
        <p:spPr/>
        <p:txBody>
          <a:bodyPr/>
          <a:lstStyle/>
          <a:p>
            <a:fld id="{C8DFACD6-2AD3-44C1-8B71-9D20E95C6158}" type="slidenum">
              <a:rPr lang="tr-TR" smtClean="0"/>
              <a:t>‹#›</a:t>
            </a:fld>
            <a:endParaRPr lang="tr-TR"/>
          </a:p>
        </p:txBody>
      </p:sp>
    </p:spTree>
    <p:extLst>
      <p:ext uri="{BB962C8B-B14F-4D97-AF65-F5344CB8AC3E}">
        <p14:creationId xmlns:p14="http://schemas.microsoft.com/office/powerpoint/2010/main" val="99343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64704"/>
            <a:ext cx="7571184" cy="652934"/>
          </a:xfrm>
          <a:prstGeom prst="rect">
            <a:avLst/>
          </a:prstGeom>
        </p:spPr>
        <p:txBody>
          <a:bodyPr/>
          <a:lstStyle/>
          <a:p>
            <a:r>
              <a:rPr lang="tr-TR"/>
              <a:t>Asıl başlık stili için tıklatın</a:t>
            </a:r>
          </a:p>
        </p:txBody>
      </p:sp>
      <p:sp>
        <p:nvSpPr>
          <p:cNvPr id="3" name="2 Metin Yer Tutucusu"/>
          <p:cNvSpPr>
            <a:spLocks noGrp="1"/>
          </p:cNvSpPr>
          <p:nvPr>
            <p:ph type="body" sz="half" idx="1"/>
          </p:nvPr>
        </p:nvSpPr>
        <p:spPr>
          <a:xfrm>
            <a:off x="457200" y="1600200"/>
            <a:ext cx="4038600" cy="4525963"/>
          </a:xfrm>
          <a:prstGeom prst="rect">
            <a:avLst/>
          </a:prstGeo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a:prstGeom prst="rect">
            <a:avLst/>
          </a:prstGeo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a:xfrm>
            <a:off x="457200" y="6245225"/>
            <a:ext cx="2133600" cy="476250"/>
          </a:xfrm>
          <a:prstGeom prst="rect">
            <a:avLst/>
          </a:prstGeom>
        </p:spPr>
        <p:txBody>
          <a:bodyPr/>
          <a:lstStyle>
            <a:lvl1pPr>
              <a:defRPr/>
            </a:lvl1pPr>
          </a:lstStyle>
          <a:p>
            <a:pPr>
              <a:defRPr/>
            </a:pPr>
            <a:fld id="{69476530-9788-4837-9DE3-214A2B2723E7}" type="datetime1">
              <a:rPr lang="tr-TR" smtClean="0"/>
              <a:pPr>
                <a:defRPr/>
              </a:pPr>
              <a:t>2.07.2025</a:t>
            </a:fld>
            <a:endParaRPr lang="tr-TR"/>
          </a:p>
        </p:txBody>
      </p:sp>
      <p:sp>
        <p:nvSpPr>
          <p:cNvPr id="6" name="5 Altbilgi Yer Tutucusu"/>
          <p:cNvSpPr>
            <a:spLocks noGrp="1"/>
          </p:cNvSpPr>
          <p:nvPr>
            <p:ph type="ftr" sz="quarter" idx="11"/>
          </p:nvPr>
        </p:nvSpPr>
        <p:spPr>
          <a:xfrm>
            <a:off x="3124200" y="6245225"/>
            <a:ext cx="2895600" cy="476250"/>
          </a:xfrm>
          <a:prstGeom prst="rect">
            <a:avLst/>
          </a:prstGeom>
        </p:spPr>
        <p:txBody>
          <a:bodyPr/>
          <a:lstStyle>
            <a:lvl1pPr>
              <a:defRPr/>
            </a:lvl1pPr>
          </a:lstStyle>
          <a:p>
            <a:pPr>
              <a:defRPr/>
            </a:pPr>
            <a:r>
              <a:rPr lang="tr-TR" dirty="0"/>
              <a:t>Osman Özcan</a:t>
            </a:r>
          </a:p>
        </p:txBody>
      </p:sp>
      <p:sp>
        <p:nvSpPr>
          <p:cNvPr id="7" name="6 Slayt Numarası Yer Tutucusu"/>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B5C47AC3-AFD5-41DA-9006-D6CDDD6C12A3}" type="slidenum">
              <a:rPr lang="tr-TR"/>
              <a:pPr>
                <a:defRPr/>
              </a:pPr>
              <a:t>‹#›</a:t>
            </a:fld>
            <a:endParaRPr lang="tr-TR"/>
          </a:p>
        </p:txBody>
      </p:sp>
    </p:spTree>
    <p:extLst>
      <p:ext uri="{BB962C8B-B14F-4D97-AF65-F5344CB8AC3E}">
        <p14:creationId xmlns:p14="http://schemas.microsoft.com/office/powerpoint/2010/main" val="800370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5_Text + Margin">
    <p:bg>
      <p:bgPr>
        <a:solidFill>
          <a:srgbClr val="FFFFFF"/>
        </a:solidFill>
        <a:effectLst/>
      </p:bgPr>
    </p:bg>
    <p:spTree>
      <p:nvGrpSpPr>
        <p:cNvPr id="1" name=""/>
        <p:cNvGrpSpPr/>
        <p:nvPr/>
      </p:nvGrpSpPr>
      <p:grpSpPr>
        <a:xfrm>
          <a:off x="0" y="0"/>
          <a:ext cx="0" cy="0"/>
          <a:chOff x="0" y="0"/>
          <a:chExt cx="0" cy="0"/>
        </a:xfrm>
      </p:grpSpPr>
      <p:pic>
        <p:nvPicPr>
          <p:cNvPr id="10" name="Resim 9">
            <a:extLst>
              <a:ext uri="{FF2B5EF4-FFF2-40B4-BE49-F238E27FC236}">
                <a16:creationId xmlns:a16="http://schemas.microsoft.com/office/drawing/2014/main" id="{9380399A-76E7-4EAA-8FFC-8209AF76CF5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2" y="0"/>
            <a:ext cx="9143996" cy="6857996"/>
          </a:xfrm>
          <a:prstGeom prst="rect">
            <a:avLst/>
          </a:prstGeom>
        </p:spPr>
      </p:pic>
      <p:pic>
        <p:nvPicPr>
          <p:cNvPr id="11" name="Resim 10" descr="siyah, karanlık, ekran görüntüsü, bulanıklık içeren bir resim&#10;&#10;Yapay zeka tarafından oluşturulan içerik yanlış olabilir.">
            <a:extLst>
              <a:ext uri="{FF2B5EF4-FFF2-40B4-BE49-F238E27FC236}">
                <a16:creationId xmlns:a16="http://schemas.microsoft.com/office/drawing/2014/main" id="{43997570-DFAC-3DCC-D26A-A91CAAE2854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6200000">
            <a:off x="4016766" y="1730765"/>
            <a:ext cx="1110465" cy="9143996"/>
          </a:xfrm>
          <a:prstGeom prst="rect">
            <a:avLst/>
          </a:prstGeom>
        </p:spPr>
      </p:pic>
      <p:graphicFrame>
        <p:nvGraphicFramePr>
          <p:cNvPr id="3" name="Nesne 2" hidden="1"/>
          <p:cNvGraphicFramePr>
            <a:graphicFrameLocks noChangeAspect="1"/>
          </p:cNvGraphicFramePr>
          <p:nvPr userDrawn="1">
            <p:custDataLst>
              <p:tags r:id="rId2"/>
            </p:custDataLst>
          </p:nvPr>
        </p:nvGraphicFramePr>
        <p:xfrm>
          <a:off x="1192" y="1590"/>
          <a:ext cx="1190" cy="1587"/>
        </p:xfrm>
        <a:graphic>
          <a:graphicData uri="http://schemas.openxmlformats.org/presentationml/2006/ole">
            <mc:AlternateContent xmlns:mc="http://schemas.openxmlformats.org/markup-compatibility/2006">
              <mc:Choice xmlns:v="urn:schemas-microsoft-com:vml" Requires="v">
                <p:oleObj spid="_x0000_s6148" name="think-cell Slide" r:id="rId6" imgW="270" imgH="270" progId="TCLayout.ActiveDocument.1">
                  <p:embed/>
                </p:oleObj>
              </mc:Choice>
              <mc:Fallback>
                <p:oleObj name="think-cell Slide" r:id="rId6" imgW="270" imgH="270" progId="TCLayout.ActiveDocument.1">
                  <p:embed/>
                  <p:pic>
                    <p:nvPicPr>
                      <p:cNvPr id="3" name="Nesne 2" hidden="1"/>
                      <p:cNvPicPr/>
                      <p:nvPr/>
                    </p:nvPicPr>
                    <p:blipFill>
                      <a:blip r:embed="rId7"/>
                      <a:stretch>
                        <a:fillRect/>
                      </a:stretch>
                    </p:blipFill>
                    <p:spPr>
                      <a:xfrm>
                        <a:off x="1192" y="1590"/>
                        <a:ext cx="1190" cy="1587"/>
                      </a:xfrm>
                      <a:prstGeom prst="rect">
                        <a:avLst/>
                      </a:prstGeom>
                    </p:spPr>
                  </p:pic>
                </p:oleObj>
              </mc:Fallback>
            </mc:AlternateContent>
          </a:graphicData>
        </a:graphic>
      </p:graphicFrame>
      <p:pic>
        <p:nvPicPr>
          <p:cNvPr id="2" name="Grafik 1">
            <a:extLst>
              <a:ext uri="{FF2B5EF4-FFF2-40B4-BE49-F238E27FC236}">
                <a16:creationId xmlns:a16="http://schemas.microsoft.com/office/drawing/2014/main" id="{670C5571-C22E-56D0-54D2-8F142F4AF29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112598" y="0"/>
            <a:ext cx="1031402" cy="509866"/>
          </a:xfrm>
          <a:prstGeom prst="rect">
            <a:avLst/>
          </a:prstGeom>
        </p:spPr>
      </p:pic>
    </p:spTree>
    <p:extLst>
      <p:ext uri="{BB962C8B-B14F-4D97-AF65-F5344CB8AC3E}">
        <p14:creationId xmlns:p14="http://schemas.microsoft.com/office/powerpoint/2010/main" val="2693526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a:prstGeom prst="rect">
            <a:avLst/>
          </a:prstGeom>
        </p:spPr>
        <p:txBody>
          <a:bodyPr/>
          <a:lstStyle/>
          <a:p>
            <a:r>
              <a:rPr lang="tr-TR"/>
              <a:t>Asıl başlık stili için tıklatın</a:t>
            </a:r>
          </a:p>
        </p:txBody>
      </p:sp>
      <p:sp>
        <p:nvSpPr>
          <p:cNvPr id="3" name="İçerik Yer Tutucusu 2"/>
          <p:cNvSpPr>
            <a:spLocks noGrp="1"/>
          </p:cNvSpPr>
          <p:nvPr>
            <p:ph idx="1"/>
          </p:nvPr>
        </p:nvSpPr>
        <p:spPr>
          <a:xfrm>
            <a:off x="457200" y="1600200"/>
            <a:ext cx="8229600" cy="4525963"/>
          </a:xfrm>
          <a:prstGeom prst="rect">
            <a:avLst/>
          </a:prstGeo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a:xfrm>
            <a:off x="457200" y="6356350"/>
            <a:ext cx="2133600" cy="365125"/>
          </a:xfrm>
          <a:prstGeom prst="rect">
            <a:avLst/>
          </a:prstGeom>
        </p:spPr>
        <p:txBody>
          <a:bodyPr/>
          <a:lstStyle/>
          <a:p>
            <a:fld id="{DF389195-4E81-4FB0-B3BD-3B43B695896A}" type="datetimeFigureOut">
              <a:rPr lang="tr-TR" smtClean="0"/>
              <a:t>2.07.2025</a:t>
            </a:fld>
            <a:endParaRPr lang="tr-TR"/>
          </a:p>
        </p:txBody>
      </p:sp>
      <p:sp>
        <p:nvSpPr>
          <p:cNvPr id="5" name="Altbilgi Yer Tutucusu 4"/>
          <p:cNvSpPr>
            <a:spLocks noGrp="1"/>
          </p:cNvSpPr>
          <p:nvPr>
            <p:ph type="ftr" sz="quarter" idx="11"/>
          </p:nvPr>
        </p:nvSpPr>
        <p:spPr>
          <a:xfrm>
            <a:off x="3124200" y="6356350"/>
            <a:ext cx="2895600" cy="365125"/>
          </a:xfrm>
          <a:prstGeom prst="rect">
            <a:avLst/>
          </a:prstGeom>
        </p:spPr>
        <p:txBody>
          <a:bodyPr/>
          <a:lstStyle/>
          <a:p>
            <a:endParaRPr lang="tr-TR"/>
          </a:p>
        </p:txBody>
      </p:sp>
      <p:sp>
        <p:nvSpPr>
          <p:cNvPr id="6" name="Slayt Numarası Yer Tutucusu 5"/>
          <p:cNvSpPr>
            <a:spLocks noGrp="1"/>
          </p:cNvSpPr>
          <p:nvPr>
            <p:ph type="sldNum" sz="quarter" idx="12"/>
          </p:nvPr>
        </p:nvSpPr>
        <p:spPr>
          <a:xfrm>
            <a:off x="6553200" y="6356350"/>
            <a:ext cx="2133600" cy="365125"/>
          </a:xfrm>
          <a:prstGeom prst="rect">
            <a:avLst/>
          </a:prstGeom>
        </p:spPr>
        <p:txBody>
          <a:bodyPr/>
          <a:lstStyle/>
          <a:p>
            <a:fld id="{2CA05B91-97CD-4F33-9565-495AD9CB120B}" type="slidenum">
              <a:rPr lang="tr-TR" smtClean="0"/>
              <a:t>‹#›</a:t>
            </a:fld>
            <a:endParaRPr lang="tr-TR"/>
          </a:p>
        </p:txBody>
      </p:sp>
    </p:spTree>
    <p:extLst>
      <p:ext uri="{BB962C8B-B14F-4D97-AF65-F5344CB8AC3E}">
        <p14:creationId xmlns:p14="http://schemas.microsoft.com/office/powerpoint/2010/main" val="404256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a:xfrm>
            <a:off x="457200" y="6356350"/>
            <a:ext cx="2133600" cy="365125"/>
          </a:xfrm>
          <a:prstGeom prst="rect">
            <a:avLst/>
          </a:prstGeom>
        </p:spPr>
        <p:txBody>
          <a:bodyPr/>
          <a:lstStyle/>
          <a:p>
            <a:fld id="{DF389195-4E81-4FB0-B3BD-3B43B695896A}" type="datetimeFigureOut">
              <a:rPr lang="tr-TR" smtClean="0"/>
              <a:t>2.07.2025</a:t>
            </a:fld>
            <a:endParaRPr lang="tr-TR"/>
          </a:p>
        </p:txBody>
      </p:sp>
      <p:sp>
        <p:nvSpPr>
          <p:cNvPr id="5" name="Altbilgi Yer Tutucusu 4"/>
          <p:cNvSpPr>
            <a:spLocks noGrp="1"/>
          </p:cNvSpPr>
          <p:nvPr>
            <p:ph type="ftr" sz="quarter" idx="11"/>
          </p:nvPr>
        </p:nvSpPr>
        <p:spPr>
          <a:xfrm>
            <a:off x="3124200" y="6356350"/>
            <a:ext cx="2895600" cy="365125"/>
          </a:xfrm>
          <a:prstGeom prst="rect">
            <a:avLst/>
          </a:prstGeom>
        </p:spPr>
        <p:txBody>
          <a:bodyPr/>
          <a:lstStyle/>
          <a:p>
            <a:endParaRPr lang="tr-TR"/>
          </a:p>
        </p:txBody>
      </p:sp>
      <p:sp>
        <p:nvSpPr>
          <p:cNvPr id="6" name="Slayt Numarası Yer Tutucusu 5"/>
          <p:cNvSpPr>
            <a:spLocks noGrp="1"/>
          </p:cNvSpPr>
          <p:nvPr>
            <p:ph type="sldNum" sz="quarter" idx="12"/>
          </p:nvPr>
        </p:nvSpPr>
        <p:spPr>
          <a:xfrm>
            <a:off x="6553200" y="6356350"/>
            <a:ext cx="2133600" cy="365125"/>
          </a:xfrm>
          <a:prstGeom prst="rect">
            <a:avLst/>
          </a:prstGeom>
        </p:spPr>
        <p:txBody>
          <a:bodyPr/>
          <a:lstStyle/>
          <a:p>
            <a:fld id="{2CA05B91-97CD-4F33-9565-495AD9CB120B}" type="slidenum">
              <a:rPr lang="tr-TR" smtClean="0"/>
              <a:t>‹#›</a:t>
            </a:fld>
            <a:endParaRPr lang="tr-TR"/>
          </a:p>
        </p:txBody>
      </p:sp>
    </p:spTree>
    <p:extLst>
      <p:ext uri="{BB962C8B-B14F-4D97-AF65-F5344CB8AC3E}">
        <p14:creationId xmlns:p14="http://schemas.microsoft.com/office/powerpoint/2010/main" val="501218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a:prstGeom prst="rect">
            <a:avLst/>
          </a:prstGeom>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457200" y="6356350"/>
            <a:ext cx="2133600" cy="365125"/>
          </a:xfrm>
          <a:prstGeom prst="rect">
            <a:avLst/>
          </a:prstGeom>
        </p:spPr>
        <p:txBody>
          <a:bodyPr/>
          <a:lstStyle/>
          <a:p>
            <a:fld id="{DF389195-4E81-4FB0-B3BD-3B43B695896A}" type="datetimeFigureOut">
              <a:rPr lang="tr-TR" smtClean="0"/>
              <a:t>2.07.2025</a:t>
            </a:fld>
            <a:endParaRPr lang="tr-TR"/>
          </a:p>
        </p:txBody>
      </p:sp>
      <p:sp>
        <p:nvSpPr>
          <p:cNvPr id="6" name="Altbilgi Yer Tutucusu 5"/>
          <p:cNvSpPr>
            <a:spLocks noGrp="1"/>
          </p:cNvSpPr>
          <p:nvPr>
            <p:ph type="ftr" sz="quarter" idx="11"/>
          </p:nvPr>
        </p:nvSpPr>
        <p:spPr>
          <a:xfrm>
            <a:off x="3124200" y="6356350"/>
            <a:ext cx="2895600" cy="365125"/>
          </a:xfrm>
          <a:prstGeom prst="rect">
            <a:avLst/>
          </a:prstGeom>
        </p:spPr>
        <p:txBody>
          <a:bodyPr/>
          <a:lstStyle/>
          <a:p>
            <a:endParaRPr lang="tr-TR"/>
          </a:p>
        </p:txBody>
      </p:sp>
      <p:sp>
        <p:nvSpPr>
          <p:cNvPr id="7" name="Slayt Numarası Yer Tutucusu 6"/>
          <p:cNvSpPr>
            <a:spLocks noGrp="1"/>
          </p:cNvSpPr>
          <p:nvPr>
            <p:ph type="sldNum" sz="quarter" idx="12"/>
          </p:nvPr>
        </p:nvSpPr>
        <p:spPr>
          <a:xfrm>
            <a:off x="6553200" y="6356350"/>
            <a:ext cx="2133600" cy="365125"/>
          </a:xfrm>
          <a:prstGeom prst="rect">
            <a:avLst/>
          </a:prstGeom>
        </p:spPr>
        <p:txBody>
          <a:bodyPr/>
          <a:lstStyle/>
          <a:p>
            <a:fld id="{2CA05B91-97CD-4F33-9565-495AD9CB120B}" type="slidenum">
              <a:rPr lang="tr-TR" smtClean="0"/>
              <a:t>‹#›</a:t>
            </a:fld>
            <a:endParaRPr lang="tr-TR"/>
          </a:p>
        </p:txBody>
      </p:sp>
    </p:spTree>
    <p:extLst>
      <p:ext uri="{BB962C8B-B14F-4D97-AF65-F5344CB8AC3E}">
        <p14:creationId xmlns:p14="http://schemas.microsoft.com/office/powerpoint/2010/main" val="426554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a:prstGeom prst="rect">
            <a:avLst/>
          </a:prstGeo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a:xfrm>
            <a:off x="457200" y="6356350"/>
            <a:ext cx="2133600" cy="365125"/>
          </a:xfrm>
          <a:prstGeom prst="rect">
            <a:avLst/>
          </a:prstGeom>
        </p:spPr>
        <p:txBody>
          <a:bodyPr/>
          <a:lstStyle/>
          <a:p>
            <a:fld id="{DF389195-4E81-4FB0-B3BD-3B43B695896A}" type="datetimeFigureOut">
              <a:rPr lang="tr-TR" smtClean="0"/>
              <a:t>2.07.2025</a:t>
            </a:fld>
            <a:endParaRPr lang="tr-TR"/>
          </a:p>
        </p:txBody>
      </p:sp>
      <p:sp>
        <p:nvSpPr>
          <p:cNvPr id="8" name="Altbilgi Yer Tutucusu 7"/>
          <p:cNvSpPr>
            <a:spLocks noGrp="1"/>
          </p:cNvSpPr>
          <p:nvPr>
            <p:ph type="ftr" sz="quarter" idx="11"/>
          </p:nvPr>
        </p:nvSpPr>
        <p:spPr>
          <a:xfrm>
            <a:off x="3124200" y="6356350"/>
            <a:ext cx="2895600" cy="365125"/>
          </a:xfrm>
          <a:prstGeom prst="rect">
            <a:avLst/>
          </a:prstGeom>
        </p:spPr>
        <p:txBody>
          <a:bodyPr/>
          <a:lstStyle/>
          <a:p>
            <a:endParaRPr lang="tr-TR"/>
          </a:p>
        </p:txBody>
      </p:sp>
      <p:sp>
        <p:nvSpPr>
          <p:cNvPr id="9" name="Slayt Numarası Yer Tutucusu 8"/>
          <p:cNvSpPr>
            <a:spLocks noGrp="1"/>
          </p:cNvSpPr>
          <p:nvPr>
            <p:ph type="sldNum" sz="quarter" idx="12"/>
          </p:nvPr>
        </p:nvSpPr>
        <p:spPr>
          <a:xfrm>
            <a:off x="6553200" y="6356350"/>
            <a:ext cx="2133600" cy="365125"/>
          </a:xfrm>
          <a:prstGeom prst="rect">
            <a:avLst/>
          </a:prstGeom>
        </p:spPr>
        <p:txBody>
          <a:bodyPr/>
          <a:lstStyle/>
          <a:p>
            <a:fld id="{2CA05B91-97CD-4F33-9565-495AD9CB120B}" type="slidenum">
              <a:rPr lang="tr-TR" smtClean="0"/>
              <a:t>‹#›</a:t>
            </a:fld>
            <a:endParaRPr lang="tr-TR"/>
          </a:p>
        </p:txBody>
      </p:sp>
    </p:spTree>
    <p:extLst>
      <p:ext uri="{BB962C8B-B14F-4D97-AF65-F5344CB8AC3E}">
        <p14:creationId xmlns:p14="http://schemas.microsoft.com/office/powerpoint/2010/main" val="63484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a:prstGeom prst="rect">
            <a:avLst/>
          </a:prstGeom>
        </p:spPr>
        <p:txBody>
          <a:bodyPr/>
          <a:lstStyle/>
          <a:p>
            <a:r>
              <a:rPr lang="tr-TR"/>
              <a:t>Asıl başlık stili için tıklatın</a:t>
            </a:r>
          </a:p>
        </p:txBody>
      </p:sp>
      <p:sp>
        <p:nvSpPr>
          <p:cNvPr id="3" name="Veri Yer Tutucusu 2"/>
          <p:cNvSpPr>
            <a:spLocks noGrp="1"/>
          </p:cNvSpPr>
          <p:nvPr>
            <p:ph type="dt" sz="half" idx="10"/>
          </p:nvPr>
        </p:nvSpPr>
        <p:spPr>
          <a:xfrm>
            <a:off x="457200" y="6356350"/>
            <a:ext cx="2133600" cy="365125"/>
          </a:xfrm>
          <a:prstGeom prst="rect">
            <a:avLst/>
          </a:prstGeom>
        </p:spPr>
        <p:txBody>
          <a:bodyPr/>
          <a:lstStyle/>
          <a:p>
            <a:fld id="{DF389195-4E81-4FB0-B3BD-3B43B695896A}" type="datetimeFigureOut">
              <a:rPr lang="tr-TR" smtClean="0"/>
              <a:t>2.07.2025</a:t>
            </a:fld>
            <a:endParaRPr lang="tr-TR"/>
          </a:p>
        </p:txBody>
      </p:sp>
      <p:sp>
        <p:nvSpPr>
          <p:cNvPr id="4" name="Altbilgi Yer Tutucusu 3"/>
          <p:cNvSpPr>
            <a:spLocks noGrp="1"/>
          </p:cNvSpPr>
          <p:nvPr>
            <p:ph type="ftr" sz="quarter" idx="11"/>
          </p:nvPr>
        </p:nvSpPr>
        <p:spPr>
          <a:xfrm>
            <a:off x="3124200" y="6356350"/>
            <a:ext cx="2895600" cy="365125"/>
          </a:xfrm>
          <a:prstGeom prst="rect">
            <a:avLst/>
          </a:prstGeom>
        </p:spPr>
        <p:txBody>
          <a:bodyPr/>
          <a:lstStyle/>
          <a:p>
            <a:endParaRPr lang="tr-TR"/>
          </a:p>
        </p:txBody>
      </p:sp>
      <p:sp>
        <p:nvSpPr>
          <p:cNvPr id="5" name="Slayt Numarası Yer Tutucusu 4"/>
          <p:cNvSpPr>
            <a:spLocks noGrp="1"/>
          </p:cNvSpPr>
          <p:nvPr>
            <p:ph type="sldNum" sz="quarter" idx="12"/>
          </p:nvPr>
        </p:nvSpPr>
        <p:spPr>
          <a:xfrm>
            <a:off x="6553200" y="6356350"/>
            <a:ext cx="2133600" cy="365125"/>
          </a:xfrm>
          <a:prstGeom prst="rect">
            <a:avLst/>
          </a:prstGeom>
        </p:spPr>
        <p:txBody>
          <a:bodyPr/>
          <a:lstStyle/>
          <a:p>
            <a:fld id="{2CA05B91-97CD-4F33-9565-495AD9CB120B}" type="slidenum">
              <a:rPr lang="tr-TR" smtClean="0"/>
              <a:t>‹#›</a:t>
            </a:fld>
            <a:endParaRPr lang="tr-TR"/>
          </a:p>
        </p:txBody>
      </p:sp>
    </p:spTree>
    <p:extLst>
      <p:ext uri="{BB962C8B-B14F-4D97-AF65-F5344CB8AC3E}">
        <p14:creationId xmlns:p14="http://schemas.microsoft.com/office/powerpoint/2010/main" val="363576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a:xfrm>
            <a:off x="457200" y="6356350"/>
            <a:ext cx="2133600" cy="365125"/>
          </a:xfrm>
          <a:prstGeom prst="rect">
            <a:avLst/>
          </a:prstGeom>
        </p:spPr>
        <p:txBody>
          <a:bodyPr/>
          <a:lstStyle/>
          <a:p>
            <a:fld id="{DF389195-4E81-4FB0-B3BD-3B43B695896A}" type="datetimeFigureOut">
              <a:rPr lang="tr-TR" smtClean="0"/>
              <a:t>2.07.2025</a:t>
            </a:fld>
            <a:endParaRPr lang="tr-TR"/>
          </a:p>
        </p:txBody>
      </p:sp>
      <p:sp>
        <p:nvSpPr>
          <p:cNvPr id="3" name="Altbilgi Yer Tutucusu 2"/>
          <p:cNvSpPr>
            <a:spLocks noGrp="1"/>
          </p:cNvSpPr>
          <p:nvPr>
            <p:ph type="ftr" sz="quarter" idx="11"/>
          </p:nvPr>
        </p:nvSpPr>
        <p:spPr>
          <a:xfrm>
            <a:off x="3124200" y="6356350"/>
            <a:ext cx="2895600" cy="365125"/>
          </a:xfrm>
          <a:prstGeom prst="rect">
            <a:avLst/>
          </a:prstGeom>
        </p:spPr>
        <p:txBody>
          <a:bodyPr/>
          <a:lstStyle/>
          <a:p>
            <a:endParaRPr lang="tr-TR"/>
          </a:p>
        </p:txBody>
      </p:sp>
      <p:sp>
        <p:nvSpPr>
          <p:cNvPr id="4" name="Slayt Numarası Yer Tutucusu 3"/>
          <p:cNvSpPr>
            <a:spLocks noGrp="1"/>
          </p:cNvSpPr>
          <p:nvPr>
            <p:ph type="sldNum" sz="quarter" idx="12"/>
          </p:nvPr>
        </p:nvSpPr>
        <p:spPr>
          <a:xfrm>
            <a:off x="6553200" y="6356350"/>
            <a:ext cx="2133600" cy="365125"/>
          </a:xfrm>
          <a:prstGeom prst="rect">
            <a:avLst/>
          </a:prstGeom>
        </p:spPr>
        <p:txBody>
          <a:bodyPr/>
          <a:lstStyle/>
          <a:p>
            <a:fld id="{2CA05B91-97CD-4F33-9565-495AD9CB120B}" type="slidenum">
              <a:rPr lang="tr-TR" smtClean="0"/>
              <a:t>‹#›</a:t>
            </a:fld>
            <a:endParaRPr lang="tr-TR"/>
          </a:p>
        </p:txBody>
      </p:sp>
    </p:spTree>
    <p:extLst>
      <p:ext uri="{BB962C8B-B14F-4D97-AF65-F5344CB8AC3E}">
        <p14:creationId xmlns:p14="http://schemas.microsoft.com/office/powerpoint/2010/main" val="3658393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a:prstGeom prst="rect">
            <a:avLst/>
          </a:prstGeo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a:xfrm>
            <a:off x="457200" y="6356350"/>
            <a:ext cx="2133600" cy="365125"/>
          </a:xfrm>
          <a:prstGeom prst="rect">
            <a:avLst/>
          </a:prstGeom>
        </p:spPr>
        <p:txBody>
          <a:bodyPr/>
          <a:lstStyle/>
          <a:p>
            <a:fld id="{DF389195-4E81-4FB0-B3BD-3B43B695896A}" type="datetimeFigureOut">
              <a:rPr lang="tr-TR" smtClean="0"/>
              <a:t>2.07.2025</a:t>
            </a:fld>
            <a:endParaRPr lang="tr-TR"/>
          </a:p>
        </p:txBody>
      </p:sp>
      <p:sp>
        <p:nvSpPr>
          <p:cNvPr id="6" name="Altbilgi Yer Tutucusu 5"/>
          <p:cNvSpPr>
            <a:spLocks noGrp="1"/>
          </p:cNvSpPr>
          <p:nvPr>
            <p:ph type="ftr" sz="quarter" idx="11"/>
          </p:nvPr>
        </p:nvSpPr>
        <p:spPr>
          <a:xfrm>
            <a:off x="3124200" y="6356350"/>
            <a:ext cx="2895600" cy="365125"/>
          </a:xfrm>
          <a:prstGeom prst="rect">
            <a:avLst/>
          </a:prstGeom>
        </p:spPr>
        <p:txBody>
          <a:bodyPr/>
          <a:lstStyle/>
          <a:p>
            <a:endParaRPr lang="tr-TR"/>
          </a:p>
        </p:txBody>
      </p:sp>
      <p:sp>
        <p:nvSpPr>
          <p:cNvPr id="7" name="Slayt Numarası Yer Tutucusu 6"/>
          <p:cNvSpPr>
            <a:spLocks noGrp="1"/>
          </p:cNvSpPr>
          <p:nvPr>
            <p:ph type="sldNum" sz="quarter" idx="12"/>
          </p:nvPr>
        </p:nvSpPr>
        <p:spPr>
          <a:xfrm>
            <a:off x="6553200" y="6356350"/>
            <a:ext cx="2133600" cy="365125"/>
          </a:xfrm>
          <a:prstGeom prst="rect">
            <a:avLst/>
          </a:prstGeom>
        </p:spPr>
        <p:txBody>
          <a:bodyPr/>
          <a:lstStyle/>
          <a:p>
            <a:fld id="{2CA05B91-97CD-4F33-9565-495AD9CB120B}" type="slidenum">
              <a:rPr lang="tr-TR" smtClean="0"/>
              <a:t>‹#›</a:t>
            </a:fld>
            <a:endParaRPr lang="tr-TR"/>
          </a:p>
        </p:txBody>
      </p:sp>
    </p:spTree>
    <p:extLst>
      <p:ext uri="{BB962C8B-B14F-4D97-AF65-F5344CB8AC3E}">
        <p14:creationId xmlns:p14="http://schemas.microsoft.com/office/powerpoint/2010/main" val="238834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a:xfrm>
            <a:off x="457200" y="6356350"/>
            <a:ext cx="2133600" cy="365125"/>
          </a:xfrm>
          <a:prstGeom prst="rect">
            <a:avLst/>
          </a:prstGeom>
        </p:spPr>
        <p:txBody>
          <a:bodyPr/>
          <a:lstStyle/>
          <a:p>
            <a:fld id="{DF389195-4E81-4FB0-B3BD-3B43B695896A}" type="datetimeFigureOut">
              <a:rPr lang="tr-TR" smtClean="0"/>
              <a:t>2.07.2025</a:t>
            </a:fld>
            <a:endParaRPr lang="tr-TR"/>
          </a:p>
        </p:txBody>
      </p:sp>
      <p:sp>
        <p:nvSpPr>
          <p:cNvPr id="6" name="Altbilgi Yer Tutucusu 5"/>
          <p:cNvSpPr>
            <a:spLocks noGrp="1"/>
          </p:cNvSpPr>
          <p:nvPr>
            <p:ph type="ftr" sz="quarter" idx="11"/>
          </p:nvPr>
        </p:nvSpPr>
        <p:spPr>
          <a:xfrm>
            <a:off x="3124200" y="6356350"/>
            <a:ext cx="2895600" cy="365125"/>
          </a:xfrm>
          <a:prstGeom prst="rect">
            <a:avLst/>
          </a:prstGeom>
        </p:spPr>
        <p:txBody>
          <a:bodyPr/>
          <a:lstStyle/>
          <a:p>
            <a:endParaRPr lang="tr-TR"/>
          </a:p>
        </p:txBody>
      </p:sp>
      <p:sp>
        <p:nvSpPr>
          <p:cNvPr id="7" name="Slayt Numarası Yer Tutucusu 6"/>
          <p:cNvSpPr>
            <a:spLocks noGrp="1"/>
          </p:cNvSpPr>
          <p:nvPr>
            <p:ph type="sldNum" sz="quarter" idx="12"/>
          </p:nvPr>
        </p:nvSpPr>
        <p:spPr>
          <a:xfrm>
            <a:off x="6553200" y="6356350"/>
            <a:ext cx="2133600" cy="365125"/>
          </a:xfrm>
          <a:prstGeom prst="rect">
            <a:avLst/>
          </a:prstGeom>
        </p:spPr>
        <p:txBody>
          <a:bodyPr/>
          <a:lstStyle/>
          <a:p>
            <a:fld id="{2CA05B91-97CD-4F33-9565-495AD9CB120B}" type="slidenum">
              <a:rPr lang="tr-TR" smtClean="0"/>
              <a:t>‹#›</a:t>
            </a:fld>
            <a:endParaRPr lang="tr-TR"/>
          </a:p>
        </p:txBody>
      </p:sp>
    </p:spTree>
    <p:extLst>
      <p:ext uri="{BB962C8B-B14F-4D97-AF65-F5344CB8AC3E}">
        <p14:creationId xmlns:p14="http://schemas.microsoft.com/office/powerpoint/2010/main" val="2842734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Resim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1836010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tr.wikipedia.org/wiki/ISM" TargetMode="External"/><Relationship Id="rId2" Type="http://schemas.openxmlformats.org/officeDocument/2006/relationships/hyperlink" Target="https://tr.wikipedia.org/wiki/Bilgisayar" TargetMode="External"/><Relationship Id="rId1" Type="http://schemas.openxmlformats.org/officeDocument/2006/relationships/slideLayout" Target="../slideLayouts/slideLayout2.xml"/><Relationship Id="rId4" Type="http://schemas.openxmlformats.org/officeDocument/2006/relationships/hyperlink" Target="https://tr.wikipedia.org/wiki/Institute_of_Electrical_and_Electronics_Engineer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0.png"/><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31.png"/><Relationship Id="rId4" Type="http://schemas.openxmlformats.org/officeDocument/2006/relationships/oleObject" Target="../embeddings/oleObject3.bin"/></Relationships>
</file>

<file path=ppt/slides/_rels/slide4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deneyim.net/market"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4.xml"/><Relationship Id="rId7" Type="http://schemas.openxmlformats.org/officeDocument/2006/relationships/image" Target="../media/image57.png"/><Relationship Id="rId2" Type="http://schemas.openxmlformats.org/officeDocument/2006/relationships/tags" Target="../tags/tag2.xml"/><Relationship Id="rId1" Type="http://schemas.openxmlformats.org/officeDocument/2006/relationships/vmlDrawing" Target="../drawings/vmlDrawing4.vml"/><Relationship Id="rId6" Type="http://schemas.openxmlformats.org/officeDocument/2006/relationships/image" Target="../media/image56.emf"/><Relationship Id="rId5" Type="http://schemas.openxmlformats.org/officeDocument/2006/relationships/oleObject" Target="../embeddings/oleObject4.bin"/><Relationship Id="rId4" Type="http://schemas.openxmlformats.org/officeDocument/2006/relationships/notesSlide" Target="../notesSlides/notesSlide9.xml"/><Relationship Id="rId9" Type="http://schemas.openxmlformats.org/officeDocument/2006/relationships/image" Target="../media/image59.svg"/></Relationships>
</file>

<file path=ppt/slides/_rels/slide7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60.png"/><Relationship Id="rId2" Type="http://schemas.openxmlformats.org/officeDocument/2006/relationships/tags" Target="../tags/tag3.xml"/><Relationship Id="rId1" Type="http://schemas.openxmlformats.org/officeDocument/2006/relationships/vmlDrawing" Target="../drawings/vmlDrawing5.vml"/><Relationship Id="rId6" Type="http://schemas.openxmlformats.org/officeDocument/2006/relationships/image" Target="../media/image56.emf"/><Relationship Id="rId5" Type="http://schemas.openxmlformats.org/officeDocument/2006/relationships/oleObject" Target="../embeddings/oleObject4.bin"/><Relationship Id="rId4" Type="http://schemas.openxmlformats.org/officeDocument/2006/relationships/notesSlide" Target="../notesSlides/notesSlide10.xml"/><Relationship Id="rId9" Type="http://schemas.openxmlformats.org/officeDocument/2006/relationships/image" Target="../media/image6.sv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1.jpeg"/><Relationship Id="rId2" Type="http://schemas.openxmlformats.org/officeDocument/2006/relationships/tags" Target="../tags/tag4.xml"/><Relationship Id="rId1" Type="http://schemas.openxmlformats.org/officeDocument/2006/relationships/vmlDrawing" Target="../drawings/vmlDrawing6.vml"/><Relationship Id="rId6" Type="http://schemas.openxmlformats.org/officeDocument/2006/relationships/image" Target="../media/image56.emf"/><Relationship Id="rId5" Type="http://schemas.openxmlformats.org/officeDocument/2006/relationships/oleObject" Target="../embeddings/oleObject5.bin"/><Relationship Id="rId4" Type="http://schemas.openxmlformats.org/officeDocument/2006/relationships/notesSlide" Target="../notesSlides/notesSlide1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aşlık 4">
            <a:extLst>
              <a:ext uri="{FF2B5EF4-FFF2-40B4-BE49-F238E27FC236}">
                <a16:creationId xmlns:a16="http://schemas.microsoft.com/office/drawing/2014/main" id="{A137BD07-9112-4E62-A939-7CBD12E80684}"/>
              </a:ext>
            </a:extLst>
          </p:cNvPr>
          <p:cNvSpPr txBox="1">
            <a:spLocks/>
          </p:cNvSpPr>
          <p:nvPr/>
        </p:nvSpPr>
        <p:spPr>
          <a:xfrm>
            <a:off x="395288" y="1773238"/>
            <a:ext cx="8137152" cy="5286062"/>
          </a:xfrm>
          <a:prstGeom prst="rect">
            <a:avLst/>
          </a:prstGeom>
          <a:noFill/>
        </p:spPr>
        <p:txBody>
          <a:bodyPr wrap="square"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14313" indent="-214313"/>
            <a:r>
              <a:rPr lang="tr-TR" sz="1350" dirty="0">
                <a:solidFill>
                  <a:srgbClr val="002060"/>
                </a:solidFill>
                <a:latin typeface="CentraleSans Book" panose="02000000000000000000" pitchFamily="50" charset="-94"/>
              </a:rPr>
              <a:t>OPEX</a:t>
            </a:r>
          </a:p>
          <a:p>
            <a:pPr marL="214313" indent="-214313"/>
            <a:r>
              <a:rPr lang="tr-TR" sz="1350" dirty="0">
                <a:solidFill>
                  <a:srgbClr val="002060"/>
                </a:solidFill>
                <a:latin typeface="CentraleSans Book" panose="02000000000000000000" pitchFamily="50" charset="-94"/>
              </a:rPr>
              <a:t>CAPEX</a:t>
            </a:r>
          </a:p>
          <a:p>
            <a:pPr marL="214313" indent="-214313"/>
            <a:r>
              <a:rPr lang="tr-TR" sz="1350" dirty="0">
                <a:solidFill>
                  <a:srgbClr val="002060"/>
                </a:solidFill>
                <a:latin typeface="CentraleSans Book" panose="02000000000000000000" pitchFamily="50" charset="-94"/>
              </a:rPr>
              <a:t>PROJE</a:t>
            </a:r>
          </a:p>
          <a:p>
            <a:pPr marL="214313" indent="-214313"/>
            <a:r>
              <a:rPr lang="tr-TR" sz="1350" dirty="0">
                <a:solidFill>
                  <a:srgbClr val="002060"/>
                </a:solidFill>
                <a:latin typeface="CentraleSans Book" panose="02000000000000000000" pitchFamily="50" charset="-94"/>
              </a:rPr>
              <a:t>AUTOMATION</a:t>
            </a:r>
          </a:p>
          <a:p>
            <a:pPr marL="214313" indent="-214313"/>
            <a:r>
              <a:rPr lang="tr-TR" sz="1350" dirty="0" err="1">
                <a:solidFill>
                  <a:srgbClr val="002060"/>
                </a:solidFill>
                <a:latin typeface="CentraleSans Book" panose="02000000000000000000" pitchFamily="50" charset="-94"/>
              </a:rPr>
              <a:t>QoS</a:t>
            </a:r>
            <a:endParaRPr lang="tr-TR" sz="1350" dirty="0">
              <a:solidFill>
                <a:srgbClr val="002060"/>
              </a:solidFill>
              <a:latin typeface="CentraleSans Book" panose="02000000000000000000" pitchFamily="50" charset="-94"/>
            </a:endParaRPr>
          </a:p>
          <a:p>
            <a:pPr marL="214313" indent="-214313"/>
            <a:r>
              <a:rPr lang="tr-TR" sz="1350" dirty="0" err="1">
                <a:solidFill>
                  <a:srgbClr val="002060"/>
                </a:solidFill>
                <a:latin typeface="CentraleSans Book" panose="02000000000000000000" pitchFamily="50" charset="-94"/>
              </a:rPr>
              <a:t>QoE</a:t>
            </a:r>
            <a:endParaRPr lang="tr-TR" sz="1350" dirty="0">
              <a:solidFill>
                <a:srgbClr val="002060"/>
              </a:solidFill>
              <a:latin typeface="CentraleSans Book" panose="02000000000000000000" pitchFamily="50" charset="-94"/>
            </a:endParaRPr>
          </a:p>
          <a:p>
            <a:pPr marL="214313" indent="-214313"/>
            <a:r>
              <a:rPr lang="tr-TR" sz="1350" dirty="0">
                <a:solidFill>
                  <a:srgbClr val="002060"/>
                </a:solidFill>
                <a:latin typeface="CentraleSans Book" panose="02000000000000000000" pitchFamily="50" charset="-94"/>
              </a:rPr>
              <a:t>CUSTOMER EXPERIENCE </a:t>
            </a:r>
          </a:p>
          <a:p>
            <a:pPr marL="214313" indent="-214313"/>
            <a:r>
              <a:rPr lang="tr-TR" sz="1350" dirty="0">
                <a:solidFill>
                  <a:srgbClr val="002060"/>
                </a:solidFill>
                <a:latin typeface="CentraleSans Book" panose="02000000000000000000" pitchFamily="50" charset="-94"/>
              </a:rPr>
              <a:t>TOPOLOGY</a:t>
            </a:r>
          </a:p>
          <a:p>
            <a:pPr marL="214313" indent="-214313"/>
            <a:r>
              <a:rPr lang="tr-TR" sz="1350" dirty="0">
                <a:solidFill>
                  <a:srgbClr val="002060"/>
                </a:solidFill>
                <a:latin typeface="CentraleSans Book" panose="02000000000000000000" pitchFamily="50" charset="-94"/>
              </a:rPr>
              <a:t>PROTOCOL</a:t>
            </a:r>
          </a:p>
          <a:p>
            <a:pPr marL="214313" indent="-214313"/>
            <a:r>
              <a:rPr lang="tr-TR" sz="1350" dirty="0">
                <a:solidFill>
                  <a:srgbClr val="002060"/>
                </a:solidFill>
                <a:latin typeface="CentraleSans Book" panose="02000000000000000000" pitchFamily="50" charset="-94"/>
              </a:rPr>
              <a:t>ROUTING</a:t>
            </a:r>
          </a:p>
          <a:p>
            <a:pPr marL="214313" indent="-214313"/>
            <a:r>
              <a:rPr lang="tr-TR" sz="1350" dirty="0">
                <a:solidFill>
                  <a:srgbClr val="002060"/>
                </a:solidFill>
                <a:latin typeface="CentraleSans Book" panose="02000000000000000000" pitchFamily="50" charset="-94"/>
              </a:rPr>
              <a:t>NETWORK MANAGEMENT SYSTEM</a:t>
            </a:r>
          </a:p>
          <a:p>
            <a:pPr marL="214313" indent="-214313"/>
            <a:r>
              <a:rPr lang="tr-TR" sz="1350" dirty="0">
                <a:solidFill>
                  <a:srgbClr val="002060"/>
                </a:solidFill>
                <a:latin typeface="CentraleSans Book" panose="02000000000000000000" pitchFamily="50" charset="-94"/>
              </a:rPr>
              <a:t>NETWORK SECURITY</a:t>
            </a:r>
          </a:p>
          <a:p>
            <a:pPr marL="214313" indent="-214313"/>
            <a:r>
              <a:rPr lang="tr-TR" sz="1350" dirty="0">
                <a:solidFill>
                  <a:srgbClr val="002060"/>
                </a:solidFill>
                <a:latin typeface="CentraleSans Book" panose="02000000000000000000" pitchFamily="50" charset="-94"/>
              </a:rPr>
              <a:t>SW/HW</a:t>
            </a:r>
          </a:p>
          <a:p>
            <a:pPr marL="214313" indent="-214313"/>
            <a:r>
              <a:rPr lang="tr-TR" sz="1350" dirty="0">
                <a:solidFill>
                  <a:srgbClr val="002060"/>
                </a:solidFill>
                <a:latin typeface="CentraleSans Book" panose="02000000000000000000" pitchFamily="50" charset="-94"/>
              </a:rPr>
              <a:t>VIRTUALIZATION</a:t>
            </a:r>
          </a:p>
          <a:p>
            <a:pPr marL="214313" indent="-214313"/>
            <a:r>
              <a:rPr lang="tr-TR" sz="1350" dirty="0">
                <a:solidFill>
                  <a:srgbClr val="002060"/>
                </a:solidFill>
                <a:latin typeface="CentraleSans Book" panose="02000000000000000000" pitchFamily="50" charset="-94"/>
              </a:rPr>
              <a:t>NETWORK QUALITY</a:t>
            </a:r>
          </a:p>
          <a:p>
            <a:pPr marL="214313" indent="-214313"/>
            <a:r>
              <a:rPr lang="tr-TR" sz="1350" dirty="0">
                <a:solidFill>
                  <a:srgbClr val="002060"/>
                </a:solidFill>
                <a:latin typeface="CentraleSans Book" panose="02000000000000000000" pitchFamily="50" charset="-94"/>
              </a:rPr>
              <a:t>INDUSTRY 4.0</a:t>
            </a:r>
          </a:p>
          <a:p>
            <a:pPr marL="214313" indent="-214313"/>
            <a:r>
              <a:rPr lang="tr-TR" sz="1350" dirty="0">
                <a:solidFill>
                  <a:srgbClr val="002060"/>
                </a:solidFill>
                <a:latin typeface="CentraleSans Book" panose="02000000000000000000" pitchFamily="50" charset="-94"/>
              </a:rPr>
              <a:t>NETWORK SERVİCES</a:t>
            </a:r>
          </a:p>
          <a:p>
            <a:pPr marL="214313" indent="-214313"/>
            <a:r>
              <a:rPr lang="tr-TR" sz="1350" dirty="0">
                <a:solidFill>
                  <a:srgbClr val="002060"/>
                </a:solidFill>
                <a:latin typeface="CentraleSans Book" panose="02000000000000000000" pitchFamily="50" charset="-94"/>
              </a:rPr>
              <a:t>NTN</a:t>
            </a:r>
          </a:p>
          <a:p>
            <a:pPr marL="214313" indent="-214313"/>
            <a:r>
              <a:rPr lang="tr-TR" sz="1350" dirty="0">
                <a:solidFill>
                  <a:srgbClr val="002060"/>
                </a:solidFill>
                <a:latin typeface="CentraleSans Book" panose="02000000000000000000" pitchFamily="50" charset="-94"/>
              </a:rPr>
              <a:t>AGENTIC AI</a:t>
            </a:r>
          </a:p>
          <a:p>
            <a:pPr marL="214313" indent="-214313"/>
            <a:endParaRPr lang="tr-TR" sz="1350" dirty="0">
              <a:solidFill>
                <a:srgbClr val="002060"/>
              </a:solidFill>
              <a:latin typeface="CentraleSans Book" panose="02000000000000000000" pitchFamily="50" charset="-94"/>
            </a:endParaRPr>
          </a:p>
          <a:p>
            <a:pPr marL="214313" indent="-214313"/>
            <a:endParaRPr lang="tr-TR" sz="1350" dirty="0">
              <a:solidFill>
                <a:srgbClr val="002060"/>
              </a:solidFill>
              <a:latin typeface="CentraleSans Book" panose="02000000000000000000" pitchFamily="50" charset="-94"/>
            </a:endParaRPr>
          </a:p>
        </p:txBody>
      </p:sp>
      <p:sp>
        <p:nvSpPr>
          <p:cNvPr id="3" name="Metin kutusu 2">
            <a:extLst>
              <a:ext uri="{FF2B5EF4-FFF2-40B4-BE49-F238E27FC236}">
                <a16:creationId xmlns:a16="http://schemas.microsoft.com/office/drawing/2014/main" id="{CE0DC0E1-A17D-46CF-932B-A7686576BF6D}"/>
              </a:ext>
            </a:extLst>
          </p:cNvPr>
          <p:cNvSpPr txBox="1"/>
          <p:nvPr/>
        </p:nvSpPr>
        <p:spPr>
          <a:xfrm>
            <a:off x="159530" y="955951"/>
            <a:ext cx="7960799" cy="507831"/>
          </a:xfrm>
          <a:prstGeom prst="rect">
            <a:avLst/>
          </a:prstGeom>
          <a:noFill/>
        </p:spPr>
        <p:txBody>
          <a:bodyPr wrap="square" rtlCol="0">
            <a:spAutoFit/>
          </a:bodyPr>
          <a:lstStyle/>
          <a:p>
            <a:pPr algn="ctr"/>
            <a:r>
              <a:rPr lang="tr-TR" sz="2700" b="1" dirty="0">
                <a:solidFill>
                  <a:srgbClr val="002060"/>
                </a:solidFill>
                <a:latin typeface="CentraleSans Book" panose="02000000000000000000" pitchFamily="50" charset="-94"/>
              </a:rPr>
              <a:t>Genel Kavramlar</a:t>
            </a:r>
          </a:p>
        </p:txBody>
      </p:sp>
    </p:spTree>
    <p:extLst>
      <p:ext uri="{BB962C8B-B14F-4D97-AF65-F5344CB8AC3E}">
        <p14:creationId xmlns:p14="http://schemas.microsoft.com/office/powerpoint/2010/main" val="2271168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Kablosuz Teknolojiler</a:t>
            </a:r>
            <a:endParaRPr lang="tr-TR" dirty="0"/>
          </a:p>
        </p:txBody>
      </p:sp>
      <p:sp>
        <p:nvSpPr>
          <p:cNvPr id="3" name="İçerik Yer Tutucusu 2"/>
          <p:cNvSpPr>
            <a:spLocks noGrp="1"/>
          </p:cNvSpPr>
          <p:nvPr>
            <p:ph idx="1"/>
          </p:nvPr>
        </p:nvSpPr>
        <p:spPr>
          <a:xfrm>
            <a:off x="397565" y="1798983"/>
            <a:ext cx="8229600" cy="3394472"/>
          </a:xfrm>
        </p:spPr>
        <p:txBody>
          <a:bodyPr>
            <a:normAutofit/>
          </a:bodyPr>
          <a:lstStyle/>
          <a:p>
            <a:pPr marL="0" indent="0">
              <a:buNone/>
            </a:pPr>
            <a:r>
              <a:rPr lang="tr-TR" dirty="0"/>
              <a:t>  </a:t>
            </a:r>
            <a:r>
              <a:rPr lang="tr-TR" sz="2000" dirty="0"/>
              <a:t>Kablosuz iletişim, kablolu iletişimin yanı sıra bir noktadan başka bir noktaya kablo hattı kullanmadan veri, ses veya görüntü taşınmasına denir. Buna göre kablosuz iletişimi kablolu iletişimden ayıran önemli nokta, iletim ortamı olarak havanın kullanılmasıdır.</a:t>
            </a:r>
          </a:p>
        </p:txBody>
      </p:sp>
      <p:sp>
        <p:nvSpPr>
          <p:cNvPr id="4" name="Dikdörtgen 3"/>
          <p:cNvSpPr/>
          <p:nvPr/>
        </p:nvSpPr>
        <p:spPr>
          <a:xfrm>
            <a:off x="397566" y="3403377"/>
            <a:ext cx="8620539" cy="2308324"/>
          </a:xfrm>
          <a:prstGeom prst="rect">
            <a:avLst/>
          </a:prstGeom>
        </p:spPr>
        <p:txBody>
          <a:bodyPr wrap="square">
            <a:spAutoFit/>
          </a:bodyPr>
          <a:lstStyle/>
          <a:p>
            <a:r>
              <a:rPr lang="tr-TR" dirty="0"/>
              <a:t>  Kablosuz veriler, kısıtlama olmadan ve bir kablonun koruması olmadan boş alanda dolaşmalıdır. Boş alan ortamında, birçok değişken veriyi ve dağıtımını etkileyebilir. Değişkenleri en aza indirmek için, kablosuz mühendislik çalışmaları iki şeye odaklanmalıdır:</a:t>
            </a:r>
          </a:p>
          <a:p>
            <a:endParaRPr lang="tr-TR" dirty="0"/>
          </a:p>
          <a:p>
            <a:r>
              <a:rPr lang="tr-TR" dirty="0"/>
              <a:t>■ Kablosuz cihazlar ortak bir standarda uymalıdır.(802.11 standartlarını uygulayan ürünler testleri geçmeli ve "</a:t>
            </a:r>
            <a:r>
              <a:rPr lang="tr-TR" dirty="0" err="1"/>
              <a:t>Wi</a:t>
            </a:r>
            <a:r>
              <a:rPr lang="tr-TR" dirty="0"/>
              <a:t>-Fi sertifikalı" olarak adlandırılmalıdır.)</a:t>
            </a:r>
          </a:p>
          <a:p>
            <a:endParaRPr lang="tr-TR" dirty="0"/>
          </a:p>
          <a:p>
            <a:r>
              <a:rPr lang="tr-TR" dirty="0"/>
              <a:t>■ Client cihazların beklendiği alanda kablosuz kapsama alanı bulunmalıdır.</a:t>
            </a:r>
          </a:p>
        </p:txBody>
      </p:sp>
      <p:sp>
        <p:nvSpPr>
          <p:cNvPr id="5" name="Alt Bilgi Yer Tutucusu 4">
            <a:extLst>
              <a:ext uri="{FF2B5EF4-FFF2-40B4-BE49-F238E27FC236}">
                <a16:creationId xmlns:a16="http://schemas.microsoft.com/office/drawing/2014/main" id="{FA2F89FE-62D8-472F-8458-F2A29129E1BC}"/>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722039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56805" y="857251"/>
            <a:ext cx="7886700" cy="994172"/>
          </a:xfrm>
        </p:spPr>
        <p:txBody>
          <a:bodyPr/>
          <a:lstStyle/>
          <a:p>
            <a:r>
              <a:rPr lang="tr-TR" dirty="0"/>
              <a:t>Kablosuz Yerel Alan Ağ</a:t>
            </a:r>
          </a:p>
        </p:txBody>
      </p:sp>
      <p:sp>
        <p:nvSpPr>
          <p:cNvPr id="3" name="İçerik Yer Tutucusu 2"/>
          <p:cNvSpPr>
            <a:spLocks noGrp="1"/>
          </p:cNvSpPr>
          <p:nvPr>
            <p:ph idx="1"/>
          </p:nvPr>
        </p:nvSpPr>
        <p:spPr>
          <a:xfrm>
            <a:off x="91442" y="2346416"/>
            <a:ext cx="8719457" cy="2338252"/>
          </a:xfrm>
        </p:spPr>
        <p:txBody>
          <a:bodyPr>
            <a:normAutofit fontScale="70000" lnSpcReduction="20000"/>
          </a:bodyPr>
          <a:lstStyle/>
          <a:p>
            <a:pPr marL="0" indent="0">
              <a:buNone/>
            </a:pPr>
            <a:r>
              <a:rPr lang="tr-TR" dirty="0"/>
              <a:t>Kablolu </a:t>
            </a:r>
            <a:r>
              <a:rPr lang="tr-TR" dirty="0" err="1"/>
              <a:t>LAN’ların</a:t>
            </a:r>
            <a:r>
              <a:rPr lang="tr-TR" dirty="0"/>
              <a:t> tüm özelliklerine sahip olan kablosuz LAN sistemleri kablolu ağların devamı ya da alternatifi olarak kullanılmaktadır.</a:t>
            </a:r>
          </a:p>
          <a:p>
            <a:pPr marL="0" indent="0">
              <a:buNone/>
            </a:pPr>
            <a:endParaRPr lang="tr-TR" dirty="0"/>
          </a:p>
          <a:p>
            <a:pPr marL="0" indent="0">
              <a:buNone/>
            </a:pPr>
            <a:r>
              <a:rPr lang="tr-TR" dirty="0"/>
              <a:t>Kablosuz LAN sistemleri evler, işletmeler, kafeler, kütüphaneler, okullar ve kampüs gibi birçok alanda bireysel kullanıcılara ağa bağlanma imkânı sağlamaktadır. </a:t>
            </a:r>
          </a:p>
        </p:txBody>
      </p:sp>
      <p:sp>
        <p:nvSpPr>
          <p:cNvPr id="4" name="Dikdörtgen 3"/>
          <p:cNvSpPr/>
          <p:nvPr/>
        </p:nvSpPr>
        <p:spPr>
          <a:xfrm>
            <a:off x="91440" y="4694912"/>
            <a:ext cx="8190412" cy="738664"/>
          </a:xfrm>
          <a:prstGeom prst="rect">
            <a:avLst/>
          </a:prstGeom>
        </p:spPr>
        <p:txBody>
          <a:bodyPr wrap="square">
            <a:spAutoFit/>
          </a:bodyPr>
          <a:lstStyle/>
          <a:p>
            <a:r>
              <a:rPr lang="tr-TR" sz="2100" dirty="0"/>
              <a:t>RF ile amaç mümkün olduğu kadar çok ve mümkün olduğunca hızlı veri göndermektir.</a:t>
            </a:r>
          </a:p>
        </p:txBody>
      </p:sp>
      <p:sp>
        <p:nvSpPr>
          <p:cNvPr id="5" name="Alt Bilgi Yer Tutucusu 4">
            <a:extLst>
              <a:ext uri="{FF2B5EF4-FFF2-40B4-BE49-F238E27FC236}">
                <a16:creationId xmlns:a16="http://schemas.microsoft.com/office/drawing/2014/main" id="{EB791BF9-AB46-4152-B8D1-06BB93B39F9E}"/>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532757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 KABLOSUZ NETWORK STANDARTLARI</a:t>
            </a:r>
          </a:p>
        </p:txBody>
      </p:sp>
      <p:sp>
        <p:nvSpPr>
          <p:cNvPr id="3" name="İçerik Yer Tutucusu 2"/>
          <p:cNvSpPr>
            <a:spLocks noGrp="1"/>
          </p:cNvSpPr>
          <p:nvPr>
            <p:ph idx="1"/>
          </p:nvPr>
        </p:nvSpPr>
        <p:spPr/>
        <p:txBody>
          <a:bodyPr/>
          <a:lstStyle/>
          <a:p>
            <a:pPr marL="0" indent="0">
              <a:buNone/>
            </a:pPr>
            <a:r>
              <a:rPr lang="tr-TR" dirty="0"/>
              <a:t>Standart Belirleyen Kuruluşlar</a:t>
            </a:r>
          </a:p>
        </p:txBody>
      </p:sp>
      <p:sp>
        <p:nvSpPr>
          <p:cNvPr id="5" name="Dikdörtgen 4"/>
          <p:cNvSpPr/>
          <p:nvPr/>
        </p:nvSpPr>
        <p:spPr>
          <a:xfrm>
            <a:off x="731521" y="2681197"/>
            <a:ext cx="7439297" cy="2169825"/>
          </a:xfrm>
          <a:prstGeom prst="rect">
            <a:avLst/>
          </a:prstGeom>
        </p:spPr>
        <p:txBody>
          <a:bodyPr wrap="square">
            <a:spAutoFit/>
          </a:bodyPr>
          <a:lstStyle/>
          <a:p>
            <a:r>
              <a:rPr lang="tr-TR" sz="1350" dirty="0">
                <a:solidFill>
                  <a:srgbClr val="333333"/>
                </a:solidFill>
                <a:latin typeface="Verdana" panose="020B0604030504040204" pitchFamily="34" charset="0"/>
              </a:rPr>
              <a:t>Günümüzde WLAN standartlarını etkileyen üç kurum vardır.  Bu kurumlar;</a:t>
            </a:r>
          </a:p>
          <a:p>
            <a:endParaRPr lang="en-US" sz="1350" dirty="0">
              <a:solidFill>
                <a:srgbClr val="333333"/>
              </a:solidFill>
              <a:latin typeface="Verdana" panose="020B0604030504040204" pitchFamily="34" charset="0"/>
            </a:endParaRPr>
          </a:p>
          <a:p>
            <a:r>
              <a:rPr lang="en-US" sz="1350" dirty="0">
                <a:solidFill>
                  <a:srgbClr val="333333"/>
                </a:solidFill>
                <a:latin typeface="Verdana" panose="020B0604030504040204" pitchFamily="34" charset="0"/>
              </a:rPr>
              <a:t>+ ITU-R: </a:t>
            </a:r>
            <a:r>
              <a:rPr lang="tr-TR" sz="1350" dirty="0">
                <a:solidFill>
                  <a:srgbClr val="333333"/>
                </a:solidFill>
                <a:latin typeface="Verdana" panose="020B0604030504040204" pitchFamily="34" charset="0"/>
              </a:rPr>
              <a:t>RF bantlarının tahsisinden sorumludur</a:t>
            </a:r>
            <a:br>
              <a:rPr lang="en-US" sz="1350" dirty="0">
                <a:solidFill>
                  <a:srgbClr val="333333"/>
                </a:solidFill>
                <a:latin typeface="Verdana" panose="020B0604030504040204" pitchFamily="34" charset="0"/>
              </a:rPr>
            </a:br>
            <a:r>
              <a:rPr lang="en-US" sz="1350" dirty="0">
                <a:solidFill>
                  <a:srgbClr val="333333"/>
                </a:solidFill>
                <a:latin typeface="Verdana" panose="020B0604030504040204" pitchFamily="34" charset="0"/>
              </a:rPr>
              <a:t>+ IEEE: </a:t>
            </a:r>
            <a:r>
              <a:rPr lang="tr-TR" sz="1350" dirty="0" err="1">
                <a:solidFill>
                  <a:srgbClr val="333333"/>
                </a:solidFill>
                <a:latin typeface="Verdana" panose="020B0604030504040204" pitchFamily="34" charset="0"/>
              </a:rPr>
              <a:t>RF'nin</a:t>
            </a:r>
            <a:r>
              <a:rPr lang="tr-TR" sz="1350" dirty="0">
                <a:solidFill>
                  <a:srgbClr val="333333"/>
                </a:solidFill>
                <a:latin typeface="Verdana" panose="020B0604030504040204" pitchFamily="34" charset="0"/>
              </a:rPr>
              <a:t> veri aktarmak için nasıl modüle edildiğini belirler</a:t>
            </a:r>
            <a:br>
              <a:rPr lang="en-US" sz="1350" dirty="0">
                <a:solidFill>
                  <a:srgbClr val="333333"/>
                </a:solidFill>
                <a:latin typeface="Verdana" panose="020B0604030504040204" pitchFamily="34" charset="0"/>
              </a:rPr>
            </a:br>
            <a:r>
              <a:rPr lang="en-US" sz="1350" dirty="0">
                <a:solidFill>
                  <a:srgbClr val="333333"/>
                </a:solidFill>
                <a:latin typeface="Verdana" panose="020B0604030504040204" pitchFamily="34" charset="0"/>
              </a:rPr>
              <a:t>+ Wi-Fi Alliance: </a:t>
            </a:r>
            <a:r>
              <a:rPr lang="tr-TR" sz="1350" dirty="0">
                <a:solidFill>
                  <a:srgbClr val="333333"/>
                </a:solidFill>
                <a:latin typeface="Verdana" panose="020B0604030504040204" pitchFamily="34" charset="0"/>
              </a:rPr>
              <a:t> Satıcılar (</a:t>
            </a:r>
            <a:r>
              <a:rPr lang="tr-TR" sz="1350" dirty="0" err="1">
                <a:solidFill>
                  <a:srgbClr val="333333"/>
                </a:solidFill>
                <a:latin typeface="Verdana" panose="020B0604030504040204" pitchFamily="34" charset="0"/>
              </a:rPr>
              <a:t>vendor</a:t>
            </a:r>
            <a:r>
              <a:rPr lang="tr-TR" sz="1350" dirty="0">
                <a:solidFill>
                  <a:srgbClr val="333333"/>
                </a:solidFill>
                <a:latin typeface="Verdana" panose="020B0604030504040204" pitchFamily="34" charset="0"/>
              </a:rPr>
              <a:t>) arasında kablosuz ürünlerin birlikte çalışabilirliğini geliştirir.</a:t>
            </a:r>
          </a:p>
          <a:p>
            <a:endParaRPr lang="en-US" sz="1350" dirty="0">
              <a:solidFill>
                <a:srgbClr val="333333"/>
              </a:solidFill>
              <a:latin typeface="Verdana" panose="020B0604030504040204" pitchFamily="34" charset="0"/>
            </a:endParaRPr>
          </a:p>
          <a:p>
            <a:endParaRPr lang="tr-TR" sz="1350" dirty="0">
              <a:solidFill>
                <a:srgbClr val="333333"/>
              </a:solidFill>
              <a:latin typeface="Verdana" panose="020B0604030504040204" pitchFamily="34" charset="0"/>
            </a:endParaRPr>
          </a:p>
          <a:p>
            <a:r>
              <a:rPr lang="en-US" sz="1350" dirty="0" err="1">
                <a:solidFill>
                  <a:srgbClr val="333333"/>
                </a:solidFill>
                <a:latin typeface="Verdana" panose="020B0604030504040204" pitchFamily="34" charset="0"/>
              </a:rPr>
              <a:t>Ancak</a:t>
            </a:r>
            <a:r>
              <a:rPr lang="en-US" sz="1350" dirty="0">
                <a:solidFill>
                  <a:srgbClr val="333333"/>
                </a:solidFill>
                <a:latin typeface="Verdana" panose="020B0604030504040204" pitchFamily="34" charset="0"/>
              </a:rPr>
              <a:t> </a:t>
            </a:r>
            <a:r>
              <a:rPr lang="en-US" sz="1350" dirty="0" err="1">
                <a:solidFill>
                  <a:srgbClr val="333333"/>
                </a:solidFill>
                <a:latin typeface="Verdana" panose="020B0604030504040204" pitchFamily="34" charset="0"/>
              </a:rPr>
              <a:t>günümüzde</a:t>
            </a:r>
            <a:r>
              <a:rPr lang="en-US" sz="1350" dirty="0">
                <a:solidFill>
                  <a:srgbClr val="333333"/>
                </a:solidFill>
                <a:latin typeface="Verdana" panose="020B0604030504040204" pitchFamily="34" charset="0"/>
              </a:rPr>
              <a:t> </a:t>
            </a:r>
            <a:r>
              <a:rPr lang="en-US" sz="1350" dirty="0" err="1">
                <a:solidFill>
                  <a:srgbClr val="333333"/>
                </a:solidFill>
                <a:latin typeface="Verdana" panose="020B0604030504040204" pitchFamily="34" charset="0"/>
              </a:rPr>
              <a:t>en</a:t>
            </a:r>
            <a:r>
              <a:rPr lang="en-US" sz="1350" dirty="0">
                <a:solidFill>
                  <a:srgbClr val="333333"/>
                </a:solidFill>
                <a:latin typeface="Verdana" panose="020B0604030504040204" pitchFamily="34" charset="0"/>
              </a:rPr>
              <a:t> </a:t>
            </a:r>
            <a:r>
              <a:rPr lang="en-US" sz="1350" dirty="0" err="1">
                <a:solidFill>
                  <a:srgbClr val="333333"/>
                </a:solidFill>
                <a:latin typeface="Verdana" panose="020B0604030504040204" pitchFamily="34" charset="0"/>
              </a:rPr>
              <a:t>popüler</a:t>
            </a:r>
            <a:r>
              <a:rPr lang="en-US" sz="1350" dirty="0">
                <a:solidFill>
                  <a:srgbClr val="333333"/>
                </a:solidFill>
                <a:latin typeface="Verdana" panose="020B0604030504040204" pitchFamily="34" charset="0"/>
              </a:rPr>
              <a:t> </a:t>
            </a:r>
            <a:r>
              <a:rPr lang="en-US" sz="1350" dirty="0" err="1">
                <a:solidFill>
                  <a:srgbClr val="333333"/>
                </a:solidFill>
                <a:latin typeface="Verdana" panose="020B0604030504040204" pitchFamily="34" charset="0"/>
              </a:rPr>
              <a:t>kablosuz</a:t>
            </a:r>
            <a:r>
              <a:rPr lang="en-US" sz="1350" dirty="0">
                <a:solidFill>
                  <a:srgbClr val="333333"/>
                </a:solidFill>
                <a:latin typeface="Verdana" panose="020B0604030504040204" pitchFamily="34" charset="0"/>
              </a:rPr>
              <a:t> LAN </a:t>
            </a:r>
            <a:r>
              <a:rPr lang="en-US" sz="1350" dirty="0" err="1">
                <a:solidFill>
                  <a:srgbClr val="333333"/>
                </a:solidFill>
                <a:latin typeface="Verdana" panose="020B0604030504040204" pitchFamily="34" charset="0"/>
              </a:rPr>
              <a:t>türü</a:t>
            </a:r>
            <a:r>
              <a:rPr lang="en-US" sz="1350" dirty="0">
                <a:solidFill>
                  <a:srgbClr val="333333"/>
                </a:solidFill>
                <a:latin typeface="Verdana" panose="020B0604030504040204" pitchFamily="34" charset="0"/>
              </a:rPr>
              <a:t>, IEEE 802.11 </a:t>
            </a:r>
            <a:r>
              <a:rPr lang="en-US" sz="1350" dirty="0" err="1">
                <a:solidFill>
                  <a:srgbClr val="333333"/>
                </a:solidFill>
                <a:latin typeface="Verdana" panose="020B0604030504040204" pitchFamily="34" charset="0"/>
              </a:rPr>
              <a:t>standardına</a:t>
            </a:r>
            <a:r>
              <a:rPr lang="en-US" sz="1350" dirty="0">
                <a:solidFill>
                  <a:srgbClr val="333333"/>
                </a:solidFill>
                <a:latin typeface="Verdana" panose="020B0604030504040204" pitchFamily="34" charset="0"/>
              </a:rPr>
              <a:t> </a:t>
            </a:r>
            <a:r>
              <a:rPr lang="en-US" sz="1350" dirty="0" err="1">
                <a:solidFill>
                  <a:srgbClr val="333333"/>
                </a:solidFill>
                <a:latin typeface="Verdana" panose="020B0604030504040204" pitchFamily="34" charset="0"/>
              </a:rPr>
              <a:t>dayanmaktadır</a:t>
            </a:r>
            <a:r>
              <a:rPr lang="tr-TR" sz="1350" dirty="0">
                <a:solidFill>
                  <a:srgbClr val="333333"/>
                </a:solidFill>
                <a:latin typeface="Verdana" panose="020B0604030504040204" pitchFamily="34" charset="0"/>
              </a:rPr>
              <a:t> ve </a:t>
            </a:r>
            <a:r>
              <a:rPr lang="tr-TR" sz="1350" dirty="0" err="1">
                <a:solidFill>
                  <a:srgbClr val="333333"/>
                </a:solidFill>
                <a:latin typeface="Verdana" panose="020B0604030504040204" pitchFamily="34" charset="0"/>
              </a:rPr>
              <a:t>wifi</a:t>
            </a:r>
            <a:r>
              <a:rPr lang="tr-TR" sz="1350" dirty="0">
                <a:solidFill>
                  <a:srgbClr val="333333"/>
                </a:solidFill>
                <a:latin typeface="Verdana" panose="020B0604030504040204" pitchFamily="34" charset="0"/>
              </a:rPr>
              <a:t> deyince bu standart akla gelmektedir. </a:t>
            </a:r>
            <a:endParaRPr lang="en-US" sz="1350" dirty="0">
              <a:solidFill>
                <a:srgbClr val="333333"/>
              </a:solidFill>
              <a:latin typeface="Verdana" panose="020B0604030504040204" pitchFamily="34" charset="0"/>
            </a:endParaRPr>
          </a:p>
        </p:txBody>
      </p:sp>
      <p:sp>
        <p:nvSpPr>
          <p:cNvPr id="4" name="Alt Bilgi Yer Tutucusu 3">
            <a:extLst>
              <a:ext uri="{FF2B5EF4-FFF2-40B4-BE49-F238E27FC236}">
                <a16:creationId xmlns:a16="http://schemas.microsoft.com/office/drawing/2014/main" id="{68B2D430-1D41-417F-B0EF-CDE14C8AE5B9}"/>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734144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39635" y="2978878"/>
            <a:ext cx="8915400" cy="1323439"/>
          </a:xfrm>
          <a:prstGeom prst="rect">
            <a:avLst/>
          </a:prstGeom>
        </p:spPr>
        <p:txBody>
          <a:bodyPr wrap="square">
            <a:spAutoFit/>
          </a:bodyPr>
          <a:lstStyle/>
          <a:p>
            <a:r>
              <a:rPr lang="tr-TR" sz="2000" dirty="0"/>
              <a:t>FCC, Amerika Birleşik Devletleri'nde bulunan düzenleyici kurumdur. Avrupa Telekomünikasyon Standartları Enstitüsü (ETSI), </a:t>
            </a:r>
            <a:r>
              <a:rPr lang="tr-TR" sz="2000" dirty="0" err="1"/>
              <a:t>FCC’nin</a:t>
            </a:r>
            <a:r>
              <a:rPr lang="tr-TR" sz="2000" dirty="0"/>
              <a:t> Avrupa eşdeğeridir.</a:t>
            </a:r>
          </a:p>
          <a:p>
            <a:endParaRPr lang="tr-TR" sz="2000" dirty="0"/>
          </a:p>
          <a:p>
            <a:r>
              <a:rPr lang="tr-TR" sz="2000" dirty="0"/>
              <a:t>Diğer ülkelerin farklı düzenleyici kurumları vardır.</a:t>
            </a:r>
          </a:p>
        </p:txBody>
      </p:sp>
      <p:sp>
        <p:nvSpPr>
          <p:cNvPr id="3" name="Unvan 1"/>
          <p:cNvSpPr txBox="1">
            <a:spLocks/>
          </p:cNvSpPr>
          <p:nvPr/>
        </p:nvSpPr>
        <p:spPr>
          <a:xfrm>
            <a:off x="628650" y="1131094"/>
            <a:ext cx="7886700" cy="9941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300"/>
              <a:t>        KABLOSUZ NETWORK STANDARTLARI</a:t>
            </a:r>
            <a:endParaRPr lang="tr-TR" sz="3300" dirty="0"/>
          </a:p>
        </p:txBody>
      </p:sp>
      <p:sp>
        <p:nvSpPr>
          <p:cNvPr id="2" name="Alt Bilgi Yer Tutucusu 1">
            <a:extLst>
              <a:ext uri="{FF2B5EF4-FFF2-40B4-BE49-F238E27FC236}">
                <a16:creationId xmlns:a16="http://schemas.microsoft.com/office/drawing/2014/main" id="{31AB4C23-B3CA-447C-8C2B-E7628B6BED20}"/>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401168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56805" y="857251"/>
            <a:ext cx="7886700" cy="994172"/>
          </a:xfrm>
        </p:spPr>
        <p:txBody>
          <a:bodyPr/>
          <a:lstStyle/>
          <a:p>
            <a:r>
              <a:rPr lang="tr-TR" dirty="0"/>
              <a:t>Kablosuz Yerel Alan Ağ</a:t>
            </a:r>
          </a:p>
        </p:txBody>
      </p:sp>
      <p:sp>
        <p:nvSpPr>
          <p:cNvPr id="3" name="İçerik Yer Tutucusu 2"/>
          <p:cNvSpPr>
            <a:spLocks noGrp="1"/>
          </p:cNvSpPr>
          <p:nvPr>
            <p:ph idx="1"/>
          </p:nvPr>
        </p:nvSpPr>
        <p:spPr>
          <a:xfrm>
            <a:off x="91442" y="2346416"/>
            <a:ext cx="8719457" cy="2338252"/>
          </a:xfrm>
        </p:spPr>
        <p:txBody>
          <a:bodyPr>
            <a:normAutofit fontScale="92500" lnSpcReduction="20000"/>
          </a:bodyPr>
          <a:lstStyle/>
          <a:p>
            <a:pPr marL="0" indent="0">
              <a:buNone/>
            </a:pPr>
            <a:r>
              <a:rPr lang="tr-TR" dirty="0"/>
              <a:t>Hava dalgaları üzerinden veri göndermek için, IEEE bir </a:t>
            </a:r>
            <a:r>
              <a:rPr lang="tr-TR" dirty="0" err="1"/>
              <a:t>WLAN'daki</a:t>
            </a:r>
            <a:r>
              <a:rPr lang="tr-TR" dirty="0"/>
              <a:t> gönderme ve alma işlemleri için aynı frekansı kullanarak yarı çift yönlü (</a:t>
            </a:r>
            <a:r>
              <a:rPr lang="tr-TR" dirty="0" err="1"/>
              <a:t>half-duplex</a:t>
            </a:r>
            <a:r>
              <a:rPr lang="tr-TR" dirty="0"/>
              <a:t>) işlemleri tanımlayan 802.11 özelliğini geliştirmiştir. 802.11 standartlarını kullanmak için lisans gerekmez; ancak, </a:t>
            </a:r>
            <a:r>
              <a:rPr lang="tr-TR" dirty="0" err="1"/>
              <a:t>FCC’nin</a:t>
            </a:r>
            <a:r>
              <a:rPr lang="tr-TR" dirty="0"/>
              <a:t> belirlediği kuralları izlemelisiniz.</a:t>
            </a:r>
          </a:p>
        </p:txBody>
      </p:sp>
      <p:sp>
        <p:nvSpPr>
          <p:cNvPr id="4" name="Dikdörtgen 3"/>
          <p:cNvSpPr/>
          <p:nvPr/>
        </p:nvSpPr>
        <p:spPr>
          <a:xfrm>
            <a:off x="91440" y="4694912"/>
            <a:ext cx="8190412" cy="415498"/>
          </a:xfrm>
          <a:prstGeom prst="rect">
            <a:avLst/>
          </a:prstGeom>
        </p:spPr>
        <p:txBody>
          <a:bodyPr wrap="square">
            <a:spAutoFit/>
          </a:bodyPr>
          <a:lstStyle/>
          <a:p>
            <a:endParaRPr lang="tr-TR" sz="2100" dirty="0"/>
          </a:p>
        </p:txBody>
      </p:sp>
      <p:sp>
        <p:nvSpPr>
          <p:cNvPr id="5" name="Alt Bilgi Yer Tutucusu 4">
            <a:extLst>
              <a:ext uri="{FF2B5EF4-FFF2-40B4-BE49-F238E27FC236}">
                <a16:creationId xmlns:a16="http://schemas.microsoft.com/office/drawing/2014/main" id="{C7D028E0-C732-4561-A481-1AB28539230C}"/>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1436362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56805" y="857251"/>
            <a:ext cx="7886700" cy="994172"/>
          </a:xfrm>
        </p:spPr>
        <p:txBody>
          <a:bodyPr/>
          <a:lstStyle/>
          <a:p>
            <a:r>
              <a:rPr lang="tr-TR" dirty="0"/>
              <a:t>Kablosuz Yerel Alan Ağ</a:t>
            </a:r>
          </a:p>
        </p:txBody>
      </p:sp>
      <p:sp>
        <p:nvSpPr>
          <p:cNvPr id="3" name="İçerik Yer Tutucusu 2"/>
          <p:cNvSpPr>
            <a:spLocks noGrp="1"/>
          </p:cNvSpPr>
          <p:nvPr>
            <p:ph idx="1"/>
          </p:nvPr>
        </p:nvSpPr>
        <p:spPr>
          <a:xfrm>
            <a:off x="609056" y="1745524"/>
            <a:ext cx="7886700" cy="3993968"/>
          </a:xfrm>
        </p:spPr>
        <p:txBody>
          <a:bodyPr>
            <a:normAutofit fontScale="47500" lnSpcReduction="20000"/>
          </a:bodyPr>
          <a:lstStyle/>
          <a:p>
            <a:pPr marL="0" indent="0">
              <a:buNone/>
            </a:pPr>
            <a:r>
              <a:rPr lang="tr-TR" dirty="0"/>
              <a:t>Kablosuz </a:t>
            </a:r>
            <a:r>
              <a:rPr lang="tr-TR" dirty="0" err="1"/>
              <a:t>LAN’ların</a:t>
            </a:r>
            <a:r>
              <a:rPr lang="tr-TR" dirty="0"/>
              <a:t> kullanımıyla birçok avantaj elde edilir. Bu avantajlar aşağıdaki gibidir;</a:t>
            </a:r>
          </a:p>
          <a:p>
            <a:pPr marL="0" indent="0">
              <a:buNone/>
            </a:pPr>
            <a:endParaRPr lang="tr-TR" b="1" dirty="0"/>
          </a:p>
          <a:p>
            <a:r>
              <a:rPr lang="tr-TR" sz="2175" b="1" dirty="0"/>
              <a:t>         </a:t>
            </a:r>
            <a:r>
              <a:rPr lang="tr-TR" sz="3400" b="1" dirty="0"/>
              <a:t>Hareketlilik: </a:t>
            </a:r>
            <a:r>
              <a:rPr lang="tr-TR" dirty="0"/>
              <a:t>Kablosuz LAN sisteminde bilgisayarları sabitlemeye ihtiyaç duyulmaz. Dolayısıyla     kullanıcıların hareket özgürlüğü sağlanır ve iş verimliliği artar. </a:t>
            </a:r>
          </a:p>
          <a:p>
            <a:pPr marL="0" indent="0">
              <a:buNone/>
            </a:pPr>
            <a:endParaRPr lang="tr-TR" dirty="0"/>
          </a:p>
          <a:p>
            <a:r>
              <a:rPr lang="tr-TR" b="1" dirty="0"/>
              <a:t>     Kurulum hızı ve esnekliği: </a:t>
            </a:r>
            <a:r>
              <a:rPr lang="tr-TR" dirty="0"/>
              <a:t>Kablolu LAN kurulumundan önce gerekli olan kablolama planı ve kablolama işlemi için belli bir zaman harcanır. Kablosuz WLAN sisteminde bu işlemlere gerek olmadığı için zamandan tasarruf edilmiş olup sistemin kurulumu hızlandırılmış olur. Ayrıca kablo çekmenin zor olduğu yerlerde ağa kolay erişim imkânı sağlar. </a:t>
            </a:r>
          </a:p>
          <a:p>
            <a:endParaRPr lang="tr-TR" dirty="0"/>
          </a:p>
          <a:p>
            <a:r>
              <a:rPr lang="tr-TR" b="1" dirty="0"/>
              <a:t>     Düşük maliyet: </a:t>
            </a:r>
            <a:r>
              <a:rPr lang="tr-TR" dirty="0"/>
              <a:t>Kablosuz ağlar kurulacak sisteme göre değişmekle birlikte genellikle kablolu ağlara göre daha düşük maliyetlidir. Çünkü kablo maliyeti ve kablolama işçiliği ücreti yoktur. </a:t>
            </a:r>
          </a:p>
          <a:p>
            <a:endParaRPr lang="tr-TR" dirty="0"/>
          </a:p>
          <a:p>
            <a:r>
              <a:rPr lang="tr-TR" b="1" dirty="0"/>
              <a:t>    Ölçeklenebilirlik: </a:t>
            </a:r>
            <a:r>
              <a:rPr lang="tr-TR" dirty="0"/>
              <a:t>Kullanıcı sayısının sabit olmadığı ortamlarda (kampüs, kütüphane, restoran, konferans salonu vb.) her yerden internet erişimi  sağlanabilir. Sisteme kullanıcıların katılımı sırasında ilave malzeme ve iş yükü gerektirmediğinden istenilen sayıda ağ genişletilebilir.</a:t>
            </a:r>
          </a:p>
        </p:txBody>
      </p:sp>
      <p:sp>
        <p:nvSpPr>
          <p:cNvPr id="4" name="Alt Bilgi Yer Tutucusu 3">
            <a:extLst>
              <a:ext uri="{FF2B5EF4-FFF2-40B4-BE49-F238E27FC236}">
                <a16:creationId xmlns:a16="http://schemas.microsoft.com/office/drawing/2014/main" id="{6975BF19-6A57-4724-8ABB-C8DC1BA611C8}"/>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074897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06582" y="857251"/>
            <a:ext cx="7886700" cy="994172"/>
          </a:xfrm>
        </p:spPr>
        <p:txBody>
          <a:bodyPr/>
          <a:lstStyle/>
          <a:p>
            <a:r>
              <a:rPr lang="tr-TR" b="1" dirty="0"/>
              <a:t>Kablolu ve Kablosuz İletişim</a:t>
            </a:r>
            <a:endParaRPr lang="tr-TR" dirty="0"/>
          </a:p>
        </p:txBody>
      </p:sp>
      <p:sp>
        <p:nvSpPr>
          <p:cNvPr id="3" name="İçerik Yer Tutucusu 2"/>
          <p:cNvSpPr>
            <a:spLocks noGrp="1"/>
          </p:cNvSpPr>
          <p:nvPr>
            <p:ph idx="1"/>
          </p:nvPr>
        </p:nvSpPr>
        <p:spPr/>
        <p:txBody>
          <a:bodyPr>
            <a:normAutofit/>
          </a:bodyPr>
          <a:lstStyle/>
          <a:p>
            <a:pPr marL="0" indent="0">
              <a:buNone/>
            </a:pPr>
            <a:r>
              <a:rPr lang="tr-TR" dirty="0"/>
              <a:t>  </a:t>
            </a:r>
            <a:endParaRPr lang="tr-TR" sz="1350" dirty="0"/>
          </a:p>
        </p:txBody>
      </p:sp>
      <p:pic>
        <p:nvPicPr>
          <p:cNvPr id="4" name="Resim 3"/>
          <p:cNvPicPr>
            <a:picLocks noChangeAspect="1"/>
          </p:cNvPicPr>
          <p:nvPr/>
        </p:nvPicPr>
        <p:blipFill>
          <a:blip r:embed="rId2"/>
          <a:stretch>
            <a:fillRect/>
          </a:stretch>
        </p:blipFill>
        <p:spPr>
          <a:xfrm>
            <a:off x="935464" y="2116934"/>
            <a:ext cx="6608337" cy="3070654"/>
          </a:xfrm>
          <a:prstGeom prst="rect">
            <a:avLst/>
          </a:prstGeom>
        </p:spPr>
      </p:pic>
      <p:sp>
        <p:nvSpPr>
          <p:cNvPr id="5" name="Alt Bilgi Yer Tutucusu 4">
            <a:extLst>
              <a:ext uri="{FF2B5EF4-FFF2-40B4-BE49-F238E27FC236}">
                <a16:creationId xmlns:a16="http://schemas.microsoft.com/office/drawing/2014/main" id="{CE9289EF-E443-4739-A3C7-AAB9476E29E3}"/>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736211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06582" y="857251"/>
            <a:ext cx="8280218" cy="994172"/>
          </a:xfrm>
        </p:spPr>
        <p:txBody>
          <a:bodyPr/>
          <a:lstStyle/>
          <a:p>
            <a:r>
              <a:rPr lang="tr-TR" b="1" dirty="0"/>
              <a:t>Kablosuz Haberleşme Teknolojileri</a:t>
            </a:r>
            <a:endParaRPr lang="tr-TR" dirty="0"/>
          </a:p>
        </p:txBody>
      </p:sp>
      <p:sp>
        <p:nvSpPr>
          <p:cNvPr id="3" name="İçerik Yer Tutucusu 2"/>
          <p:cNvSpPr>
            <a:spLocks noGrp="1"/>
          </p:cNvSpPr>
          <p:nvPr>
            <p:ph idx="1"/>
          </p:nvPr>
        </p:nvSpPr>
        <p:spPr/>
        <p:txBody>
          <a:bodyPr>
            <a:normAutofit/>
          </a:bodyPr>
          <a:lstStyle/>
          <a:p>
            <a:pPr marL="0" indent="0">
              <a:buNone/>
            </a:pPr>
            <a:r>
              <a:rPr lang="tr-TR" dirty="0"/>
              <a:t>  </a:t>
            </a:r>
            <a:endParaRPr lang="tr-TR" sz="1350" dirty="0"/>
          </a:p>
        </p:txBody>
      </p:sp>
      <p:sp>
        <p:nvSpPr>
          <p:cNvPr id="4" name="Dikdörtgen 3"/>
          <p:cNvSpPr/>
          <p:nvPr/>
        </p:nvSpPr>
        <p:spPr>
          <a:xfrm>
            <a:off x="506642" y="2578575"/>
            <a:ext cx="4267643" cy="1338828"/>
          </a:xfrm>
          <a:prstGeom prst="rect">
            <a:avLst/>
          </a:prstGeom>
        </p:spPr>
        <p:txBody>
          <a:bodyPr wrap="none">
            <a:spAutoFit/>
          </a:bodyPr>
          <a:lstStyle/>
          <a:p>
            <a:r>
              <a:rPr lang="tr-TR" sz="1350" dirty="0"/>
              <a:t>Bir WPAN aşağıdaki özelliklere sahiptir:</a:t>
            </a:r>
          </a:p>
          <a:p>
            <a:r>
              <a:rPr lang="tr-TR" sz="1350" dirty="0"/>
              <a:t>■ Menzil kısa; yaklaşık 10 - 15 metre. Yeni nesillerde 100m</a:t>
            </a:r>
          </a:p>
          <a:p>
            <a:r>
              <a:rPr lang="tr-TR" sz="1350" dirty="0"/>
              <a:t>■ Sekiz aktif cihaz</a:t>
            </a:r>
          </a:p>
          <a:p>
            <a:r>
              <a:rPr lang="tr-TR" sz="1350" dirty="0"/>
              <a:t>■ Lisanssız 2.4 GHz bandı</a:t>
            </a:r>
          </a:p>
          <a:p>
            <a:r>
              <a:rPr lang="tr-TR" sz="1350" dirty="0"/>
              <a:t>■ Oluşturdukları yapıya </a:t>
            </a:r>
            <a:r>
              <a:rPr lang="tr-TR" sz="1350" dirty="0" err="1"/>
              <a:t>Piconet</a:t>
            </a:r>
            <a:r>
              <a:rPr lang="tr-TR" sz="1350" dirty="0"/>
              <a:t> denir</a:t>
            </a:r>
          </a:p>
          <a:p>
            <a:pPr marL="214313" indent="-214313">
              <a:buFontTx/>
              <a:buChar char="-"/>
            </a:pPr>
            <a:endParaRPr lang="tr-TR" sz="1350" dirty="0"/>
          </a:p>
        </p:txBody>
      </p:sp>
      <p:pic>
        <p:nvPicPr>
          <p:cNvPr id="5" name="Resim 4"/>
          <p:cNvPicPr>
            <a:picLocks noChangeAspect="1"/>
          </p:cNvPicPr>
          <p:nvPr/>
        </p:nvPicPr>
        <p:blipFill>
          <a:blip r:embed="rId2"/>
          <a:stretch>
            <a:fillRect/>
          </a:stretch>
        </p:blipFill>
        <p:spPr>
          <a:xfrm>
            <a:off x="4959703" y="2499598"/>
            <a:ext cx="2764631" cy="2407444"/>
          </a:xfrm>
          <a:prstGeom prst="rect">
            <a:avLst/>
          </a:prstGeom>
        </p:spPr>
      </p:pic>
      <p:sp>
        <p:nvSpPr>
          <p:cNvPr id="7" name="Metin kutusu 6"/>
          <p:cNvSpPr txBox="1"/>
          <p:nvPr/>
        </p:nvSpPr>
        <p:spPr>
          <a:xfrm>
            <a:off x="6133011" y="5073818"/>
            <a:ext cx="1149482" cy="300082"/>
          </a:xfrm>
          <a:prstGeom prst="rect">
            <a:avLst/>
          </a:prstGeom>
          <a:noFill/>
        </p:spPr>
        <p:txBody>
          <a:bodyPr wrap="none" rtlCol="0">
            <a:spAutoFit/>
          </a:bodyPr>
          <a:lstStyle/>
          <a:p>
            <a:r>
              <a:rPr lang="tr-TR" sz="1350" dirty="0" err="1"/>
              <a:t>Piconet</a:t>
            </a:r>
            <a:r>
              <a:rPr lang="tr-TR" sz="1350" dirty="0"/>
              <a:t> yapısı</a:t>
            </a:r>
          </a:p>
        </p:txBody>
      </p:sp>
      <p:sp>
        <p:nvSpPr>
          <p:cNvPr id="8" name="Metin kutusu 7"/>
          <p:cNvSpPr txBox="1"/>
          <p:nvPr/>
        </p:nvSpPr>
        <p:spPr>
          <a:xfrm>
            <a:off x="506642" y="1987024"/>
            <a:ext cx="1168653" cy="300082"/>
          </a:xfrm>
          <a:prstGeom prst="rect">
            <a:avLst/>
          </a:prstGeom>
          <a:noFill/>
        </p:spPr>
        <p:txBody>
          <a:bodyPr wrap="none" rtlCol="0">
            <a:spAutoFit/>
          </a:bodyPr>
          <a:lstStyle/>
          <a:p>
            <a:r>
              <a:rPr lang="tr-TR" sz="1350" dirty="0" err="1"/>
              <a:t>Wpan</a:t>
            </a:r>
            <a:r>
              <a:rPr lang="tr-TR" sz="1350" dirty="0"/>
              <a:t> :802.15</a:t>
            </a:r>
          </a:p>
        </p:txBody>
      </p:sp>
      <p:sp>
        <p:nvSpPr>
          <p:cNvPr id="9" name="Dikdörtgen 8"/>
          <p:cNvSpPr/>
          <p:nvPr/>
        </p:nvSpPr>
        <p:spPr>
          <a:xfrm>
            <a:off x="628650" y="4276647"/>
            <a:ext cx="3947940" cy="300082"/>
          </a:xfrm>
          <a:prstGeom prst="rect">
            <a:avLst/>
          </a:prstGeom>
        </p:spPr>
        <p:txBody>
          <a:bodyPr wrap="none">
            <a:spAutoFit/>
          </a:bodyPr>
          <a:lstStyle/>
          <a:p>
            <a:r>
              <a:rPr lang="tr-TR" sz="1350" dirty="0"/>
              <a:t>Bluetooth </a:t>
            </a:r>
            <a:r>
              <a:rPr lang="tr-TR" sz="1350" dirty="0" err="1"/>
              <a:t>piconets</a:t>
            </a:r>
            <a:r>
              <a:rPr lang="tr-TR" sz="1350" dirty="0"/>
              <a:t>, sekize kadar aktif cihazdan oluşur</a:t>
            </a:r>
          </a:p>
        </p:txBody>
      </p:sp>
      <p:sp>
        <p:nvSpPr>
          <p:cNvPr id="6" name="Alt Bilgi Yer Tutucusu 5">
            <a:extLst>
              <a:ext uri="{FF2B5EF4-FFF2-40B4-BE49-F238E27FC236}">
                <a16:creationId xmlns:a16="http://schemas.microsoft.com/office/drawing/2014/main" id="{6D63A867-5A48-494E-BA82-E0718A31E300}"/>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522203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06582" y="857251"/>
            <a:ext cx="8459122" cy="994172"/>
          </a:xfrm>
        </p:spPr>
        <p:txBody>
          <a:bodyPr/>
          <a:lstStyle/>
          <a:p>
            <a:r>
              <a:rPr lang="tr-TR" b="1" dirty="0"/>
              <a:t>Kablosuz Haberleşme Teknolojileri</a:t>
            </a:r>
            <a:endParaRPr lang="tr-TR" dirty="0"/>
          </a:p>
        </p:txBody>
      </p:sp>
      <p:sp>
        <p:nvSpPr>
          <p:cNvPr id="7" name="Metin kutusu 6"/>
          <p:cNvSpPr txBox="1"/>
          <p:nvPr/>
        </p:nvSpPr>
        <p:spPr>
          <a:xfrm>
            <a:off x="4140925" y="5723751"/>
            <a:ext cx="1149482" cy="300082"/>
          </a:xfrm>
          <a:prstGeom prst="rect">
            <a:avLst/>
          </a:prstGeom>
          <a:noFill/>
        </p:spPr>
        <p:txBody>
          <a:bodyPr wrap="none" rtlCol="0">
            <a:spAutoFit/>
          </a:bodyPr>
          <a:lstStyle/>
          <a:p>
            <a:r>
              <a:rPr lang="tr-TR" sz="1350" dirty="0" err="1"/>
              <a:t>Piconet</a:t>
            </a:r>
            <a:r>
              <a:rPr lang="tr-TR" sz="1350" dirty="0"/>
              <a:t> yapısı</a:t>
            </a:r>
          </a:p>
        </p:txBody>
      </p:sp>
      <p:sp>
        <p:nvSpPr>
          <p:cNvPr id="8" name="Metin kutusu 7"/>
          <p:cNvSpPr txBox="1"/>
          <p:nvPr/>
        </p:nvSpPr>
        <p:spPr>
          <a:xfrm>
            <a:off x="-3760" y="1751288"/>
            <a:ext cx="3634283" cy="507831"/>
          </a:xfrm>
          <a:prstGeom prst="rect">
            <a:avLst/>
          </a:prstGeom>
          <a:noFill/>
        </p:spPr>
        <p:txBody>
          <a:bodyPr wrap="square" rtlCol="0">
            <a:spAutoFit/>
          </a:bodyPr>
          <a:lstStyle/>
          <a:p>
            <a:r>
              <a:rPr lang="tr-TR" sz="1350" dirty="0" err="1"/>
              <a:t>Wpan</a:t>
            </a:r>
            <a:r>
              <a:rPr lang="tr-TR" sz="1350" dirty="0"/>
              <a:t> :802.15</a:t>
            </a:r>
          </a:p>
          <a:p>
            <a:r>
              <a:rPr lang="tr-TR" sz="1350" dirty="0"/>
              <a:t>(</a:t>
            </a:r>
            <a:r>
              <a:rPr lang="tr-TR" sz="1350" dirty="0" err="1"/>
              <a:t>low</a:t>
            </a:r>
            <a:r>
              <a:rPr lang="tr-TR" sz="1350" dirty="0"/>
              <a:t> </a:t>
            </a:r>
            <a:r>
              <a:rPr lang="tr-TR" sz="1350" dirty="0" err="1"/>
              <a:t>power</a:t>
            </a:r>
            <a:r>
              <a:rPr lang="tr-TR" sz="1350" dirty="0"/>
              <a:t> </a:t>
            </a:r>
            <a:r>
              <a:rPr lang="tr-TR" sz="1350" dirty="0" err="1"/>
              <a:t>wirelesse</a:t>
            </a:r>
            <a:r>
              <a:rPr lang="tr-TR" sz="1350" dirty="0"/>
              <a:t> </a:t>
            </a:r>
            <a:r>
              <a:rPr lang="tr-TR" sz="1350" dirty="0" err="1"/>
              <a:t>networks</a:t>
            </a:r>
            <a:r>
              <a:rPr lang="tr-TR" sz="1350" dirty="0"/>
              <a:t>)</a:t>
            </a:r>
          </a:p>
        </p:txBody>
      </p:sp>
      <p:pic>
        <p:nvPicPr>
          <p:cNvPr id="10" name="Resim 9"/>
          <p:cNvPicPr>
            <a:picLocks noChangeAspect="1"/>
          </p:cNvPicPr>
          <p:nvPr/>
        </p:nvPicPr>
        <p:blipFill>
          <a:blip r:embed="rId2"/>
          <a:stretch>
            <a:fillRect/>
          </a:stretch>
        </p:blipFill>
        <p:spPr>
          <a:xfrm>
            <a:off x="3059832" y="1908649"/>
            <a:ext cx="3941146" cy="3507541"/>
          </a:xfrm>
          <a:prstGeom prst="rect">
            <a:avLst/>
          </a:prstGeom>
        </p:spPr>
      </p:pic>
      <p:sp>
        <p:nvSpPr>
          <p:cNvPr id="3" name="Alt Bilgi Yer Tutucusu 2">
            <a:extLst>
              <a:ext uri="{FF2B5EF4-FFF2-40B4-BE49-F238E27FC236}">
                <a16:creationId xmlns:a16="http://schemas.microsoft.com/office/drawing/2014/main" id="{436C1F0F-F1B9-45FE-BA43-0B3BC85CC767}"/>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537665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06582" y="857251"/>
            <a:ext cx="8280218" cy="994172"/>
          </a:xfrm>
        </p:spPr>
        <p:txBody>
          <a:bodyPr/>
          <a:lstStyle/>
          <a:p>
            <a:r>
              <a:rPr lang="tr-TR" b="1" dirty="0"/>
              <a:t>Kablosuz Haberleşme Teknolojileri</a:t>
            </a:r>
            <a:endParaRPr lang="tr-TR" dirty="0"/>
          </a:p>
        </p:txBody>
      </p:sp>
      <p:sp>
        <p:nvSpPr>
          <p:cNvPr id="3" name="İçerik Yer Tutucusu 2"/>
          <p:cNvSpPr>
            <a:spLocks noGrp="1"/>
          </p:cNvSpPr>
          <p:nvPr>
            <p:ph idx="1"/>
          </p:nvPr>
        </p:nvSpPr>
        <p:spPr/>
        <p:txBody>
          <a:bodyPr>
            <a:normAutofit/>
          </a:bodyPr>
          <a:lstStyle/>
          <a:p>
            <a:pPr marL="0" indent="0">
              <a:buNone/>
            </a:pPr>
            <a:r>
              <a:rPr lang="tr-TR" dirty="0"/>
              <a:t>  </a:t>
            </a:r>
            <a:endParaRPr lang="tr-TR" sz="1350" dirty="0"/>
          </a:p>
        </p:txBody>
      </p:sp>
      <p:sp>
        <p:nvSpPr>
          <p:cNvPr id="6" name="Dikdörtgen 5"/>
          <p:cNvSpPr/>
          <p:nvPr/>
        </p:nvSpPr>
        <p:spPr>
          <a:xfrm>
            <a:off x="855617" y="3562688"/>
            <a:ext cx="6629400" cy="1338828"/>
          </a:xfrm>
          <a:prstGeom prst="rect">
            <a:avLst/>
          </a:prstGeom>
        </p:spPr>
        <p:txBody>
          <a:bodyPr wrap="square">
            <a:spAutoFit/>
          </a:bodyPr>
          <a:lstStyle/>
          <a:p>
            <a:r>
              <a:rPr lang="tr-TR" sz="1350" dirty="0"/>
              <a:t>■ 2,4 GHz veya 5 GHz </a:t>
            </a:r>
          </a:p>
          <a:p>
            <a:r>
              <a:rPr lang="tr-TR" sz="1350" dirty="0"/>
              <a:t>■ </a:t>
            </a:r>
            <a:r>
              <a:rPr lang="tr-TR" sz="1350" dirty="0" err="1"/>
              <a:t>WPAN'dan</a:t>
            </a:r>
            <a:r>
              <a:rPr lang="tr-TR" sz="1350" dirty="0"/>
              <a:t> daha geniş bir kapsama alanı— AP'den müşteriye 250 metreye yakın.</a:t>
            </a:r>
          </a:p>
          <a:p>
            <a:r>
              <a:rPr lang="tr-TR" sz="1350" dirty="0"/>
              <a:t>■ Daha fazla mesafe elde etmek için daha fazla güç çıkışı gereklidir.</a:t>
            </a:r>
          </a:p>
          <a:p>
            <a:r>
              <a:rPr lang="tr-TR" sz="1350" dirty="0"/>
              <a:t>■ Kişisel değil; aksine, daha fazla kullanıcıya/cihaza hizmet ediyor</a:t>
            </a:r>
          </a:p>
          <a:p>
            <a:r>
              <a:rPr lang="tr-TR" sz="1350" dirty="0"/>
              <a:t>■ </a:t>
            </a:r>
            <a:r>
              <a:rPr lang="tr-TR" sz="1350" dirty="0" err="1"/>
              <a:t>WLAN'lar</a:t>
            </a:r>
            <a:r>
              <a:rPr lang="tr-TR" sz="1350" dirty="0"/>
              <a:t> çok esnektir, bu nedenle </a:t>
            </a:r>
            <a:r>
              <a:rPr lang="tr-TR" sz="1350" dirty="0" err="1"/>
              <a:t>WPAN'dan</a:t>
            </a:r>
            <a:r>
              <a:rPr lang="tr-TR" sz="1350" dirty="0"/>
              <a:t> farklı olarak sekizden fazla etkin aygıt / istemci beklenmektedir.</a:t>
            </a:r>
          </a:p>
        </p:txBody>
      </p:sp>
      <p:sp>
        <p:nvSpPr>
          <p:cNvPr id="7" name="Metin kutusu 6"/>
          <p:cNvSpPr txBox="1"/>
          <p:nvPr/>
        </p:nvSpPr>
        <p:spPr>
          <a:xfrm>
            <a:off x="506642" y="1987024"/>
            <a:ext cx="1122423" cy="507831"/>
          </a:xfrm>
          <a:prstGeom prst="rect">
            <a:avLst/>
          </a:prstGeom>
          <a:noFill/>
        </p:spPr>
        <p:txBody>
          <a:bodyPr wrap="none" rtlCol="0">
            <a:spAutoFit/>
          </a:bodyPr>
          <a:lstStyle/>
          <a:p>
            <a:r>
              <a:rPr lang="tr-TR" sz="1350" dirty="0" err="1"/>
              <a:t>Wlan</a:t>
            </a:r>
            <a:r>
              <a:rPr lang="tr-TR" sz="1350" dirty="0"/>
              <a:t> :802.11</a:t>
            </a:r>
          </a:p>
          <a:p>
            <a:r>
              <a:rPr lang="tr-TR" sz="1350" dirty="0"/>
              <a:t>(WLAN)</a:t>
            </a:r>
          </a:p>
        </p:txBody>
      </p:sp>
      <p:sp>
        <p:nvSpPr>
          <p:cNvPr id="4" name="Alt Bilgi Yer Tutucusu 3">
            <a:extLst>
              <a:ext uri="{FF2B5EF4-FFF2-40B4-BE49-F238E27FC236}">
                <a16:creationId xmlns:a16="http://schemas.microsoft.com/office/drawing/2014/main" id="{7CF2D904-EBDF-46DE-87CD-4AF44A1F37F6}"/>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423990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BE892E4-22F3-4280-AF52-F6CC3C3CC8C9}"/>
              </a:ext>
            </a:extLst>
          </p:cNvPr>
          <p:cNvSpPr>
            <a:spLocks noGrp="1"/>
          </p:cNvSpPr>
          <p:nvPr>
            <p:ph type="ctrTitle"/>
          </p:nvPr>
        </p:nvSpPr>
        <p:spPr/>
        <p:txBody>
          <a:bodyPr>
            <a:normAutofit/>
          </a:bodyPr>
          <a:lstStyle/>
          <a:p>
            <a:r>
              <a:rPr lang="tr-TR" b="1" dirty="0">
                <a:solidFill>
                  <a:srgbClr val="002060"/>
                </a:solidFill>
                <a:latin typeface="CentraleSans Book" panose="02000000000000000000" pitchFamily="50" charset="-94"/>
              </a:rPr>
              <a:t>Kablosuz Ağ</a:t>
            </a:r>
          </a:p>
        </p:txBody>
      </p:sp>
      <p:sp>
        <p:nvSpPr>
          <p:cNvPr id="3" name="Alt Başlık 2">
            <a:extLst>
              <a:ext uri="{FF2B5EF4-FFF2-40B4-BE49-F238E27FC236}">
                <a16:creationId xmlns:a16="http://schemas.microsoft.com/office/drawing/2014/main" id="{A3E4008D-C69D-4641-884D-DB12DD3CF360}"/>
              </a:ext>
            </a:extLst>
          </p:cNvPr>
          <p:cNvSpPr>
            <a:spLocks noGrp="1"/>
          </p:cNvSpPr>
          <p:nvPr>
            <p:ph type="subTitle" idx="1"/>
          </p:nvPr>
        </p:nvSpPr>
        <p:spPr/>
        <p:txBody>
          <a:bodyPr/>
          <a:lstStyle/>
          <a:p>
            <a:endParaRPr lang="tr-TR"/>
          </a:p>
        </p:txBody>
      </p:sp>
      <p:sp>
        <p:nvSpPr>
          <p:cNvPr id="4" name="Alt Bilgi Yer Tutucusu 3">
            <a:extLst>
              <a:ext uri="{FF2B5EF4-FFF2-40B4-BE49-F238E27FC236}">
                <a16:creationId xmlns:a16="http://schemas.microsoft.com/office/drawing/2014/main" id="{5D8D35B3-A6DB-4DD5-BD71-D276E33BC318}"/>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314896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06582" y="992852"/>
            <a:ext cx="8399488" cy="994172"/>
          </a:xfrm>
        </p:spPr>
        <p:txBody>
          <a:bodyPr/>
          <a:lstStyle/>
          <a:p>
            <a:r>
              <a:rPr lang="tr-TR" b="1" dirty="0"/>
              <a:t>Kablosuz Haberleşme Teknolojileri</a:t>
            </a:r>
            <a:endParaRPr lang="tr-TR" dirty="0"/>
          </a:p>
        </p:txBody>
      </p:sp>
      <p:sp>
        <p:nvSpPr>
          <p:cNvPr id="7" name="Metin kutusu 6"/>
          <p:cNvSpPr txBox="1"/>
          <p:nvPr/>
        </p:nvSpPr>
        <p:spPr>
          <a:xfrm>
            <a:off x="506642" y="1987024"/>
            <a:ext cx="1122423" cy="300082"/>
          </a:xfrm>
          <a:prstGeom prst="rect">
            <a:avLst/>
          </a:prstGeom>
          <a:noFill/>
        </p:spPr>
        <p:txBody>
          <a:bodyPr wrap="none" rtlCol="0">
            <a:spAutoFit/>
          </a:bodyPr>
          <a:lstStyle/>
          <a:p>
            <a:r>
              <a:rPr lang="tr-TR" sz="1350" dirty="0" err="1"/>
              <a:t>Wlan</a:t>
            </a:r>
            <a:r>
              <a:rPr lang="tr-TR" sz="1350" dirty="0"/>
              <a:t> :802.11</a:t>
            </a:r>
          </a:p>
        </p:txBody>
      </p:sp>
      <p:sp>
        <p:nvSpPr>
          <p:cNvPr id="4" name="Dikdörtgen 3"/>
          <p:cNvSpPr/>
          <p:nvPr/>
        </p:nvSpPr>
        <p:spPr>
          <a:xfrm>
            <a:off x="111034" y="2667254"/>
            <a:ext cx="8850086" cy="923330"/>
          </a:xfrm>
          <a:prstGeom prst="rect">
            <a:avLst/>
          </a:prstGeom>
        </p:spPr>
        <p:txBody>
          <a:bodyPr wrap="square">
            <a:spAutoFit/>
          </a:bodyPr>
          <a:lstStyle/>
          <a:p>
            <a:r>
              <a:rPr lang="tr-TR" sz="1350" dirty="0"/>
              <a:t> 802.11 standartlarını kullanmak için lisans gerekmez; ancak, </a:t>
            </a:r>
            <a:r>
              <a:rPr lang="tr-TR" sz="1350" dirty="0" err="1"/>
              <a:t>FCC’nin</a:t>
            </a:r>
            <a:r>
              <a:rPr lang="tr-TR" sz="1350" dirty="0"/>
              <a:t> belirlediği kuralları izlemelisiniz. IEEE, FCC kuralları dahilinde işlem yapmaya yardımcı olan standartları tanımlar. FCC, yalnızca lisanssız kullanılabilecek frekansları değil, WLAN cihazlarının çalışabileceği güç seviyelerini, kullanılabilecek iletim teknolojilerini ve bazı WLAN cihazlarının konuşlandırılabileceği yerleri yönetir.</a:t>
            </a:r>
          </a:p>
        </p:txBody>
      </p:sp>
      <p:sp>
        <p:nvSpPr>
          <p:cNvPr id="5" name="Dikdörtgen 4"/>
          <p:cNvSpPr/>
          <p:nvPr/>
        </p:nvSpPr>
        <p:spPr>
          <a:xfrm>
            <a:off x="112669" y="4926329"/>
            <a:ext cx="6622869" cy="300082"/>
          </a:xfrm>
          <a:prstGeom prst="rect">
            <a:avLst/>
          </a:prstGeom>
        </p:spPr>
        <p:txBody>
          <a:bodyPr wrap="square">
            <a:spAutoFit/>
          </a:bodyPr>
          <a:lstStyle/>
          <a:p>
            <a:r>
              <a:rPr lang="tr-TR" sz="1350" b="1" dirty="0">
                <a:solidFill>
                  <a:srgbClr val="222222"/>
                </a:solidFill>
                <a:latin typeface="arial" panose="020B0604020202020204" pitchFamily="34" charset="0"/>
              </a:rPr>
              <a:t>Federal Communications </a:t>
            </a:r>
            <a:r>
              <a:rPr lang="tr-TR" sz="1350" b="1" dirty="0" err="1">
                <a:solidFill>
                  <a:srgbClr val="222222"/>
                </a:solidFill>
                <a:latin typeface="arial" panose="020B0604020202020204" pitchFamily="34" charset="0"/>
              </a:rPr>
              <a:t>Commission</a:t>
            </a:r>
            <a:r>
              <a:rPr lang="tr-TR" sz="1350" dirty="0">
                <a:solidFill>
                  <a:srgbClr val="222222"/>
                </a:solidFill>
                <a:latin typeface="arial" panose="020B0604020202020204" pitchFamily="34" charset="0"/>
              </a:rPr>
              <a:t> (</a:t>
            </a:r>
            <a:r>
              <a:rPr lang="tr-TR" sz="1350" b="1" dirty="0">
                <a:solidFill>
                  <a:srgbClr val="222222"/>
                </a:solidFill>
                <a:latin typeface="arial" panose="020B0604020202020204" pitchFamily="34" charset="0"/>
              </a:rPr>
              <a:t>FCC</a:t>
            </a:r>
            <a:r>
              <a:rPr lang="tr-TR" sz="1350" dirty="0">
                <a:solidFill>
                  <a:srgbClr val="222222"/>
                </a:solidFill>
                <a:latin typeface="arial" panose="020B0604020202020204" pitchFamily="34" charset="0"/>
              </a:rPr>
              <a:t>)  : Federal İletişim Komisyonu</a:t>
            </a:r>
            <a:endParaRPr lang="tr-TR" sz="1350" dirty="0"/>
          </a:p>
        </p:txBody>
      </p:sp>
      <p:sp>
        <p:nvSpPr>
          <p:cNvPr id="9" name="Dikdörtgen 8"/>
          <p:cNvSpPr/>
          <p:nvPr/>
        </p:nvSpPr>
        <p:spPr>
          <a:xfrm>
            <a:off x="111036" y="4383333"/>
            <a:ext cx="8215711" cy="507831"/>
          </a:xfrm>
          <a:prstGeom prst="rect">
            <a:avLst/>
          </a:prstGeom>
        </p:spPr>
        <p:txBody>
          <a:bodyPr wrap="none">
            <a:spAutoFit/>
          </a:bodyPr>
          <a:lstStyle/>
          <a:p>
            <a:r>
              <a:rPr lang="en-US" sz="1350" b="1" dirty="0">
                <a:solidFill>
                  <a:srgbClr val="222222"/>
                </a:solidFill>
                <a:latin typeface="arial" panose="020B0604020202020204" pitchFamily="34" charset="0"/>
              </a:rPr>
              <a:t>Institute of Electrical and Electronics Engineers </a:t>
            </a:r>
            <a:r>
              <a:rPr lang="tr-TR" sz="1350" b="1" dirty="0">
                <a:solidFill>
                  <a:srgbClr val="222222"/>
                </a:solidFill>
                <a:latin typeface="arial" panose="020B0604020202020204" pitchFamily="34" charset="0"/>
              </a:rPr>
              <a:t>(IEEE) :</a:t>
            </a:r>
            <a:r>
              <a:rPr lang="tr-TR" sz="1350" dirty="0">
                <a:solidFill>
                  <a:srgbClr val="222222"/>
                </a:solidFill>
                <a:latin typeface="arial" panose="020B0604020202020204" pitchFamily="34" charset="0"/>
              </a:rPr>
              <a:t> </a:t>
            </a:r>
            <a:r>
              <a:rPr lang="de-DE" sz="1350" dirty="0">
                <a:solidFill>
                  <a:srgbClr val="222222"/>
                </a:solidFill>
                <a:latin typeface="arial" panose="020B0604020202020204" pitchFamily="34" charset="0"/>
              </a:rPr>
              <a:t>Elektrik </a:t>
            </a:r>
            <a:r>
              <a:rPr lang="de-DE" sz="1350" dirty="0" err="1">
                <a:solidFill>
                  <a:srgbClr val="222222"/>
                </a:solidFill>
                <a:latin typeface="arial" panose="020B0604020202020204" pitchFamily="34" charset="0"/>
              </a:rPr>
              <a:t>ve</a:t>
            </a:r>
            <a:r>
              <a:rPr lang="de-DE" sz="1350" dirty="0">
                <a:solidFill>
                  <a:srgbClr val="222222"/>
                </a:solidFill>
                <a:latin typeface="arial" panose="020B0604020202020204" pitchFamily="34" charset="0"/>
              </a:rPr>
              <a:t> Elektronik </a:t>
            </a:r>
            <a:r>
              <a:rPr lang="de-DE" sz="1350" dirty="0" err="1">
                <a:solidFill>
                  <a:srgbClr val="222222"/>
                </a:solidFill>
                <a:latin typeface="arial" panose="020B0604020202020204" pitchFamily="34" charset="0"/>
              </a:rPr>
              <a:t>Mühendisleri</a:t>
            </a:r>
            <a:r>
              <a:rPr lang="de-DE" sz="1350" dirty="0">
                <a:solidFill>
                  <a:srgbClr val="222222"/>
                </a:solidFill>
                <a:latin typeface="arial" panose="020B0604020202020204" pitchFamily="34" charset="0"/>
              </a:rPr>
              <a:t> </a:t>
            </a:r>
            <a:r>
              <a:rPr lang="de-DE" sz="1350" dirty="0" err="1">
                <a:solidFill>
                  <a:srgbClr val="222222"/>
                </a:solidFill>
                <a:latin typeface="arial" panose="020B0604020202020204" pitchFamily="34" charset="0"/>
              </a:rPr>
              <a:t>Enstitüsü</a:t>
            </a:r>
            <a:endParaRPr lang="tr-TR" sz="1350" dirty="0">
              <a:solidFill>
                <a:srgbClr val="222222"/>
              </a:solidFill>
              <a:latin typeface="arial" panose="020B0604020202020204" pitchFamily="34" charset="0"/>
            </a:endParaRPr>
          </a:p>
          <a:p>
            <a:endParaRPr lang="tr-TR" sz="1350" dirty="0"/>
          </a:p>
        </p:txBody>
      </p:sp>
      <p:sp>
        <p:nvSpPr>
          <p:cNvPr id="3" name="Alt Bilgi Yer Tutucusu 2">
            <a:extLst>
              <a:ext uri="{FF2B5EF4-FFF2-40B4-BE49-F238E27FC236}">
                <a16:creationId xmlns:a16="http://schemas.microsoft.com/office/drawing/2014/main" id="{51D7BB56-6205-45D1-9F09-92DC8C2D161A}"/>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434344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165" y="890381"/>
            <a:ext cx="8737418" cy="994172"/>
          </a:xfrm>
        </p:spPr>
        <p:txBody>
          <a:bodyPr/>
          <a:lstStyle/>
          <a:p>
            <a:r>
              <a:rPr lang="tr-TR" b="1" dirty="0"/>
              <a:t>Kablosuz Haberleşme Teknolojileri</a:t>
            </a:r>
            <a:endParaRPr lang="tr-TR" dirty="0"/>
          </a:p>
        </p:txBody>
      </p:sp>
      <p:sp>
        <p:nvSpPr>
          <p:cNvPr id="3" name="İçerik Yer Tutucusu 2"/>
          <p:cNvSpPr>
            <a:spLocks noGrp="1"/>
          </p:cNvSpPr>
          <p:nvPr>
            <p:ph idx="1"/>
          </p:nvPr>
        </p:nvSpPr>
        <p:spPr/>
        <p:txBody>
          <a:bodyPr>
            <a:normAutofit/>
          </a:bodyPr>
          <a:lstStyle/>
          <a:p>
            <a:pPr marL="0" indent="0">
              <a:buNone/>
            </a:pPr>
            <a:r>
              <a:rPr lang="tr-TR" dirty="0"/>
              <a:t>  </a:t>
            </a:r>
            <a:endParaRPr lang="tr-TR" sz="1350" dirty="0"/>
          </a:p>
        </p:txBody>
      </p:sp>
      <p:sp>
        <p:nvSpPr>
          <p:cNvPr id="4" name="Dikdörtgen 3"/>
          <p:cNvSpPr/>
          <p:nvPr/>
        </p:nvSpPr>
        <p:spPr>
          <a:xfrm>
            <a:off x="71846" y="2082187"/>
            <a:ext cx="9072155" cy="2885405"/>
          </a:xfrm>
          <a:prstGeom prst="rect">
            <a:avLst/>
          </a:prstGeom>
        </p:spPr>
        <p:txBody>
          <a:bodyPr wrap="square">
            <a:spAutoFit/>
          </a:bodyPr>
          <a:lstStyle/>
          <a:p>
            <a:r>
              <a:rPr lang="tr-TR" sz="2100" dirty="0"/>
              <a:t>WMAN :  </a:t>
            </a:r>
            <a:r>
              <a:rPr lang="nl-NL" sz="2100" dirty="0"/>
              <a:t>En çok bilinen WMAN, WiMax'tır (802.16b).</a:t>
            </a:r>
            <a:endParaRPr lang="tr-TR" sz="2100" dirty="0"/>
          </a:p>
          <a:p>
            <a:endParaRPr lang="tr-TR" sz="2100" dirty="0"/>
          </a:p>
          <a:p>
            <a:pPr marL="214313" indent="-214313">
              <a:buFontTx/>
              <a:buChar char="-"/>
            </a:pPr>
            <a:r>
              <a:rPr lang="tr-TR" sz="2100" dirty="0"/>
              <a:t>Lisanslı ve lisanssız frekanslar kullanılır</a:t>
            </a:r>
          </a:p>
          <a:p>
            <a:pPr marL="214313" indent="-214313">
              <a:buFontTx/>
              <a:buChar char="-"/>
            </a:pPr>
            <a:r>
              <a:rPr lang="tr-TR" sz="2100" dirty="0"/>
              <a:t>Lisanslı tercih sebebi,  </a:t>
            </a:r>
            <a:r>
              <a:rPr lang="tr-TR" sz="2100" dirty="0" err="1"/>
              <a:t>interferans</a:t>
            </a:r>
            <a:r>
              <a:rPr lang="tr-TR" sz="2100" dirty="0"/>
              <a:t> istenmemesidir</a:t>
            </a:r>
          </a:p>
          <a:p>
            <a:pPr marL="214313" indent="-214313">
              <a:buFontTx/>
              <a:buChar char="-"/>
            </a:pPr>
            <a:r>
              <a:rPr lang="tr-TR" sz="2100" dirty="0" err="1"/>
              <a:t>WiMax</a:t>
            </a:r>
            <a:r>
              <a:rPr lang="tr-TR" sz="2100" dirty="0"/>
              <a:t>, tesislerin veya mesafelerin kısıtlı olduğu durumlarda mükemmel bir çözümdür.</a:t>
            </a:r>
          </a:p>
          <a:p>
            <a:pPr marL="214313" indent="-214313">
              <a:buFontTx/>
              <a:buChar char="-"/>
            </a:pPr>
            <a:r>
              <a:rPr lang="tr-TR" sz="2100" dirty="0" err="1"/>
              <a:t>WiMax</a:t>
            </a:r>
            <a:r>
              <a:rPr lang="tr-TR" sz="2100" dirty="0"/>
              <a:t> ile erişim için bir servis sağlayıcıya  ödeme yaparsınız, çünkü dağıtım maliyeti normalden çok yüksektir.</a:t>
            </a:r>
          </a:p>
          <a:p>
            <a:pPr marL="214313" indent="-214313">
              <a:buFontTx/>
              <a:buChar char="-"/>
            </a:pPr>
            <a:endParaRPr lang="tr-TR" sz="1350" dirty="0"/>
          </a:p>
        </p:txBody>
      </p:sp>
      <p:sp>
        <p:nvSpPr>
          <p:cNvPr id="5" name="Alt Bilgi Yer Tutucusu 4">
            <a:extLst>
              <a:ext uri="{FF2B5EF4-FFF2-40B4-BE49-F238E27FC236}">
                <a16:creationId xmlns:a16="http://schemas.microsoft.com/office/drawing/2014/main" id="{F8709FF7-DC9C-4724-B76A-13204B34B79C}"/>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1280300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06582" y="857251"/>
            <a:ext cx="8518757" cy="994172"/>
          </a:xfrm>
        </p:spPr>
        <p:txBody>
          <a:bodyPr/>
          <a:lstStyle/>
          <a:p>
            <a:r>
              <a:rPr lang="tr-TR" b="1" dirty="0"/>
              <a:t>Kablosuz Haberleşme Teknolojileri</a:t>
            </a:r>
            <a:endParaRPr lang="tr-TR" dirty="0"/>
          </a:p>
        </p:txBody>
      </p:sp>
      <p:sp>
        <p:nvSpPr>
          <p:cNvPr id="3" name="İçerik Yer Tutucusu 2"/>
          <p:cNvSpPr>
            <a:spLocks noGrp="1"/>
          </p:cNvSpPr>
          <p:nvPr>
            <p:ph idx="1"/>
          </p:nvPr>
        </p:nvSpPr>
        <p:spPr>
          <a:xfrm>
            <a:off x="457200" y="2693506"/>
            <a:ext cx="8229600" cy="3307245"/>
          </a:xfrm>
        </p:spPr>
        <p:txBody>
          <a:bodyPr>
            <a:normAutofit/>
          </a:bodyPr>
          <a:lstStyle/>
          <a:p>
            <a:pPr marL="0" indent="0">
              <a:buNone/>
            </a:pPr>
            <a:r>
              <a:rPr lang="tr-TR"/>
              <a:t>IEEE 802.16</a:t>
            </a:r>
            <a:endParaRPr lang="tr-TR" sz="1350" dirty="0"/>
          </a:p>
        </p:txBody>
      </p:sp>
      <p:sp>
        <p:nvSpPr>
          <p:cNvPr id="5" name="Dikdörtgen 4"/>
          <p:cNvSpPr/>
          <p:nvPr/>
        </p:nvSpPr>
        <p:spPr>
          <a:xfrm>
            <a:off x="457201" y="3256148"/>
            <a:ext cx="8468139" cy="1477328"/>
          </a:xfrm>
          <a:prstGeom prst="rect">
            <a:avLst/>
          </a:prstGeom>
        </p:spPr>
        <p:txBody>
          <a:bodyPr wrap="square">
            <a:spAutoFit/>
          </a:bodyPr>
          <a:lstStyle/>
          <a:p>
            <a:r>
              <a:rPr lang="tr-TR" dirty="0"/>
              <a:t>IEEE 802.16 mimarisi, </a:t>
            </a:r>
            <a:r>
              <a:rPr lang="tr-TR" dirty="0" err="1"/>
              <a:t>WiMAX</a:t>
            </a:r>
            <a:r>
              <a:rPr lang="tr-TR" dirty="0"/>
              <a:t> için hem fiziksel katman hem de orta erişim denetimi (MAC) katmanı için standartları belirler. Başlangıçta 30-40 </a:t>
            </a:r>
            <a:r>
              <a:rPr lang="tr-TR" dirty="0" err="1"/>
              <a:t>Mbps</a:t>
            </a:r>
            <a:r>
              <a:rPr lang="tr-TR" dirty="0"/>
              <a:t> veri hızları sağladı. 2011'de gelen güncellenmiş sürüm, sabit istasyonlar için 1 </a:t>
            </a:r>
            <a:r>
              <a:rPr lang="tr-TR" dirty="0" err="1"/>
              <a:t>Gbps'ye</a:t>
            </a:r>
            <a:r>
              <a:rPr lang="tr-TR" dirty="0"/>
              <a:t> kadar veri hızları sağlar. 2 GHz ila 11 GHz frekans bandında çalışır. Bant genişliği, kullanıcı gereksinimlerine göre dinamik olarak tahsis edilir.</a:t>
            </a:r>
          </a:p>
        </p:txBody>
      </p:sp>
      <p:sp>
        <p:nvSpPr>
          <p:cNvPr id="4" name="Alt Bilgi Yer Tutucusu 3">
            <a:extLst>
              <a:ext uri="{FF2B5EF4-FFF2-40B4-BE49-F238E27FC236}">
                <a16:creationId xmlns:a16="http://schemas.microsoft.com/office/drawing/2014/main" id="{DA9A7A2E-92C8-4ED2-8596-58C5F7B2D335}"/>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994551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06582" y="857251"/>
            <a:ext cx="8412740" cy="994172"/>
          </a:xfrm>
        </p:spPr>
        <p:txBody>
          <a:bodyPr/>
          <a:lstStyle/>
          <a:p>
            <a:r>
              <a:rPr lang="tr-TR" b="1" dirty="0"/>
              <a:t>Kablosuz Haberleşme Teknolojileri</a:t>
            </a:r>
            <a:endParaRPr lang="tr-TR" dirty="0"/>
          </a:p>
        </p:txBody>
      </p:sp>
      <p:pic>
        <p:nvPicPr>
          <p:cNvPr id="5" name="İçerik Yer Tutucusu 4"/>
          <p:cNvPicPr>
            <a:picLocks noGrp="1" noChangeAspect="1"/>
          </p:cNvPicPr>
          <p:nvPr>
            <p:ph idx="1"/>
          </p:nvPr>
        </p:nvPicPr>
        <p:blipFill>
          <a:blip r:embed="rId2"/>
          <a:stretch>
            <a:fillRect/>
          </a:stretch>
        </p:blipFill>
        <p:spPr>
          <a:xfrm>
            <a:off x="1742662" y="2368827"/>
            <a:ext cx="5074145" cy="3394075"/>
          </a:xfrm>
          <a:prstGeom prst="rect">
            <a:avLst/>
          </a:prstGeom>
        </p:spPr>
      </p:pic>
      <p:sp>
        <p:nvSpPr>
          <p:cNvPr id="3" name="Alt Bilgi Yer Tutucusu 2">
            <a:extLst>
              <a:ext uri="{FF2B5EF4-FFF2-40B4-BE49-F238E27FC236}">
                <a16:creationId xmlns:a16="http://schemas.microsoft.com/office/drawing/2014/main" id="{3E84D329-D6D4-44F2-8496-737B534C3D59}"/>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998787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06582" y="857251"/>
            <a:ext cx="8273592" cy="994172"/>
          </a:xfrm>
        </p:spPr>
        <p:txBody>
          <a:bodyPr/>
          <a:lstStyle/>
          <a:p>
            <a:r>
              <a:rPr lang="tr-TR" b="1" dirty="0"/>
              <a:t>Kablosuz Haberleşme Teknolojileri</a:t>
            </a:r>
            <a:endParaRPr lang="tr-TR" dirty="0"/>
          </a:p>
        </p:txBody>
      </p:sp>
      <p:sp>
        <p:nvSpPr>
          <p:cNvPr id="3" name="İçerik Yer Tutucusu 2"/>
          <p:cNvSpPr>
            <a:spLocks noGrp="1"/>
          </p:cNvSpPr>
          <p:nvPr>
            <p:ph idx="1"/>
          </p:nvPr>
        </p:nvSpPr>
        <p:spPr>
          <a:xfrm>
            <a:off x="228600" y="2226470"/>
            <a:ext cx="8686800" cy="2471261"/>
          </a:xfrm>
        </p:spPr>
        <p:txBody>
          <a:bodyPr>
            <a:normAutofit fontScale="85000" lnSpcReduction="20000"/>
          </a:bodyPr>
          <a:lstStyle/>
          <a:p>
            <a:pPr marL="0" indent="0">
              <a:buNone/>
            </a:pPr>
            <a:r>
              <a:rPr lang="tr-TR" dirty="0"/>
              <a:t>Kablosuz geniş alan ağı (WWAN), geniş bir coğrafi alanı kapsar. </a:t>
            </a:r>
            <a:r>
              <a:rPr lang="tr-TR" dirty="0" err="1"/>
              <a:t>WWAN'lar</a:t>
            </a:r>
            <a:r>
              <a:rPr lang="tr-TR" dirty="0"/>
              <a:t> aşağıdaki özelliklere sahiptir:</a:t>
            </a:r>
          </a:p>
          <a:p>
            <a:pPr marL="0" indent="0">
              <a:buNone/>
            </a:pPr>
            <a:endParaRPr lang="tr-TR" dirty="0"/>
          </a:p>
          <a:p>
            <a:pPr marL="0" indent="0">
              <a:buNone/>
            </a:pPr>
            <a:r>
              <a:rPr lang="tr-TR" dirty="0"/>
              <a:t>■ Düşük veri oranları</a:t>
            </a:r>
          </a:p>
          <a:p>
            <a:pPr marL="0" indent="0">
              <a:buNone/>
            </a:pPr>
            <a:r>
              <a:rPr lang="tr-TR" dirty="0"/>
              <a:t>■ Kullanım için ödeme</a:t>
            </a:r>
          </a:p>
          <a:p>
            <a:pPr marL="0" indent="0">
              <a:buNone/>
            </a:pPr>
            <a:r>
              <a:rPr lang="tr-TR" dirty="0"/>
              <a:t>■ Yüksek dağıtım maliyeti</a:t>
            </a:r>
            <a:endParaRPr lang="tr-TR" sz="1350" dirty="0"/>
          </a:p>
        </p:txBody>
      </p:sp>
      <p:sp>
        <p:nvSpPr>
          <p:cNvPr id="4" name="Alt Bilgi Yer Tutucusu 3">
            <a:extLst>
              <a:ext uri="{FF2B5EF4-FFF2-40B4-BE49-F238E27FC236}">
                <a16:creationId xmlns:a16="http://schemas.microsoft.com/office/drawing/2014/main" id="{5839C5F0-2B14-4218-8A4E-D35681414C1C}"/>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557008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06582" y="857251"/>
            <a:ext cx="8425992" cy="994172"/>
          </a:xfrm>
        </p:spPr>
        <p:txBody>
          <a:bodyPr/>
          <a:lstStyle/>
          <a:p>
            <a:r>
              <a:rPr lang="tr-TR" b="1" dirty="0"/>
              <a:t>Kablosuz Haberleşme Teknolojileri</a:t>
            </a:r>
            <a:endParaRPr lang="tr-TR" dirty="0"/>
          </a:p>
        </p:txBody>
      </p:sp>
      <p:sp>
        <p:nvSpPr>
          <p:cNvPr id="3" name="İçerik Yer Tutucusu 2"/>
          <p:cNvSpPr>
            <a:spLocks noGrp="1"/>
          </p:cNvSpPr>
          <p:nvPr>
            <p:ph idx="1"/>
          </p:nvPr>
        </p:nvSpPr>
        <p:spPr/>
        <p:txBody>
          <a:bodyPr>
            <a:normAutofit/>
          </a:bodyPr>
          <a:lstStyle/>
          <a:p>
            <a:pPr marL="0" indent="0">
              <a:buNone/>
            </a:pPr>
            <a:r>
              <a:rPr lang="tr-TR" dirty="0"/>
              <a:t>  </a:t>
            </a:r>
            <a:endParaRPr lang="tr-TR" sz="1350" dirty="0"/>
          </a:p>
        </p:txBody>
      </p:sp>
      <p:pic>
        <p:nvPicPr>
          <p:cNvPr id="4" name="Resim 3"/>
          <p:cNvPicPr>
            <a:picLocks noChangeAspect="1"/>
          </p:cNvPicPr>
          <p:nvPr/>
        </p:nvPicPr>
        <p:blipFill>
          <a:blip r:embed="rId2"/>
          <a:stretch>
            <a:fillRect/>
          </a:stretch>
        </p:blipFill>
        <p:spPr>
          <a:xfrm>
            <a:off x="200026" y="1851423"/>
            <a:ext cx="8315325" cy="3679372"/>
          </a:xfrm>
          <a:prstGeom prst="rect">
            <a:avLst/>
          </a:prstGeom>
        </p:spPr>
      </p:pic>
      <p:sp>
        <p:nvSpPr>
          <p:cNvPr id="5" name="Dikdörtgen 4"/>
          <p:cNvSpPr/>
          <p:nvPr/>
        </p:nvSpPr>
        <p:spPr>
          <a:xfrm>
            <a:off x="200026" y="5215728"/>
            <a:ext cx="1742785" cy="427040"/>
          </a:xfrm>
          <a:prstGeom prst="rect">
            <a:avLst/>
          </a:prstGeom>
        </p:spPr>
        <p:txBody>
          <a:bodyPr wrap="none">
            <a:spAutoFit/>
          </a:bodyPr>
          <a:lstStyle/>
          <a:p>
            <a:r>
              <a:rPr lang="tr-TR" sz="825" dirty="0">
                <a:solidFill>
                  <a:srgbClr val="222222"/>
                </a:solidFill>
                <a:latin typeface="Helvetica Neue"/>
              </a:rPr>
              <a:t>SW </a:t>
            </a:r>
            <a:r>
              <a:rPr lang="tr-TR" sz="825" dirty="0" err="1">
                <a:solidFill>
                  <a:srgbClr val="222222"/>
                </a:solidFill>
                <a:latin typeface="Helvetica Neue"/>
              </a:rPr>
              <a:t>Radio</a:t>
            </a:r>
            <a:r>
              <a:rPr lang="tr-TR" sz="825" dirty="0">
                <a:solidFill>
                  <a:srgbClr val="222222"/>
                </a:solidFill>
                <a:latin typeface="Helvetica Neue"/>
              </a:rPr>
              <a:t> :</a:t>
            </a:r>
            <a:r>
              <a:rPr lang="tr-TR" sz="825" dirty="0" err="1">
                <a:solidFill>
                  <a:srgbClr val="222222"/>
                </a:solidFill>
                <a:latin typeface="Helvetica Neue"/>
              </a:rPr>
              <a:t>Shortwave</a:t>
            </a:r>
            <a:r>
              <a:rPr lang="tr-TR" sz="825" dirty="0">
                <a:solidFill>
                  <a:srgbClr val="222222"/>
                </a:solidFill>
                <a:latin typeface="Helvetica Neue"/>
              </a:rPr>
              <a:t> </a:t>
            </a:r>
            <a:r>
              <a:rPr lang="tr-TR" sz="825" dirty="0" err="1">
                <a:solidFill>
                  <a:srgbClr val="222222"/>
                </a:solidFill>
                <a:latin typeface="Helvetica Neue"/>
              </a:rPr>
              <a:t>radio</a:t>
            </a:r>
            <a:endParaRPr lang="tr-TR" sz="825" dirty="0">
              <a:solidFill>
                <a:srgbClr val="222222"/>
              </a:solidFill>
              <a:latin typeface="Helvetica Neue"/>
            </a:endParaRPr>
          </a:p>
          <a:p>
            <a:r>
              <a:rPr lang="tr-TR" sz="825" dirty="0">
                <a:solidFill>
                  <a:srgbClr val="222222"/>
                </a:solidFill>
                <a:latin typeface="Helvetica Neue"/>
              </a:rPr>
              <a:t>MW </a:t>
            </a:r>
            <a:r>
              <a:rPr lang="tr-TR" sz="825" dirty="0" err="1">
                <a:solidFill>
                  <a:srgbClr val="222222"/>
                </a:solidFill>
                <a:latin typeface="Helvetica Neue"/>
              </a:rPr>
              <a:t>Radio</a:t>
            </a:r>
            <a:r>
              <a:rPr lang="tr-TR" sz="825" dirty="0">
                <a:solidFill>
                  <a:srgbClr val="222222"/>
                </a:solidFill>
                <a:latin typeface="Helvetica Neue"/>
              </a:rPr>
              <a:t> : </a:t>
            </a:r>
            <a:r>
              <a:rPr lang="tr-TR" sz="825" dirty="0" err="1">
                <a:solidFill>
                  <a:srgbClr val="222222"/>
                </a:solidFill>
                <a:latin typeface="Helvetica Neue"/>
              </a:rPr>
              <a:t>Medium-wave</a:t>
            </a:r>
            <a:r>
              <a:rPr lang="tr-TR" sz="825" dirty="0">
                <a:solidFill>
                  <a:srgbClr val="222222"/>
                </a:solidFill>
                <a:latin typeface="Helvetica Neue"/>
              </a:rPr>
              <a:t> </a:t>
            </a:r>
            <a:r>
              <a:rPr lang="tr-TR" sz="825" dirty="0" err="1">
                <a:solidFill>
                  <a:srgbClr val="222222"/>
                </a:solidFill>
                <a:latin typeface="Helvetica Neue"/>
              </a:rPr>
              <a:t>radio</a:t>
            </a:r>
            <a:r>
              <a:rPr lang="tr-TR" sz="1350" dirty="0">
                <a:solidFill>
                  <a:srgbClr val="222222"/>
                </a:solidFill>
                <a:latin typeface="Helvetica Neue"/>
              </a:rPr>
              <a:t> </a:t>
            </a:r>
            <a:endParaRPr lang="tr-TR" sz="1350" dirty="0"/>
          </a:p>
        </p:txBody>
      </p:sp>
      <p:sp>
        <p:nvSpPr>
          <p:cNvPr id="6" name="Alt Bilgi Yer Tutucusu 5">
            <a:extLst>
              <a:ext uri="{FF2B5EF4-FFF2-40B4-BE49-F238E27FC236}">
                <a16:creationId xmlns:a16="http://schemas.microsoft.com/office/drawing/2014/main" id="{443CE210-5CF0-4E3B-A4EC-8EB6D6745A34}"/>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873874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4370" y="1088626"/>
            <a:ext cx="7886700" cy="994172"/>
          </a:xfrm>
        </p:spPr>
        <p:txBody>
          <a:bodyPr/>
          <a:lstStyle/>
          <a:p>
            <a:r>
              <a:rPr lang="tr-TR" b="1" dirty="0"/>
              <a:t>Kablosuz Teknolojiler</a:t>
            </a:r>
            <a:endParaRPr lang="tr-TR" dirty="0"/>
          </a:p>
        </p:txBody>
      </p:sp>
      <p:sp>
        <p:nvSpPr>
          <p:cNvPr id="3" name="İçerik Yer Tutucusu 2"/>
          <p:cNvSpPr>
            <a:spLocks noGrp="1"/>
          </p:cNvSpPr>
          <p:nvPr>
            <p:ph idx="1"/>
          </p:nvPr>
        </p:nvSpPr>
        <p:spPr>
          <a:xfrm>
            <a:off x="563336" y="2219878"/>
            <a:ext cx="7997735" cy="2652780"/>
          </a:xfrm>
        </p:spPr>
        <p:txBody>
          <a:bodyPr>
            <a:noAutofit/>
          </a:bodyPr>
          <a:lstStyle/>
          <a:p>
            <a:r>
              <a:rPr lang="tr-TR" sz="1200" dirty="0">
                <a:latin typeface="Times New Roman" panose="02020603050405020304" pitchFamily="18" charset="0"/>
              </a:rPr>
              <a:t>Kızılötesi</a:t>
            </a:r>
          </a:p>
          <a:p>
            <a:pPr marL="0" indent="0">
              <a:buNone/>
            </a:pPr>
            <a:endParaRPr lang="tr-TR" sz="1200" dirty="0">
              <a:latin typeface="Times New Roman" panose="02020603050405020304" pitchFamily="18" charset="0"/>
            </a:endParaRPr>
          </a:p>
          <a:p>
            <a:pPr marL="0" indent="0">
              <a:buNone/>
            </a:pPr>
            <a:r>
              <a:rPr lang="tr-TR" sz="1200" dirty="0">
                <a:latin typeface="Times New Roman" panose="02020603050405020304" pitchFamily="18" charset="0"/>
              </a:rPr>
              <a:t>      Kızılötesi (IR: </a:t>
            </a:r>
            <a:r>
              <a:rPr lang="tr-TR" sz="1200" dirty="0" err="1">
                <a:latin typeface="Times New Roman" panose="02020603050405020304" pitchFamily="18" charset="0"/>
              </a:rPr>
              <a:t>Infrared</a:t>
            </a:r>
            <a:r>
              <a:rPr lang="tr-TR" sz="1200" dirty="0">
                <a:latin typeface="Times New Roman" panose="02020603050405020304" pitchFamily="18" charset="0"/>
              </a:rPr>
              <a:t>), nispeten daha düşük seviyeli bir enerji olup duvar veya diğer nesnelerden geçemez. </a:t>
            </a:r>
          </a:p>
          <a:p>
            <a:pPr marL="0" indent="0">
              <a:buNone/>
            </a:pPr>
            <a:r>
              <a:rPr lang="tr-TR" sz="1200" dirty="0">
                <a:latin typeface="Times New Roman" panose="02020603050405020304" pitchFamily="18" charset="0"/>
              </a:rPr>
              <a:t>      Radyo frekanslarıyla değil ışık darbeleriyle çalışır. Bu nedenle veri iletiminin olması için iki cihazın birbirini </a:t>
            </a:r>
          </a:p>
          <a:p>
            <a:pPr marL="0" indent="0">
              <a:buNone/>
            </a:pPr>
            <a:r>
              <a:rPr lang="tr-TR" sz="1200" dirty="0">
                <a:latin typeface="Times New Roman" panose="02020603050405020304" pitchFamily="18" charset="0"/>
              </a:rPr>
              <a:t>      görmesi gerekir. Kişisel Sayısal Yardımcı (PDA), kişisel bilgisayar, uzaktan kumanda aygıtları gibi aygıtlar </a:t>
            </a:r>
          </a:p>
          <a:p>
            <a:pPr marL="0" indent="0">
              <a:buNone/>
            </a:pPr>
            <a:r>
              <a:rPr lang="tr-TR" sz="1200" dirty="0">
                <a:latin typeface="Times New Roman" panose="02020603050405020304" pitchFamily="18" charset="0"/>
              </a:rPr>
              <a:t>      arasında bağlantı kurmak amacıyla kullanılabilir. </a:t>
            </a:r>
          </a:p>
          <a:p>
            <a:pPr marL="0" indent="0">
              <a:buNone/>
            </a:pPr>
            <a:endParaRPr lang="tr-TR" sz="1200" dirty="0">
              <a:latin typeface="Times New Roman" panose="02020603050405020304" pitchFamily="18" charset="0"/>
            </a:endParaRPr>
          </a:p>
          <a:p>
            <a:pPr marL="0" indent="0" algn="just">
              <a:buNone/>
            </a:pPr>
            <a:r>
              <a:rPr lang="tr-TR" sz="1200" dirty="0">
                <a:latin typeface="Times New Roman" panose="02020603050405020304" pitchFamily="18" charset="0"/>
              </a:rPr>
              <a:t>      Kızılötesi Doğrudan Erişim (</a:t>
            </a:r>
            <a:r>
              <a:rPr lang="tr-TR" sz="1200" dirty="0" err="1">
                <a:latin typeface="Times New Roman" panose="02020603050405020304" pitchFamily="18" charset="0"/>
              </a:rPr>
              <a:t>IrDA</a:t>
            </a:r>
            <a:r>
              <a:rPr lang="tr-TR" sz="1200" dirty="0">
                <a:latin typeface="Times New Roman" panose="02020603050405020304" pitchFamily="18" charset="0"/>
              </a:rPr>
              <a:t>)(</a:t>
            </a:r>
            <a:r>
              <a:rPr lang="tr-TR" sz="1200" dirty="0" err="1"/>
              <a:t>Infrared</a:t>
            </a:r>
            <a:r>
              <a:rPr lang="tr-TR" sz="1200" dirty="0"/>
              <a:t> Data </a:t>
            </a:r>
            <a:r>
              <a:rPr lang="tr-TR" sz="1200" dirty="0" err="1"/>
              <a:t>Association</a:t>
            </a:r>
            <a:r>
              <a:rPr lang="tr-TR" sz="1200" dirty="0"/>
              <a:t> </a:t>
            </a:r>
            <a:r>
              <a:rPr lang="tr-TR" sz="1200" dirty="0">
                <a:latin typeface="Times New Roman" panose="02020603050405020304" pitchFamily="18" charset="0"/>
              </a:rPr>
              <a:t>) bağlantı noktası olarak </a:t>
            </a:r>
          </a:p>
          <a:p>
            <a:pPr marL="0" indent="0" algn="just">
              <a:buNone/>
            </a:pPr>
            <a:r>
              <a:rPr lang="tr-TR" sz="1200" dirty="0">
                <a:latin typeface="Times New Roman" panose="02020603050405020304" pitchFamily="18" charset="0"/>
              </a:rPr>
              <a:t>      bilinen özel bir iletişim bağlantı noktası, aygıtlar arasında bilgi alışverişi yapılmasını sağlamak için kızılötesi</a:t>
            </a:r>
          </a:p>
          <a:p>
            <a:pPr marL="0" indent="0" algn="just">
              <a:buNone/>
            </a:pPr>
            <a:r>
              <a:rPr lang="tr-TR" sz="1200" dirty="0">
                <a:latin typeface="Times New Roman" panose="02020603050405020304" pitchFamily="18" charset="0"/>
              </a:rPr>
              <a:t>      bağlantısı kullanır. Kızılötesi ile cihazlar arasında yalnızca birebir bağlantı gerçekleştirilebilir ve 900 MHz  </a:t>
            </a:r>
          </a:p>
          <a:p>
            <a:pPr marL="0" indent="0" algn="just">
              <a:buNone/>
            </a:pPr>
            <a:r>
              <a:rPr lang="tr-TR" sz="1200" dirty="0">
                <a:latin typeface="Times New Roman" panose="02020603050405020304" pitchFamily="18" charset="0"/>
              </a:rPr>
              <a:t>      hızında veri iletimi gerçekleştirilebilir.</a:t>
            </a:r>
          </a:p>
          <a:p>
            <a:pPr marL="0" indent="0">
              <a:buNone/>
            </a:pPr>
            <a:r>
              <a:rPr lang="tr-TR" sz="1350" dirty="0">
                <a:latin typeface="Times New Roman" panose="02020603050405020304" pitchFamily="18" charset="0"/>
              </a:rPr>
              <a:t>     </a:t>
            </a:r>
          </a:p>
          <a:p>
            <a:pPr marL="0" indent="0">
              <a:buNone/>
            </a:pPr>
            <a:endParaRPr lang="tr-TR" sz="1350" dirty="0">
              <a:latin typeface="Times New Roman" panose="02020603050405020304" pitchFamily="18" charset="0"/>
            </a:endParaRPr>
          </a:p>
        </p:txBody>
      </p:sp>
      <p:sp>
        <p:nvSpPr>
          <p:cNvPr id="5" name="Dikdörtgen 4"/>
          <p:cNvSpPr/>
          <p:nvPr/>
        </p:nvSpPr>
        <p:spPr>
          <a:xfrm>
            <a:off x="821634" y="4954514"/>
            <a:ext cx="8236227" cy="307777"/>
          </a:xfrm>
          <a:prstGeom prst="rect">
            <a:avLst/>
          </a:prstGeom>
        </p:spPr>
        <p:txBody>
          <a:bodyPr wrap="square">
            <a:spAutoFit/>
          </a:bodyPr>
          <a:lstStyle/>
          <a:p>
            <a:r>
              <a:rPr lang="tr-TR" sz="1400" dirty="0"/>
              <a:t>Hızlar;  </a:t>
            </a:r>
            <a:r>
              <a:rPr lang="tr-TR" sz="1400" dirty="0" err="1"/>
              <a:t>max</a:t>
            </a:r>
            <a:r>
              <a:rPr lang="tr-TR" sz="1400" dirty="0"/>
              <a:t> 4 </a:t>
            </a:r>
            <a:r>
              <a:rPr lang="tr-TR" sz="1400" dirty="0" err="1"/>
              <a:t>Mbps</a:t>
            </a:r>
            <a:r>
              <a:rPr lang="tr-TR" sz="1400" dirty="0"/>
              <a:t> (şu anda), 16 </a:t>
            </a:r>
            <a:r>
              <a:rPr lang="tr-TR" sz="1400" dirty="0" err="1"/>
              <a:t>Mbps</a:t>
            </a:r>
            <a:r>
              <a:rPr lang="tr-TR" sz="1400" dirty="0"/>
              <a:t> hızlarında(geliştiriliyor).</a:t>
            </a:r>
          </a:p>
        </p:txBody>
      </p:sp>
      <p:sp>
        <p:nvSpPr>
          <p:cNvPr id="4" name="Alt Bilgi Yer Tutucusu 3">
            <a:extLst>
              <a:ext uri="{FF2B5EF4-FFF2-40B4-BE49-F238E27FC236}">
                <a16:creationId xmlns:a16="http://schemas.microsoft.com/office/drawing/2014/main" id="{C6CE5927-6BDB-43BF-BC48-1C239E82D630}"/>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1743149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Kablosuz Teknolojiler</a:t>
            </a:r>
            <a:endParaRPr lang="tr-TR" dirty="0"/>
          </a:p>
        </p:txBody>
      </p:sp>
      <p:sp>
        <p:nvSpPr>
          <p:cNvPr id="3" name="İçerik Yer Tutucusu 2"/>
          <p:cNvSpPr>
            <a:spLocks noGrp="1"/>
          </p:cNvSpPr>
          <p:nvPr>
            <p:ph idx="1"/>
          </p:nvPr>
        </p:nvSpPr>
        <p:spPr>
          <a:xfrm>
            <a:off x="628651" y="2367640"/>
            <a:ext cx="7997735" cy="3263504"/>
          </a:xfrm>
        </p:spPr>
        <p:txBody>
          <a:bodyPr>
            <a:noAutofit/>
          </a:bodyPr>
          <a:lstStyle/>
          <a:p>
            <a:r>
              <a:rPr lang="tr-TR" sz="1350" dirty="0">
                <a:latin typeface="Times New Roman" panose="02020603050405020304" pitchFamily="18" charset="0"/>
              </a:rPr>
              <a:t>Kızılötesi</a:t>
            </a:r>
          </a:p>
          <a:p>
            <a:pPr marL="0" indent="0">
              <a:buNone/>
            </a:pPr>
            <a:endParaRPr lang="tr-TR" sz="1350" dirty="0">
              <a:latin typeface="Times New Roman" panose="02020603050405020304" pitchFamily="18" charset="0"/>
            </a:endParaRPr>
          </a:p>
          <a:p>
            <a:pPr marL="0" indent="0">
              <a:buNone/>
            </a:pPr>
            <a:r>
              <a:rPr lang="tr-TR" sz="1350" dirty="0">
                <a:latin typeface="Times New Roman" panose="02020603050405020304" pitchFamily="18" charset="0"/>
              </a:rPr>
              <a:t>         Avantaj ve Dezavantajları:</a:t>
            </a:r>
          </a:p>
          <a:p>
            <a:pPr marL="0" indent="0">
              <a:buNone/>
            </a:pPr>
            <a:endParaRPr lang="tr-TR" sz="1350" dirty="0">
              <a:latin typeface="Times New Roman" panose="02020603050405020304" pitchFamily="18" charset="0"/>
            </a:endParaRPr>
          </a:p>
          <a:p>
            <a:pPr marL="0" indent="0">
              <a:buNone/>
            </a:pPr>
            <a:r>
              <a:rPr lang="tr-TR" sz="1350" dirty="0">
                <a:latin typeface="Times New Roman" panose="02020603050405020304" pitchFamily="18" charset="0"/>
              </a:rPr>
              <a:t>     </a:t>
            </a:r>
          </a:p>
          <a:p>
            <a:pPr marL="0" indent="0">
              <a:buNone/>
            </a:pPr>
            <a:r>
              <a:rPr lang="tr-TR" sz="1350" dirty="0">
                <a:latin typeface="Times New Roman" panose="02020603050405020304" pitchFamily="18" charset="0"/>
              </a:rPr>
              <a:t>       Düşük güç tüketimi, radyo dalgalarından etkilenmemesi, kapalı ortamlarda izinsiz dinlemeye ve bozucu </a:t>
            </a:r>
          </a:p>
          <a:p>
            <a:pPr marL="0" indent="0">
              <a:buNone/>
            </a:pPr>
            <a:r>
              <a:rPr lang="tr-TR" sz="1350" dirty="0">
                <a:latin typeface="Times New Roman" panose="02020603050405020304" pitchFamily="18" charset="0"/>
              </a:rPr>
              <a:t>       etkilere karşı tam bir güvenlik sağlaması ve herhangi bir lisans gerektirmemesi kızılötesi teknolojinin </a:t>
            </a:r>
          </a:p>
          <a:p>
            <a:pPr marL="0" indent="0">
              <a:buNone/>
            </a:pPr>
            <a:r>
              <a:rPr lang="tr-TR" sz="1350" dirty="0">
                <a:latin typeface="Times New Roman" panose="02020603050405020304" pitchFamily="18" charset="0"/>
              </a:rPr>
              <a:t>       avantajlarıdır.</a:t>
            </a:r>
          </a:p>
          <a:p>
            <a:pPr marL="0" indent="0">
              <a:buNone/>
            </a:pPr>
            <a:r>
              <a:rPr lang="tr-TR" sz="1350" dirty="0">
                <a:latin typeface="Times New Roman" panose="02020603050405020304" pitchFamily="18" charset="0"/>
              </a:rPr>
              <a:t>       Dezavantajları ise iletişim mesafesinin kısa olması (10-15 m), sinyallerin katı cisimleri </a:t>
            </a:r>
          </a:p>
          <a:p>
            <a:pPr marL="0" indent="0">
              <a:buNone/>
            </a:pPr>
            <a:r>
              <a:rPr lang="tr-TR" sz="1350" dirty="0">
                <a:latin typeface="Times New Roman" panose="02020603050405020304" pitchFamily="18" charset="0"/>
              </a:rPr>
              <a:t>       geçememesi ve hava şartlarından etkilenmesidir.</a:t>
            </a:r>
          </a:p>
        </p:txBody>
      </p:sp>
      <p:sp>
        <p:nvSpPr>
          <p:cNvPr id="4" name="Alt Bilgi Yer Tutucusu 3">
            <a:extLst>
              <a:ext uri="{FF2B5EF4-FFF2-40B4-BE49-F238E27FC236}">
                <a16:creationId xmlns:a16="http://schemas.microsoft.com/office/drawing/2014/main" id="{C578DAF9-815F-45B5-AE05-113B923DEA64}"/>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879112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Kablosuz Teknolojiler</a:t>
            </a:r>
            <a:endParaRPr lang="tr-TR" dirty="0"/>
          </a:p>
        </p:txBody>
      </p:sp>
      <p:sp>
        <p:nvSpPr>
          <p:cNvPr id="7" name="Dikdörtgen 6"/>
          <p:cNvSpPr/>
          <p:nvPr/>
        </p:nvSpPr>
        <p:spPr>
          <a:xfrm>
            <a:off x="251520" y="1020634"/>
            <a:ext cx="1136208" cy="369332"/>
          </a:xfrm>
          <a:prstGeom prst="rect">
            <a:avLst/>
          </a:prstGeom>
        </p:spPr>
        <p:txBody>
          <a:bodyPr wrap="none">
            <a:spAutoFit/>
          </a:bodyPr>
          <a:lstStyle/>
          <a:p>
            <a:pPr algn="just"/>
            <a:r>
              <a:rPr lang="tr-TR" b="1" dirty="0"/>
              <a:t>Bluetooth</a:t>
            </a:r>
            <a:endParaRPr lang="tr-TR" dirty="0"/>
          </a:p>
        </p:txBody>
      </p:sp>
      <p:sp>
        <p:nvSpPr>
          <p:cNvPr id="8" name="Dikdörtgen 7"/>
          <p:cNvSpPr/>
          <p:nvPr/>
        </p:nvSpPr>
        <p:spPr>
          <a:xfrm>
            <a:off x="233656" y="1389966"/>
            <a:ext cx="8327571" cy="1200329"/>
          </a:xfrm>
          <a:prstGeom prst="rect">
            <a:avLst/>
          </a:prstGeom>
        </p:spPr>
        <p:txBody>
          <a:bodyPr wrap="square">
            <a:spAutoFit/>
          </a:bodyPr>
          <a:lstStyle/>
          <a:p>
            <a:r>
              <a:rPr lang="tr-TR" dirty="0"/>
              <a:t>Kablo bağlantısını ortadan kaldıran </a:t>
            </a:r>
            <a:r>
              <a:rPr lang="tr-TR" b="1" dirty="0"/>
              <a:t>kısa mesafe radyo frekansı</a:t>
            </a:r>
            <a:r>
              <a:rPr lang="tr-TR" dirty="0"/>
              <a:t> (RF) teknolojisinin adıdır. Bluetooth, 1994 yılında Ericsson firması tarafından cep telefonları ve diğer mobil cihazları kablosuz olarak birbirine bağlamak ve aralarında iletişim kurmak için geliştirilmiştir.</a:t>
            </a:r>
            <a:endParaRPr lang="tr-TR" sz="1350" dirty="0"/>
          </a:p>
        </p:txBody>
      </p:sp>
      <p:pic>
        <p:nvPicPr>
          <p:cNvPr id="4" name="Resim 3">
            <a:extLst>
              <a:ext uri="{FF2B5EF4-FFF2-40B4-BE49-F238E27FC236}">
                <a16:creationId xmlns:a16="http://schemas.microsoft.com/office/drawing/2014/main" id="{17F6A4BB-5B86-4C74-B34B-F7537E620729}"/>
              </a:ext>
            </a:extLst>
          </p:cNvPr>
          <p:cNvPicPr>
            <a:picLocks noChangeAspect="1"/>
          </p:cNvPicPr>
          <p:nvPr/>
        </p:nvPicPr>
        <p:blipFill>
          <a:blip r:embed="rId2"/>
          <a:stretch>
            <a:fillRect/>
          </a:stretch>
        </p:blipFill>
        <p:spPr>
          <a:xfrm>
            <a:off x="261680" y="3029858"/>
            <a:ext cx="7849745" cy="2408202"/>
          </a:xfrm>
          <a:prstGeom prst="rect">
            <a:avLst/>
          </a:prstGeom>
        </p:spPr>
      </p:pic>
      <p:sp>
        <p:nvSpPr>
          <p:cNvPr id="3" name="Alt Bilgi Yer Tutucusu 2">
            <a:extLst>
              <a:ext uri="{FF2B5EF4-FFF2-40B4-BE49-F238E27FC236}">
                <a16:creationId xmlns:a16="http://schemas.microsoft.com/office/drawing/2014/main" id="{136D2CA5-C28C-4638-9A8D-305706668116}"/>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294134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Kablosuz Teknolojiler</a:t>
            </a:r>
            <a:endParaRPr lang="tr-TR" dirty="0"/>
          </a:p>
        </p:txBody>
      </p:sp>
      <p:sp>
        <p:nvSpPr>
          <p:cNvPr id="7" name="Dikdörtgen 6"/>
          <p:cNvSpPr/>
          <p:nvPr/>
        </p:nvSpPr>
        <p:spPr>
          <a:xfrm>
            <a:off x="344555" y="2106371"/>
            <a:ext cx="1244828" cy="400110"/>
          </a:xfrm>
          <a:prstGeom prst="rect">
            <a:avLst/>
          </a:prstGeom>
        </p:spPr>
        <p:txBody>
          <a:bodyPr wrap="none">
            <a:spAutoFit/>
          </a:bodyPr>
          <a:lstStyle/>
          <a:p>
            <a:pPr algn="just"/>
            <a:r>
              <a:rPr lang="tr-TR" sz="2000" b="1" dirty="0"/>
              <a:t>Bluetooth</a:t>
            </a:r>
            <a:endParaRPr lang="tr-TR" sz="2000" dirty="0"/>
          </a:p>
        </p:txBody>
      </p:sp>
      <p:sp>
        <p:nvSpPr>
          <p:cNvPr id="3" name="Dikdörtgen 2"/>
          <p:cNvSpPr/>
          <p:nvPr/>
        </p:nvSpPr>
        <p:spPr>
          <a:xfrm>
            <a:off x="344555" y="2959919"/>
            <a:ext cx="8607288" cy="1754326"/>
          </a:xfrm>
          <a:prstGeom prst="rect">
            <a:avLst/>
          </a:prstGeom>
        </p:spPr>
        <p:txBody>
          <a:bodyPr wrap="square">
            <a:spAutoFit/>
          </a:bodyPr>
          <a:lstStyle/>
          <a:p>
            <a:r>
              <a:rPr lang="tr-TR" dirty="0">
                <a:solidFill>
                  <a:srgbClr val="202122"/>
                </a:solidFill>
                <a:latin typeface="Arial" panose="020B0604020202020204" pitchFamily="34" charset="0"/>
              </a:rPr>
              <a:t>Bluetooth </a:t>
            </a:r>
            <a:r>
              <a:rPr lang="tr-TR" dirty="0">
                <a:solidFill>
                  <a:srgbClr val="202122"/>
                </a:solidFill>
                <a:latin typeface="Arial" panose="020B0604020202020204" pitchFamily="34" charset="0"/>
                <a:hlinkClick r:id="rId2" tooltip="Bilgisayar"/>
              </a:rPr>
              <a:t>bilgisayar</a:t>
            </a:r>
            <a:r>
              <a:rPr lang="tr-TR" dirty="0">
                <a:solidFill>
                  <a:srgbClr val="202122"/>
                </a:solidFill>
                <a:latin typeface="Arial" panose="020B0604020202020204" pitchFamily="34" charset="0"/>
              </a:rPr>
              <a:t>, çevre birimleri ve diğer cihazların birbirleri ile kablo bağlantısı olmadan görüş doğrultusu dışında bile olsalar haberleşmelerine olanak sağlar. Bluetooth teknolojisi 2.4 </a:t>
            </a:r>
            <a:r>
              <a:rPr lang="tr-TR" dirty="0" err="1">
                <a:solidFill>
                  <a:srgbClr val="202122"/>
                </a:solidFill>
                <a:latin typeface="Arial" panose="020B0604020202020204" pitchFamily="34" charset="0"/>
              </a:rPr>
              <a:t>Ghz</a:t>
            </a:r>
            <a:r>
              <a:rPr lang="tr-TR" dirty="0">
                <a:solidFill>
                  <a:srgbClr val="202122"/>
                </a:solidFill>
                <a:latin typeface="Arial" panose="020B0604020202020204" pitchFamily="34" charset="0"/>
              </a:rPr>
              <a:t> </a:t>
            </a:r>
            <a:r>
              <a:rPr lang="tr-TR" dirty="0">
                <a:solidFill>
                  <a:srgbClr val="0B0080"/>
                </a:solidFill>
                <a:latin typeface="Arial" panose="020B0604020202020204" pitchFamily="34" charset="0"/>
                <a:hlinkClick r:id="rId3" tooltip="ISM"/>
              </a:rPr>
              <a:t>ISM</a:t>
            </a:r>
            <a:r>
              <a:rPr lang="tr-TR" dirty="0">
                <a:solidFill>
                  <a:srgbClr val="202122"/>
                </a:solidFill>
                <a:latin typeface="Arial" panose="020B0604020202020204" pitchFamily="34" charset="0"/>
              </a:rPr>
              <a:t> frekans bandında çalışmakta olup, ses ve veri iletimi yapabilmektedir. 24 </a:t>
            </a:r>
            <a:r>
              <a:rPr lang="tr-TR" dirty="0" err="1">
                <a:solidFill>
                  <a:srgbClr val="202122"/>
                </a:solidFill>
                <a:latin typeface="Arial" panose="020B0604020202020204" pitchFamily="34" charset="0"/>
              </a:rPr>
              <a:t>MBPS'ye</a:t>
            </a:r>
            <a:r>
              <a:rPr lang="tr-TR" dirty="0">
                <a:solidFill>
                  <a:srgbClr val="202122"/>
                </a:solidFill>
                <a:latin typeface="Arial" panose="020B0604020202020204" pitchFamily="34" charset="0"/>
              </a:rPr>
              <a:t> kadar veri aktarabilen Bluetooth destekli cihazların etkin olduğu mesafe, yaklaşık 10 ila 100 metredir.  </a:t>
            </a:r>
            <a:r>
              <a:rPr lang="tr-TR" dirty="0">
                <a:solidFill>
                  <a:srgbClr val="0B0080"/>
                </a:solidFill>
                <a:latin typeface="Arial" panose="020B0604020202020204" pitchFamily="34" charset="0"/>
                <a:hlinkClick r:id="rId4" tooltip="Institute of Electrical and Electronics Engineers"/>
              </a:rPr>
              <a:t>IEEE</a:t>
            </a:r>
            <a:r>
              <a:rPr lang="tr-TR" dirty="0">
                <a:solidFill>
                  <a:srgbClr val="202122"/>
                </a:solidFill>
                <a:latin typeface="Arial" panose="020B0604020202020204" pitchFamily="34" charset="0"/>
              </a:rPr>
              <a:t> </a:t>
            </a:r>
            <a:r>
              <a:rPr lang="tr-TR" dirty="0" err="1">
                <a:solidFill>
                  <a:srgbClr val="202122"/>
                </a:solidFill>
                <a:latin typeface="Arial" panose="020B0604020202020204" pitchFamily="34" charset="0"/>
              </a:rPr>
              <a:t>nin</a:t>
            </a:r>
            <a:r>
              <a:rPr lang="tr-TR" dirty="0">
                <a:solidFill>
                  <a:srgbClr val="202122"/>
                </a:solidFill>
                <a:latin typeface="Arial" panose="020B0604020202020204" pitchFamily="34" charset="0"/>
              </a:rPr>
              <a:t> belirlemiş olduğu </a:t>
            </a:r>
            <a:r>
              <a:rPr lang="tr-TR" b="1" dirty="0">
                <a:solidFill>
                  <a:srgbClr val="202122"/>
                </a:solidFill>
                <a:latin typeface="Arial" panose="020B0604020202020204" pitchFamily="34" charset="0"/>
              </a:rPr>
              <a:t>IEEE 802.15.1</a:t>
            </a:r>
            <a:r>
              <a:rPr lang="tr-TR" dirty="0">
                <a:solidFill>
                  <a:srgbClr val="202122"/>
                </a:solidFill>
                <a:latin typeface="Arial" panose="020B0604020202020204" pitchFamily="34" charset="0"/>
              </a:rPr>
              <a:t> standardı içerisindedir.</a:t>
            </a:r>
            <a:endParaRPr lang="tr-TR" dirty="0"/>
          </a:p>
        </p:txBody>
      </p:sp>
      <p:sp>
        <p:nvSpPr>
          <p:cNvPr id="4" name="Dikdörtgen 3"/>
          <p:cNvSpPr/>
          <p:nvPr/>
        </p:nvSpPr>
        <p:spPr>
          <a:xfrm>
            <a:off x="457200" y="4954514"/>
            <a:ext cx="7865165" cy="369332"/>
          </a:xfrm>
          <a:prstGeom prst="rect">
            <a:avLst/>
          </a:prstGeom>
        </p:spPr>
        <p:txBody>
          <a:bodyPr wrap="square">
            <a:spAutoFit/>
          </a:bodyPr>
          <a:lstStyle/>
          <a:p>
            <a:r>
              <a:rPr lang="tr-TR" dirty="0"/>
              <a:t>Kullanım alanlarına örnek fare, klavye ve ahizesiz kulaklıklı mikrofon seti </a:t>
            </a:r>
            <a:r>
              <a:rPr lang="tr-TR" dirty="0" err="1"/>
              <a:t>vb</a:t>
            </a:r>
            <a:r>
              <a:rPr lang="tr-TR" dirty="0"/>
              <a:t>  </a:t>
            </a:r>
          </a:p>
        </p:txBody>
      </p:sp>
      <p:sp>
        <p:nvSpPr>
          <p:cNvPr id="5" name="Alt Bilgi Yer Tutucusu 4">
            <a:extLst>
              <a:ext uri="{FF2B5EF4-FFF2-40B4-BE49-F238E27FC236}">
                <a16:creationId xmlns:a16="http://schemas.microsoft.com/office/drawing/2014/main" id="{DA41D062-C83A-4437-BF63-3033C27641F0}"/>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564308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6">
            <a:extLst>
              <a:ext uri="{FF2B5EF4-FFF2-40B4-BE49-F238E27FC236}">
                <a16:creationId xmlns:a16="http://schemas.microsoft.com/office/drawing/2014/main" id="{535707D7-C7F3-7E49-AF3F-669CEEE5A270}"/>
              </a:ext>
            </a:extLst>
          </p:cNvPr>
          <p:cNvSpPr txBox="1"/>
          <p:nvPr/>
        </p:nvSpPr>
        <p:spPr>
          <a:xfrm>
            <a:off x="220981" y="1479390"/>
            <a:ext cx="4351019" cy="369332"/>
          </a:xfrm>
          <a:prstGeom prst="rect">
            <a:avLst/>
          </a:prstGeom>
          <a:noFill/>
        </p:spPr>
        <p:txBody>
          <a:bodyPr wrap="square" rtlCol="0">
            <a:spAutoFit/>
          </a:bodyPr>
          <a:lstStyle/>
          <a:p>
            <a:r>
              <a:rPr lang="tr-TR" b="1" dirty="0">
                <a:solidFill>
                  <a:srgbClr val="002855"/>
                </a:solidFill>
                <a:latin typeface="CentraleSans Book" panose="02000000000000000000" pitchFamily="50" charset="-94"/>
                <a:cs typeface="Arial" panose="020B0604020202020204" pitchFamily="34" charset="0"/>
              </a:rPr>
              <a:t>Kablosuz Ağ Çeşitleri</a:t>
            </a:r>
          </a:p>
        </p:txBody>
      </p:sp>
      <p:pic>
        <p:nvPicPr>
          <p:cNvPr id="9" name="Picture 8" descr="Text&#10;&#10;Description automatically generated with medium confidence">
            <a:extLst>
              <a:ext uri="{FF2B5EF4-FFF2-40B4-BE49-F238E27FC236}">
                <a16:creationId xmlns:a16="http://schemas.microsoft.com/office/drawing/2014/main" id="{DBBC81F4-C6DC-4F41-A9F9-325FB261425D}"/>
              </a:ext>
            </a:extLst>
          </p:cNvPr>
          <p:cNvPicPr>
            <a:picLocks noChangeAspect="1"/>
          </p:cNvPicPr>
          <p:nvPr/>
        </p:nvPicPr>
        <p:blipFill>
          <a:blip r:embed="rId2"/>
          <a:stretch>
            <a:fillRect/>
          </a:stretch>
        </p:blipFill>
        <p:spPr>
          <a:xfrm>
            <a:off x="8322631" y="960338"/>
            <a:ext cx="600389" cy="598298"/>
          </a:xfrm>
          <a:prstGeom prst="rect">
            <a:avLst/>
          </a:prstGeom>
        </p:spPr>
      </p:pic>
      <p:sp>
        <p:nvSpPr>
          <p:cNvPr id="13" name="Metin kutusu 12">
            <a:extLst>
              <a:ext uri="{FF2B5EF4-FFF2-40B4-BE49-F238E27FC236}">
                <a16:creationId xmlns:a16="http://schemas.microsoft.com/office/drawing/2014/main" id="{40AC99C7-2C69-413C-B050-9B229923743C}"/>
              </a:ext>
            </a:extLst>
          </p:cNvPr>
          <p:cNvSpPr txBox="1"/>
          <p:nvPr/>
        </p:nvSpPr>
        <p:spPr>
          <a:xfrm>
            <a:off x="159530" y="1816641"/>
            <a:ext cx="4179785" cy="3831818"/>
          </a:xfrm>
          <a:prstGeom prst="rect">
            <a:avLst/>
          </a:prstGeom>
          <a:noFill/>
        </p:spPr>
        <p:txBody>
          <a:bodyPr wrap="square" rtlCol="0">
            <a:spAutoFit/>
          </a:bodyPr>
          <a:lstStyle/>
          <a:p>
            <a:r>
              <a:rPr lang="tr-TR" sz="1350" b="1" dirty="0">
                <a:solidFill>
                  <a:srgbClr val="002060"/>
                </a:solidFill>
                <a:latin typeface="CentraleSans Book" panose="02000000000000000000" pitchFamily="50" charset="-94"/>
              </a:rPr>
              <a:t>PAN (Personel </a:t>
            </a:r>
            <a:r>
              <a:rPr lang="tr-TR" sz="1350" b="1" dirty="0" err="1">
                <a:solidFill>
                  <a:srgbClr val="002060"/>
                </a:solidFill>
                <a:latin typeface="CentraleSans Book" panose="02000000000000000000" pitchFamily="50" charset="-94"/>
              </a:rPr>
              <a:t>Area</a:t>
            </a:r>
            <a:r>
              <a:rPr lang="tr-TR" sz="1350" b="1" dirty="0">
                <a:solidFill>
                  <a:srgbClr val="002060"/>
                </a:solidFill>
                <a:latin typeface="CentraleSans Book" panose="02000000000000000000" pitchFamily="50" charset="-94"/>
              </a:rPr>
              <a:t> Network)</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Bluetooth</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Wireless Mouse</a:t>
            </a:r>
          </a:p>
          <a:p>
            <a:r>
              <a:rPr lang="tr-TR" sz="1350" b="1" dirty="0">
                <a:solidFill>
                  <a:srgbClr val="002060"/>
                </a:solidFill>
                <a:latin typeface="CentraleSans Book" panose="02000000000000000000" pitchFamily="50" charset="-94"/>
              </a:rPr>
              <a:t>LAN (</a:t>
            </a:r>
            <a:r>
              <a:rPr lang="tr-TR" sz="1350" b="1" dirty="0" err="1">
                <a:solidFill>
                  <a:srgbClr val="002060"/>
                </a:solidFill>
                <a:latin typeface="CentraleSans Book" panose="02000000000000000000" pitchFamily="50" charset="-94"/>
              </a:rPr>
              <a:t>Local</a:t>
            </a:r>
            <a:r>
              <a:rPr lang="tr-TR" sz="1350" b="1" dirty="0">
                <a:solidFill>
                  <a:srgbClr val="002060"/>
                </a:solidFill>
                <a:latin typeface="CentraleSans Book" panose="02000000000000000000" pitchFamily="50" charset="-94"/>
              </a:rPr>
              <a:t> </a:t>
            </a:r>
            <a:r>
              <a:rPr lang="tr-TR" sz="1350" b="1" dirty="0" err="1">
                <a:solidFill>
                  <a:srgbClr val="002060"/>
                </a:solidFill>
                <a:latin typeface="CentraleSans Book" panose="02000000000000000000" pitchFamily="50" charset="-94"/>
              </a:rPr>
              <a:t>Area</a:t>
            </a:r>
            <a:r>
              <a:rPr lang="tr-TR" sz="1350" b="1" dirty="0">
                <a:solidFill>
                  <a:srgbClr val="002060"/>
                </a:solidFill>
                <a:latin typeface="CentraleSans Book" panose="02000000000000000000" pitchFamily="50" charset="-94"/>
              </a:rPr>
              <a:t> Network) </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802.11a </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802.11b </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802.11g</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802.11n</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802.11ac</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802.11ad</a:t>
            </a:r>
          </a:p>
          <a:p>
            <a:r>
              <a:rPr lang="tr-TR" sz="1350" b="1" dirty="0">
                <a:solidFill>
                  <a:srgbClr val="002060"/>
                </a:solidFill>
                <a:latin typeface="CentraleSans Book" panose="02000000000000000000" pitchFamily="50" charset="-94"/>
              </a:rPr>
              <a:t>WAN (</a:t>
            </a:r>
            <a:r>
              <a:rPr lang="tr-TR" sz="1350" b="1" dirty="0" err="1">
                <a:solidFill>
                  <a:srgbClr val="002060"/>
                </a:solidFill>
                <a:latin typeface="CentraleSans Book" panose="02000000000000000000" pitchFamily="50" charset="-94"/>
              </a:rPr>
              <a:t>Wide</a:t>
            </a:r>
            <a:r>
              <a:rPr lang="tr-TR" sz="1350" b="1" dirty="0">
                <a:solidFill>
                  <a:srgbClr val="002060"/>
                </a:solidFill>
                <a:latin typeface="CentraleSans Book" panose="02000000000000000000" pitchFamily="50" charset="-94"/>
              </a:rPr>
              <a:t> </a:t>
            </a:r>
            <a:r>
              <a:rPr lang="tr-TR" sz="1350" b="1" dirty="0" err="1">
                <a:solidFill>
                  <a:srgbClr val="002060"/>
                </a:solidFill>
                <a:latin typeface="CentraleSans Book" panose="02000000000000000000" pitchFamily="50" charset="-94"/>
              </a:rPr>
              <a:t>Area</a:t>
            </a:r>
            <a:r>
              <a:rPr lang="tr-TR" sz="1350" b="1" dirty="0">
                <a:solidFill>
                  <a:srgbClr val="002060"/>
                </a:solidFill>
                <a:latin typeface="CentraleSans Book" panose="02000000000000000000" pitchFamily="50" charset="-94"/>
              </a:rPr>
              <a:t> Network)</a:t>
            </a:r>
          </a:p>
          <a:p>
            <a:pPr marL="214313" indent="-214313">
              <a:buFont typeface="Arial" panose="020B0604020202020204" pitchFamily="34" charset="0"/>
              <a:buChar char="•"/>
            </a:pPr>
            <a:r>
              <a:rPr lang="tr-TR" sz="1350" dirty="0" err="1">
                <a:solidFill>
                  <a:srgbClr val="002060"/>
                </a:solidFill>
                <a:latin typeface="CentraleSans Book" panose="02000000000000000000" pitchFamily="50" charset="-94"/>
              </a:rPr>
              <a:t>Wimax</a:t>
            </a:r>
            <a:endParaRPr lang="tr-TR" sz="1350" dirty="0">
              <a:solidFill>
                <a:srgbClr val="002060"/>
              </a:solidFill>
              <a:latin typeface="CentraleSans Book" panose="02000000000000000000" pitchFamily="50" charset="-94"/>
            </a:endParaRP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Mobil Telefonlar, </a:t>
            </a:r>
          </a:p>
          <a:p>
            <a:pPr marL="214313" indent="-214313">
              <a:buFont typeface="Arial" panose="020B0604020202020204" pitchFamily="34" charset="0"/>
              <a:buChar char="•"/>
            </a:pPr>
            <a:r>
              <a:rPr lang="tr-TR" sz="1350" dirty="0" err="1">
                <a:solidFill>
                  <a:srgbClr val="002060"/>
                </a:solidFill>
                <a:latin typeface="CentraleSans Book" panose="02000000000000000000" pitchFamily="50" charset="-94"/>
              </a:rPr>
              <a:t>Edge</a:t>
            </a:r>
            <a:r>
              <a:rPr lang="tr-TR" sz="1350" dirty="0">
                <a:solidFill>
                  <a:srgbClr val="002060"/>
                </a:solidFill>
                <a:latin typeface="CentraleSans Book" panose="02000000000000000000" pitchFamily="50" charset="-94"/>
              </a:rPr>
              <a:t>, </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3G </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4G</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5G</a:t>
            </a:r>
          </a:p>
          <a:p>
            <a:pPr marL="214313" indent="-214313">
              <a:buFont typeface="Arial" panose="020B0604020202020204" pitchFamily="34" charset="0"/>
              <a:buChar char="•"/>
            </a:pPr>
            <a:endParaRPr lang="tr-TR" sz="1350" dirty="0">
              <a:solidFill>
                <a:srgbClr val="002060"/>
              </a:solidFill>
              <a:latin typeface="CentraleSans Book" panose="02000000000000000000" pitchFamily="50" charset="-94"/>
            </a:endParaRPr>
          </a:p>
        </p:txBody>
      </p:sp>
      <p:sp>
        <p:nvSpPr>
          <p:cNvPr id="20" name="Metin kutusu 19">
            <a:extLst>
              <a:ext uri="{FF2B5EF4-FFF2-40B4-BE49-F238E27FC236}">
                <a16:creationId xmlns:a16="http://schemas.microsoft.com/office/drawing/2014/main" id="{C0836062-E3C4-4BD4-B6ED-8D636EF21DCF}"/>
              </a:ext>
            </a:extLst>
          </p:cNvPr>
          <p:cNvSpPr txBox="1"/>
          <p:nvPr/>
        </p:nvSpPr>
        <p:spPr>
          <a:xfrm>
            <a:off x="159530" y="955951"/>
            <a:ext cx="7960799" cy="507831"/>
          </a:xfrm>
          <a:prstGeom prst="rect">
            <a:avLst/>
          </a:prstGeom>
          <a:noFill/>
        </p:spPr>
        <p:txBody>
          <a:bodyPr wrap="square" rtlCol="0">
            <a:spAutoFit/>
          </a:bodyPr>
          <a:lstStyle/>
          <a:p>
            <a:pPr algn="ctr"/>
            <a:r>
              <a:rPr lang="tr-TR" sz="2700" b="1" dirty="0">
                <a:solidFill>
                  <a:srgbClr val="002060"/>
                </a:solidFill>
                <a:latin typeface="CentraleSans Book" panose="02000000000000000000" pitchFamily="50" charset="-94"/>
              </a:rPr>
              <a:t>Kablosuz Ağ</a:t>
            </a:r>
          </a:p>
        </p:txBody>
      </p:sp>
      <p:sp>
        <p:nvSpPr>
          <p:cNvPr id="2" name="Alt Bilgi Yer Tutucusu 1">
            <a:extLst>
              <a:ext uri="{FF2B5EF4-FFF2-40B4-BE49-F238E27FC236}">
                <a16:creationId xmlns:a16="http://schemas.microsoft.com/office/drawing/2014/main" id="{80C378CF-35B7-49CD-9B99-437E1171C39E}"/>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graphicFrame>
        <p:nvGraphicFramePr>
          <p:cNvPr id="15" name="Tablo 14">
            <a:extLst>
              <a:ext uri="{FF2B5EF4-FFF2-40B4-BE49-F238E27FC236}">
                <a16:creationId xmlns:a16="http://schemas.microsoft.com/office/drawing/2014/main" id="{3C8D4165-6CD6-43BF-BE4E-7E55D044315C}"/>
              </a:ext>
            </a:extLst>
          </p:cNvPr>
          <p:cNvGraphicFramePr>
            <a:graphicFrameLocks noGrp="1"/>
          </p:cNvGraphicFramePr>
          <p:nvPr/>
        </p:nvGraphicFramePr>
        <p:xfrm>
          <a:off x="4114800" y="3379509"/>
          <a:ext cx="4282167" cy="2257581"/>
        </p:xfrm>
        <a:graphic>
          <a:graphicData uri="http://schemas.openxmlformats.org/drawingml/2006/table">
            <a:tbl>
              <a:tblPr firstRow="1" bandRow="1">
                <a:tableStyleId>{5C22544A-7EE6-4342-B048-85BDC9FD1C3A}</a:tableStyleId>
              </a:tblPr>
              <a:tblGrid>
                <a:gridCol w="843539">
                  <a:extLst>
                    <a:ext uri="{9D8B030D-6E8A-4147-A177-3AD203B41FA5}">
                      <a16:colId xmlns:a16="http://schemas.microsoft.com/office/drawing/2014/main" val="226235890"/>
                    </a:ext>
                  </a:extLst>
                </a:gridCol>
                <a:gridCol w="810440">
                  <a:extLst>
                    <a:ext uri="{9D8B030D-6E8A-4147-A177-3AD203B41FA5}">
                      <a16:colId xmlns:a16="http://schemas.microsoft.com/office/drawing/2014/main" val="459283463"/>
                    </a:ext>
                  </a:extLst>
                </a:gridCol>
                <a:gridCol w="908874">
                  <a:extLst>
                    <a:ext uri="{9D8B030D-6E8A-4147-A177-3AD203B41FA5}">
                      <a16:colId xmlns:a16="http://schemas.microsoft.com/office/drawing/2014/main" val="2836261553"/>
                    </a:ext>
                  </a:extLst>
                </a:gridCol>
                <a:gridCol w="859657">
                  <a:extLst>
                    <a:ext uri="{9D8B030D-6E8A-4147-A177-3AD203B41FA5}">
                      <a16:colId xmlns:a16="http://schemas.microsoft.com/office/drawing/2014/main" val="1705385388"/>
                    </a:ext>
                  </a:extLst>
                </a:gridCol>
                <a:gridCol w="859657">
                  <a:extLst>
                    <a:ext uri="{9D8B030D-6E8A-4147-A177-3AD203B41FA5}">
                      <a16:colId xmlns:a16="http://schemas.microsoft.com/office/drawing/2014/main" val="920295228"/>
                    </a:ext>
                  </a:extLst>
                </a:gridCol>
              </a:tblGrid>
              <a:tr h="264951">
                <a:tc>
                  <a:txBody>
                    <a:bodyPr/>
                    <a:lstStyle/>
                    <a:p>
                      <a:endParaRPr lang="tr-TR" sz="900" dirty="0">
                        <a:latin typeface="CentraleSans Book" panose="02000000000000000000" pitchFamily="50" charset="-94"/>
                      </a:endParaRPr>
                    </a:p>
                  </a:txBody>
                  <a:tcPr marL="68580" marR="68580" marT="34290" marB="34290"/>
                </a:tc>
                <a:tc>
                  <a:txBody>
                    <a:bodyPr/>
                    <a:lstStyle/>
                    <a:p>
                      <a:r>
                        <a:rPr lang="tr-TR" sz="900" dirty="0">
                          <a:latin typeface="CentraleSans Book" panose="02000000000000000000" pitchFamily="50" charset="-94"/>
                        </a:rPr>
                        <a:t>PAN</a:t>
                      </a:r>
                    </a:p>
                  </a:txBody>
                  <a:tcPr marL="68580" marR="68580" marT="34290" marB="34290"/>
                </a:tc>
                <a:tc>
                  <a:txBody>
                    <a:bodyPr/>
                    <a:lstStyle/>
                    <a:p>
                      <a:r>
                        <a:rPr lang="tr-TR" sz="900" dirty="0">
                          <a:latin typeface="CentraleSans Book" panose="02000000000000000000" pitchFamily="50" charset="-94"/>
                        </a:rPr>
                        <a:t>LAN</a:t>
                      </a:r>
                    </a:p>
                  </a:txBody>
                  <a:tcPr marL="68580" marR="68580" marT="34290" marB="34290"/>
                </a:tc>
                <a:tc>
                  <a:txBody>
                    <a:bodyPr/>
                    <a:lstStyle/>
                    <a:p>
                      <a:r>
                        <a:rPr lang="tr-TR" sz="900" dirty="0">
                          <a:latin typeface="CentraleSans Book" panose="02000000000000000000" pitchFamily="50" charset="-94"/>
                        </a:rPr>
                        <a:t>MAN</a:t>
                      </a:r>
                    </a:p>
                  </a:txBody>
                  <a:tcPr marL="68580" marR="68580" marT="34290" marB="34290"/>
                </a:tc>
                <a:tc>
                  <a:txBody>
                    <a:bodyPr/>
                    <a:lstStyle/>
                    <a:p>
                      <a:r>
                        <a:rPr lang="tr-TR" sz="900" dirty="0">
                          <a:latin typeface="CentraleSans Book" panose="02000000000000000000" pitchFamily="50" charset="-94"/>
                        </a:rPr>
                        <a:t>WAN</a:t>
                      </a:r>
                    </a:p>
                  </a:txBody>
                  <a:tcPr marL="68580" marR="68580" marT="34290" marB="34290"/>
                </a:tc>
                <a:extLst>
                  <a:ext uri="{0D108BD9-81ED-4DB2-BD59-A6C34878D82A}">
                    <a16:rowId xmlns:a16="http://schemas.microsoft.com/office/drawing/2014/main" val="165450071"/>
                  </a:ext>
                </a:extLst>
              </a:tr>
              <a:tr h="480060">
                <a:tc>
                  <a:txBody>
                    <a:bodyPr/>
                    <a:lstStyle/>
                    <a:p>
                      <a:r>
                        <a:rPr lang="tr-TR" sz="900" dirty="0">
                          <a:latin typeface="CentraleSans Book" panose="02000000000000000000" pitchFamily="50" charset="-94"/>
                        </a:rPr>
                        <a:t>Standartlar</a:t>
                      </a:r>
                    </a:p>
                  </a:txBody>
                  <a:tcPr marL="68580" marR="68580" marT="34290" marB="34290"/>
                </a:tc>
                <a:tc>
                  <a:txBody>
                    <a:bodyPr/>
                    <a:lstStyle/>
                    <a:p>
                      <a:r>
                        <a:rPr lang="tr-TR" sz="900" dirty="0">
                          <a:latin typeface="CentraleSans Book" panose="02000000000000000000" pitchFamily="50" charset="-94"/>
                        </a:rPr>
                        <a:t>Bluetooth</a:t>
                      </a:r>
                    </a:p>
                  </a:txBody>
                  <a:tcPr marL="68580" marR="68580" marT="34290" marB="34290"/>
                </a:tc>
                <a:tc>
                  <a:txBody>
                    <a:bodyPr/>
                    <a:lstStyle/>
                    <a:p>
                      <a:r>
                        <a:rPr lang="tr-TR" sz="900" dirty="0">
                          <a:latin typeface="CentraleSans Book" panose="02000000000000000000" pitchFamily="50" charset="-94"/>
                        </a:rPr>
                        <a:t>IEEE 802.11a, 802.11b, 802.11g</a:t>
                      </a:r>
                    </a:p>
                  </a:txBody>
                  <a:tcPr marL="68580" marR="68580" marT="34290" marB="34290"/>
                </a:tc>
                <a:tc>
                  <a:txBody>
                    <a:bodyPr/>
                    <a:lstStyle/>
                    <a:p>
                      <a:r>
                        <a:rPr lang="tr-TR" sz="900" dirty="0">
                          <a:latin typeface="CentraleSans Book" panose="02000000000000000000" pitchFamily="50" charset="-94"/>
                        </a:rPr>
                        <a:t>802.16 MMDS, LMDS	</a:t>
                      </a:r>
                    </a:p>
                  </a:txBody>
                  <a:tcPr marL="68580" marR="68580" marT="34290" marB="34290"/>
                </a:tc>
                <a:tc>
                  <a:txBody>
                    <a:bodyPr/>
                    <a:lstStyle/>
                    <a:p>
                      <a:r>
                        <a:rPr lang="tr-TR" sz="900" dirty="0">
                          <a:latin typeface="CentraleSans Book" panose="02000000000000000000" pitchFamily="50" charset="-94"/>
                        </a:rPr>
                        <a:t>GSM, GPRS, CDMA, 2G, 3G, 4G, </a:t>
                      </a:r>
                      <a:r>
                        <a:rPr lang="tr-TR" sz="900" b="1" dirty="0">
                          <a:solidFill>
                            <a:srgbClr val="FF0000"/>
                          </a:solidFill>
                          <a:latin typeface="CentraleSans Book" panose="02000000000000000000" pitchFamily="50" charset="-94"/>
                        </a:rPr>
                        <a:t>5G</a:t>
                      </a:r>
                    </a:p>
                  </a:txBody>
                  <a:tcPr marL="68580" marR="68580" marT="34290" marB="34290"/>
                </a:tc>
                <a:extLst>
                  <a:ext uri="{0D108BD9-81ED-4DB2-BD59-A6C34878D82A}">
                    <a16:rowId xmlns:a16="http://schemas.microsoft.com/office/drawing/2014/main" val="2591657662"/>
                  </a:ext>
                </a:extLst>
              </a:tr>
              <a:tr h="480060">
                <a:tc>
                  <a:txBody>
                    <a:bodyPr/>
                    <a:lstStyle/>
                    <a:p>
                      <a:r>
                        <a:rPr lang="tr-TR" sz="900" dirty="0">
                          <a:latin typeface="CentraleSans Book" panose="02000000000000000000" pitchFamily="50" charset="-94"/>
                        </a:rPr>
                        <a:t>Hız</a:t>
                      </a:r>
                    </a:p>
                  </a:txBody>
                  <a:tcPr marL="68580" marR="68580" marT="34290" marB="34290"/>
                </a:tc>
                <a:tc>
                  <a:txBody>
                    <a:bodyPr/>
                    <a:lstStyle/>
                    <a:p>
                      <a:r>
                        <a:rPr lang="tr-TR" sz="900" dirty="0">
                          <a:latin typeface="CentraleSans Book" panose="02000000000000000000" pitchFamily="50" charset="-94"/>
                        </a:rPr>
                        <a:t>&lt; 1Mbps</a:t>
                      </a:r>
                    </a:p>
                  </a:txBody>
                  <a:tcPr marL="68580" marR="68580" marT="34290" marB="34290"/>
                </a:tc>
                <a:tc>
                  <a:txBody>
                    <a:bodyPr/>
                    <a:lstStyle/>
                    <a:p>
                      <a:r>
                        <a:rPr lang="tr-TR" sz="900" dirty="0">
                          <a:latin typeface="CentraleSans Book" panose="02000000000000000000" pitchFamily="50" charset="-94"/>
                        </a:rPr>
                        <a:t>1 – 54 </a:t>
                      </a:r>
                      <a:r>
                        <a:rPr lang="tr-TR" sz="900" dirty="0" err="1">
                          <a:latin typeface="CentraleSans Book" panose="02000000000000000000" pitchFamily="50" charset="-94"/>
                        </a:rPr>
                        <a:t>Mbps</a:t>
                      </a:r>
                      <a:endParaRPr lang="tr-TR" sz="900" dirty="0">
                        <a:latin typeface="CentraleSans Book" panose="02000000000000000000" pitchFamily="50" charset="-94"/>
                      </a:endParaRPr>
                    </a:p>
                  </a:txBody>
                  <a:tcPr marL="68580" marR="68580" marT="34290" marB="34290"/>
                </a:tc>
                <a:tc>
                  <a:txBody>
                    <a:bodyPr/>
                    <a:lstStyle/>
                    <a:p>
                      <a:r>
                        <a:rPr lang="tr-TR" sz="900" dirty="0">
                          <a:latin typeface="CentraleSans Book" panose="02000000000000000000" pitchFamily="50" charset="-94"/>
                        </a:rPr>
                        <a:t>22+ </a:t>
                      </a:r>
                      <a:r>
                        <a:rPr lang="tr-TR" sz="900" dirty="0" err="1">
                          <a:latin typeface="CentraleSans Book" panose="02000000000000000000" pitchFamily="50" charset="-94"/>
                        </a:rPr>
                        <a:t>Mbps</a:t>
                      </a:r>
                      <a:endParaRPr lang="tr-TR" sz="900" dirty="0">
                        <a:latin typeface="CentraleSans Book" panose="02000000000000000000" pitchFamily="50" charset="-94"/>
                      </a:endParaRPr>
                    </a:p>
                  </a:txBody>
                  <a:tcPr marL="68580" marR="68580" marT="34290" marB="34290"/>
                </a:tc>
                <a:tc>
                  <a:txBody>
                    <a:bodyPr/>
                    <a:lstStyle/>
                    <a:p>
                      <a:r>
                        <a:rPr lang="tr-TR" sz="900" dirty="0">
                          <a:latin typeface="CentraleSans Book" panose="02000000000000000000" pitchFamily="50" charset="-94"/>
                        </a:rPr>
                        <a:t>10- 84 </a:t>
                      </a:r>
                      <a:r>
                        <a:rPr lang="tr-TR" sz="900" dirty="0" err="1">
                          <a:latin typeface="CentraleSans Book" panose="02000000000000000000" pitchFamily="50" charset="-94"/>
                        </a:rPr>
                        <a:t>Kbps</a:t>
                      </a:r>
                      <a:endParaRPr lang="tr-TR" sz="900" dirty="0">
                        <a:latin typeface="CentraleSans Book" panose="02000000000000000000" pitchFamily="50" charset="-94"/>
                      </a:endParaRPr>
                    </a:p>
                    <a:p>
                      <a:r>
                        <a:rPr lang="tr-TR" sz="900" dirty="0">
                          <a:latin typeface="CentraleSans Book" panose="02000000000000000000" pitchFamily="50" charset="-94"/>
                        </a:rPr>
                        <a:t>2-14 </a:t>
                      </a:r>
                      <a:r>
                        <a:rPr lang="tr-TR" sz="900" dirty="0" err="1">
                          <a:latin typeface="CentraleSans Book" panose="02000000000000000000" pitchFamily="50" charset="-94"/>
                        </a:rPr>
                        <a:t>Mbps</a:t>
                      </a:r>
                      <a:endParaRPr lang="tr-TR" sz="900" dirty="0">
                        <a:latin typeface="CentraleSans Book" panose="02000000000000000000" pitchFamily="50" charset="-94"/>
                      </a:endParaRPr>
                    </a:p>
                    <a:p>
                      <a:r>
                        <a:rPr lang="tr-TR" sz="900" dirty="0">
                          <a:latin typeface="CentraleSans Book" panose="02000000000000000000" pitchFamily="50" charset="-94"/>
                        </a:rPr>
                        <a:t>100 </a:t>
                      </a:r>
                      <a:r>
                        <a:rPr lang="tr-TR" sz="900" dirty="0" err="1">
                          <a:latin typeface="CentraleSans Book" panose="02000000000000000000" pitchFamily="50" charset="-94"/>
                        </a:rPr>
                        <a:t>Mbps</a:t>
                      </a:r>
                      <a:endParaRPr lang="tr-TR" sz="900" dirty="0">
                        <a:latin typeface="CentraleSans Book" panose="02000000000000000000" pitchFamily="50" charset="-94"/>
                      </a:endParaRPr>
                    </a:p>
                  </a:txBody>
                  <a:tcPr marL="68580" marR="68580" marT="34290" marB="34290"/>
                </a:tc>
                <a:extLst>
                  <a:ext uri="{0D108BD9-81ED-4DB2-BD59-A6C34878D82A}">
                    <a16:rowId xmlns:a16="http://schemas.microsoft.com/office/drawing/2014/main" val="3882706534"/>
                  </a:ext>
                </a:extLst>
              </a:tr>
              <a:tr h="278130">
                <a:tc>
                  <a:txBody>
                    <a:bodyPr/>
                    <a:lstStyle/>
                    <a:p>
                      <a:r>
                        <a:rPr lang="tr-TR" sz="900" dirty="0">
                          <a:latin typeface="CentraleSans Book" panose="02000000000000000000" pitchFamily="50" charset="-94"/>
                        </a:rPr>
                        <a:t>Yayın Alanı </a:t>
                      </a:r>
                    </a:p>
                  </a:txBody>
                  <a:tcPr marL="68580" marR="68580" marT="34290" marB="34290"/>
                </a:tc>
                <a:tc>
                  <a:txBody>
                    <a:bodyPr/>
                    <a:lstStyle/>
                    <a:p>
                      <a:r>
                        <a:rPr lang="tr-TR" sz="900" dirty="0">
                          <a:latin typeface="CentraleSans Book" panose="02000000000000000000" pitchFamily="50" charset="-94"/>
                        </a:rPr>
                        <a:t>Kısa</a:t>
                      </a:r>
                    </a:p>
                  </a:txBody>
                  <a:tcPr marL="68580" marR="68580" marT="34290" marB="34290"/>
                </a:tc>
                <a:tc>
                  <a:txBody>
                    <a:bodyPr/>
                    <a:lstStyle/>
                    <a:p>
                      <a:r>
                        <a:rPr lang="tr-TR" sz="900" dirty="0">
                          <a:latin typeface="CentraleSans Book" panose="02000000000000000000" pitchFamily="50" charset="-94"/>
                        </a:rPr>
                        <a:t>Orta</a:t>
                      </a:r>
                    </a:p>
                  </a:txBody>
                  <a:tcPr marL="68580" marR="68580" marT="34290" marB="34290"/>
                </a:tc>
                <a:tc>
                  <a:txBody>
                    <a:bodyPr/>
                    <a:lstStyle/>
                    <a:p>
                      <a:r>
                        <a:rPr lang="tr-TR" sz="900" dirty="0">
                          <a:latin typeface="CentraleSans Book" panose="02000000000000000000" pitchFamily="50" charset="-94"/>
                        </a:rPr>
                        <a:t>Orta-Uzun</a:t>
                      </a:r>
                    </a:p>
                  </a:txBody>
                  <a:tcPr marL="68580" marR="68580" marT="34290" marB="34290"/>
                </a:tc>
                <a:tc>
                  <a:txBody>
                    <a:bodyPr/>
                    <a:lstStyle/>
                    <a:p>
                      <a:r>
                        <a:rPr lang="tr-TR" sz="900" dirty="0">
                          <a:latin typeface="CentraleSans Book" panose="02000000000000000000" pitchFamily="50" charset="-94"/>
                        </a:rPr>
                        <a:t>Uzun</a:t>
                      </a:r>
                    </a:p>
                  </a:txBody>
                  <a:tcPr marL="68580" marR="68580" marT="34290" marB="34290"/>
                </a:tc>
                <a:extLst>
                  <a:ext uri="{0D108BD9-81ED-4DB2-BD59-A6C34878D82A}">
                    <a16:rowId xmlns:a16="http://schemas.microsoft.com/office/drawing/2014/main" val="3419436821"/>
                  </a:ext>
                </a:extLst>
              </a:tr>
              <a:tr h="617220">
                <a:tc>
                  <a:txBody>
                    <a:bodyPr/>
                    <a:lstStyle/>
                    <a:p>
                      <a:r>
                        <a:rPr lang="tr-TR" sz="900" dirty="0">
                          <a:latin typeface="CentraleSans Book" panose="02000000000000000000" pitchFamily="50" charset="-94"/>
                        </a:rPr>
                        <a:t>Uygulamalar</a:t>
                      </a:r>
                    </a:p>
                  </a:txBody>
                  <a:tcPr marL="68580" marR="68580" marT="34290" marB="34290"/>
                </a:tc>
                <a:tc>
                  <a:txBody>
                    <a:bodyPr/>
                    <a:lstStyle/>
                    <a:p>
                      <a:r>
                        <a:rPr lang="tr-TR" sz="900" dirty="0">
                          <a:latin typeface="CentraleSans Book" panose="02000000000000000000" pitchFamily="50" charset="-94"/>
                        </a:rPr>
                        <a:t>Peer-</a:t>
                      </a:r>
                      <a:r>
                        <a:rPr lang="tr-TR" sz="900" dirty="0" err="1">
                          <a:latin typeface="CentraleSans Book" panose="02000000000000000000" pitchFamily="50" charset="-94"/>
                        </a:rPr>
                        <a:t>to</a:t>
                      </a:r>
                      <a:r>
                        <a:rPr lang="tr-TR" sz="900" dirty="0">
                          <a:latin typeface="CentraleSans Book" panose="02000000000000000000" pitchFamily="50" charset="-94"/>
                        </a:rPr>
                        <a:t>-</a:t>
                      </a:r>
                      <a:r>
                        <a:rPr lang="tr-TR" sz="900" dirty="0" err="1">
                          <a:latin typeface="CentraleSans Book" panose="02000000000000000000" pitchFamily="50" charset="-94"/>
                        </a:rPr>
                        <a:t>peer</a:t>
                      </a:r>
                      <a:r>
                        <a:rPr lang="tr-TR" sz="900" dirty="0">
                          <a:latin typeface="CentraleSans Book" panose="02000000000000000000" pitchFamily="50" charset="-94"/>
                        </a:rPr>
                        <a:t>, </a:t>
                      </a:r>
                      <a:r>
                        <a:rPr lang="tr-TR" sz="900" dirty="0" err="1">
                          <a:latin typeface="CentraleSans Book" panose="02000000000000000000" pitchFamily="50" charset="-94"/>
                        </a:rPr>
                        <a:t>device-to-device</a:t>
                      </a:r>
                      <a:endParaRPr lang="tr-TR" sz="900" dirty="0">
                        <a:latin typeface="CentraleSans Book" panose="02000000000000000000" pitchFamily="50" charset="-94"/>
                      </a:endParaRPr>
                    </a:p>
                  </a:txBody>
                  <a:tcPr marL="68580" marR="68580" marT="34290" marB="34290"/>
                </a:tc>
                <a:tc>
                  <a:txBody>
                    <a:bodyPr/>
                    <a:lstStyle/>
                    <a:p>
                      <a:r>
                        <a:rPr lang="tr-TR" sz="900" dirty="0">
                          <a:latin typeface="CentraleSans Book" panose="02000000000000000000" pitchFamily="50" charset="-94"/>
                        </a:rPr>
                        <a:t>Enterprise Networks</a:t>
                      </a:r>
                    </a:p>
                  </a:txBody>
                  <a:tcPr marL="68580" marR="68580" marT="34290" marB="34290"/>
                </a:tc>
                <a:tc>
                  <a:txBody>
                    <a:bodyPr/>
                    <a:lstStyle/>
                    <a:p>
                      <a:r>
                        <a:rPr lang="tr-TR" sz="900" dirty="0" err="1">
                          <a:latin typeface="CentraleSans Book" panose="02000000000000000000" pitchFamily="50" charset="-94"/>
                        </a:rPr>
                        <a:t>Fixed</a:t>
                      </a:r>
                      <a:r>
                        <a:rPr lang="tr-TR" sz="900" dirty="0">
                          <a:latin typeface="CentraleSans Book" panose="02000000000000000000" pitchFamily="50" charset="-94"/>
                        </a:rPr>
                        <a:t>, </a:t>
                      </a:r>
                      <a:r>
                        <a:rPr lang="tr-TR" sz="900" dirty="0" err="1">
                          <a:latin typeface="CentraleSans Book" panose="02000000000000000000" pitchFamily="50" charset="-94"/>
                        </a:rPr>
                        <a:t>last</a:t>
                      </a:r>
                      <a:r>
                        <a:rPr lang="tr-TR" sz="900" dirty="0">
                          <a:latin typeface="CentraleSans Book" panose="02000000000000000000" pitchFamily="50" charset="-94"/>
                        </a:rPr>
                        <a:t>-mile </a:t>
                      </a:r>
                      <a:r>
                        <a:rPr lang="tr-TR" sz="900" dirty="0" err="1">
                          <a:latin typeface="CentraleSans Book" panose="02000000000000000000" pitchFamily="50" charset="-94"/>
                        </a:rPr>
                        <a:t>access</a:t>
                      </a:r>
                      <a:endParaRPr lang="tr-TR" sz="900" dirty="0">
                        <a:latin typeface="CentraleSans Book" panose="02000000000000000000" pitchFamily="50" charset="-94"/>
                      </a:endParaRPr>
                    </a:p>
                  </a:txBody>
                  <a:tcPr marL="68580" marR="68580" marT="34290" marB="34290"/>
                </a:tc>
                <a:tc>
                  <a:txBody>
                    <a:bodyPr/>
                    <a:lstStyle/>
                    <a:p>
                      <a:r>
                        <a:rPr lang="tr-TR" sz="900" dirty="0">
                          <a:latin typeface="CentraleSans Book" panose="02000000000000000000" pitchFamily="50" charset="-94"/>
                        </a:rPr>
                        <a:t>Mobile </a:t>
                      </a:r>
                      <a:r>
                        <a:rPr lang="tr-TR" sz="900" dirty="0" err="1">
                          <a:latin typeface="CentraleSans Book" panose="02000000000000000000" pitchFamily="50" charset="-94"/>
                        </a:rPr>
                        <a:t>devices</a:t>
                      </a:r>
                      <a:r>
                        <a:rPr lang="tr-TR" sz="900" dirty="0">
                          <a:latin typeface="CentraleSans Book" panose="02000000000000000000" pitchFamily="50" charset="-94"/>
                        </a:rPr>
                        <a:t> </a:t>
                      </a:r>
                    </a:p>
                    <a:p>
                      <a:endParaRPr lang="tr-TR" sz="900" dirty="0">
                        <a:latin typeface="CentraleSans Book" panose="02000000000000000000" pitchFamily="50" charset="-94"/>
                      </a:endParaRPr>
                    </a:p>
                  </a:txBody>
                  <a:tcPr marL="68580" marR="68580" marT="34290" marB="34290"/>
                </a:tc>
                <a:extLst>
                  <a:ext uri="{0D108BD9-81ED-4DB2-BD59-A6C34878D82A}">
                    <a16:rowId xmlns:a16="http://schemas.microsoft.com/office/drawing/2014/main" val="1733044196"/>
                  </a:ext>
                </a:extLst>
              </a:tr>
            </a:tbl>
          </a:graphicData>
        </a:graphic>
      </p:graphicFrame>
      <p:grpSp>
        <p:nvGrpSpPr>
          <p:cNvPr id="16" name="Grup 15">
            <a:extLst>
              <a:ext uri="{FF2B5EF4-FFF2-40B4-BE49-F238E27FC236}">
                <a16:creationId xmlns:a16="http://schemas.microsoft.com/office/drawing/2014/main" id="{88055FF8-BA01-4C60-85C7-0D55E0567C23}"/>
              </a:ext>
            </a:extLst>
          </p:cNvPr>
          <p:cNvGrpSpPr/>
          <p:nvPr/>
        </p:nvGrpSpPr>
        <p:grpSpPr>
          <a:xfrm>
            <a:off x="4114798" y="1969425"/>
            <a:ext cx="4282166" cy="1257300"/>
            <a:chOff x="2133600" y="990600"/>
            <a:chExt cx="5334000" cy="1676400"/>
          </a:xfrm>
        </p:grpSpPr>
        <p:sp>
          <p:nvSpPr>
            <p:cNvPr id="17" name="Rectangle 2">
              <a:extLst>
                <a:ext uri="{FF2B5EF4-FFF2-40B4-BE49-F238E27FC236}">
                  <a16:creationId xmlns:a16="http://schemas.microsoft.com/office/drawing/2014/main" id="{11720D84-014D-4DBA-B957-A59BE9007370}"/>
                </a:ext>
              </a:extLst>
            </p:cNvPr>
            <p:cNvSpPr>
              <a:spLocks noChangeArrowheads="1"/>
            </p:cNvSpPr>
            <p:nvPr/>
          </p:nvSpPr>
          <p:spPr bwMode="auto">
            <a:xfrm>
              <a:off x="2133600" y="990600"/>
              <a:ext cx="5334000" cy="16764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lIns="54769" tIns="27384" rIns="54769" bIns="27384" anchor="ctr"/>
            <a:lstStyle/>
            <a:p>
              <a:pPr algn="ctr" fontAlgn="base">
                <a:spcBef>
                  <a:spcPct val="0"/>
                </a:spcBef>
                <a:spcAft>
                  <a:spcPct val="0"/>
                </a:spcAft>
              </a:pPr>
              <a:endParaRPr lang="tr-TR" sz="900">
                <a:solidFill>
                  <a:srgbClr val="000000"/>
                </a:solidFill>
                <a:latin typeface="CentraleSans Book" panose="02000000000000000000" pitchFamily="50" charset="-94"/>
              </a:endParaRPr>
            </a:p>
          </p:txBody>
        </p:sp>
        <p:sp>
          <p:nvSpPr>
            <p:cNvPr id="18" name="Rectangle 28">
              <a:extLst>
                <a:ext uri="{FF2B5EF4-FFF2-40B4-BE49-F238E27FC236}">
                  <a16:creationId xmlns:a16="http://schemas.microsoft.com/office/drawing/2014/main" id="{F6C18DBF-FE58-48E4-AF1E-EB59D0444218}"/>
                </a:ext>
              </a:extLst>
            </p:cNvPr>
            <p:cNvSpPr>
              <a:spLocks noChangeArrowheads="1"/>
            </p:cNvSpPr>
            <p:nvPr/>
          </p:nvSpPr>
          <p:spPr bwMode="auto">
            <a:xfrm>
              <a:off x="2819400" y="1371600"/>
              <a:ext cx="3810000" cy="12954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none" lIns="54769" tIns="27384" rIns="54769" bIns="27384" anchor="ctr"/>
            <a:lstStyle/>
            <a:p>
              <a:pPr algn="ctr" fontAlgn="base">
                <a:spcBef>
                  <a:spcPct val="0"/>
                </a:spcBef>
                <a:spcAft>
                  <a:spcPct val="0"/>
                </a:spcAft>
              </a:pPr>
              <a:endParaRPr lang="tr-TR" sz="900">
                <a:solidFill>
                  <a:srgbClr val="000000"/>
                </a:solidFill>
                <a:latin typeface="CentraleSans Book" panose="02000000000000000000" pitchFamily="50" charset="-94"/>
              </a:endParaRPr>
            </a:p>
          </p:txBody>
        </p:sp>
        <p:sp>
          <p:nvSpPr>
            <p:cNvPr id="19" name="Rectangle 29">
              <a:extLst>
                <a:ext uri="{FF2B5EF4-FFF2-40B4-BE49-F238E27FC236}">
                  <a16:creationId xmlns:a16="http://schemas.microsoft.com/office/drawing/2014/main" id="{89D30292-5931-457E-A15C-669580105CCF}"/>
                </a:ext>
              </a:extLst>
            </p:cNvPr>
            <p:cNvSpPr>
              <a:spLocks noChangeArrowheads="1"/>
            </p:cNvSpPr>
            <p:nvPr/>
          </p:nvSpPr>
          <p:spPr bwMode="auto">
            <a:xfrm>
              <a:off x="3429000" y="1676400"/>
              <a:ext cx="2590800" cy="9906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none" lIns="54769" tIns="27384" rIns="54769" bIns="27384" anchor="ctr"/>
            <a:lstStyle/>
            <a:p>
              <a:pPr algn="ctr" fontAlgn="base">
                <a:spcBef>
                  <a:spcPct val="0"/>
                </a:spcBef>
                <a:spcAft>
                  <a:spcPct val="0"/>
                </a:spcAft>
              </a:pPr>
              <a:endParaRPr lang="tr-TR" sz="900">
                <a:solidFill>
                  <a:srgbClr val="000000"/>
                </a:solidFill>
                <a:latin typeface="CentraleSans Book" panose="02000000000000000000" pitchFamily="50" charset="-94"/>
              </a:endParaRPr>
            </a:p>
          </p:txBody>
        </p:sp>
        <p:sp>
          <p:nvSpPr>
            <p:cNvPr id="21" name="Rectangle 30">
              <a:extLst>
                <a:ext uri="{FF2B5EF4-FFF2-40B4-BE49-F238E27FC236}">
                  <a16:creationId xmlns:a16="http://schemas.microsoft.com/office/drawing/2014/main" id="{F914962A-EF4F-441D-A6E0-B99D6BC4FF05}"/>
                </a:ext>
              </a:extLst>
            </p:cNvPr>
            <p:cNvSpPr>
              <a:spLocks noChangeArrowheads="1"/>
            </p:cNvSpPr>
            <p:nvPr/>
          </p:nvSpPr>
          <p:spPr bwMode="auto">
            <a:xfrm>
              <a:off x="3628903" y="2209800"/>
              <a:ext cx="2162297" cy="45720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lIns="54769" tIns="27384" rIns="54769" bIns="27384" anchor="ctr"/>
            <a:lstStyle/>
            <a:p>
              <a:pPr algn="ctr" fontAlgn="base">
                <a:spcBef>
                  <a:spcPct val="0"/>
                </a:spcBef>
                <a:spcAft>
                  <a:spcPct val="0"/>
                </a:spcAft>
              </a:pPr>
              <a:r>
                <a:rPr lang="tr-TR" sz="900" b="1" dirty="0">
                  <a:solidFill>
                    <a:schemeClr val="bg1"/>
                  </a:solidFill>
                  <a:latin typeface="CentraleSans Book" panose="02000000000000000000" pitchFamily="50" charset="-94"/>
                </a:rPr>
                <a:t>PAN(</a:t>
              </a:r>
              <a:r>
                <a:rPr lang="tr-TR" sz="900" b="1" dirty="0" err="1">
                  <a:solidFill>
                    <a:schemeClr val="bg1"/>
                  </a:solidFill>
                  <a:latin typeface="CentraleSans Book" panose="02000000000000000000" pitchFamily="50" charset="-94"/>
                </a:rPr>
                <a:t>Personal</a:t>
              </a:r>
              <a:r>
                <a:rPr lang="tr-TR" sz="900" b="1" dirty="0">
                  <a:solidFill>
                    <a:schemeClr val="bg1"/>
                  </a:solidFill>
                  <a:latin typeface="CentraleSans Book" panose="02000000000000000000" pitchFamily="50" charset="-94"/>
                </a:rPr>
                <a:t> </a:t>
              </a:r>
              <a:r>
                <a:rPr lang="tr-TR" sz="900" b="1" dirty="0" err="1">
                  <a:solidFill>
                    <a:schemeClr val="bg1"/>
                  </a:solidFill>
                  <a:latin typeface="CentraleSans Book" panose="02000000000000000000" pitchFamily="50" charset="-94"/>
                </a:rPr>
                <a:t>Area</a:t>
              </a:r>
              <a:r>
                <a:rPr lang="tr-TR" sz="900" b="1" dirty="0">
                  <a:solidFill>
                    <a:schemeClr val="bg1"/>
                  </a:solidFill>
                  <a:latin typeface="CentraleSans Book" panose="02000000000000000000" pitchFamily="50" charset="-94"/>
                </a:rPr>
                <a:t> Network)</a:t>
              </a:r>
            </a:p>
          </p:txBody>
        </p:sp>
        <p:sp>
          <p:nvSpPr>
            <p:cNvPr id="22" name="Text Box 32">
              <a:extLst>
                <a:ext uri="{FF2B5EF4-FFF2-40B4-BE49-F238E27FC236}">
                  <a16:creationId xmlns:a16="http://schemas.microsoft.com/office/drawing/2014/main" id="{7C80A482-F294-4ABC-AADA-E23D9378881D}"/>
                </a:ext>
              </a:extLst>
            </p:cNvPr>
            <p:cNvSpPr txBox="1">
              <a:spLocks noChangeArrowheads="1"/>
            </p:cNvSpPr>
            <p:nvPr/>
          </p:nvSpPr>
          <p:spPr bwMode="auto">
            <a:xfrm>
              <a:off x="3505200" y="1828800"/>
              <a:ext cx="2438400" cy="258403"/>
            </a:xfrm>
            <a:prstGeom prst="rect">
              <a:avLst/>
            </a:prstGeom>
            <a:noFill/>
            <a:ln w="38100">
              <a:noFill/>
              <a:miter lim="800000"/>
              <a:headEnd/>
              <a:tailEnd/>
            </a:ln>
            <a:effectLst>
              <a:prstShdw prst="shdw17" dist="17961" dir="2700000">
                <a:schemeClr val="accent1">
                  <a:gamma/>
                  <a:shade val="60000"/>
                  <a:invGamma/>
                  <a:alpha val="50000"/>
                </a:schemeClr>
              </a:prstShdw>
            </a:effectLst>
          </p:spPr>
          <p:txBody>
            <a:bodyPr lIns="54769" tIns="27384" rIns="54769" bIns="27384">
              <a:spAutoFit/>
            </a:bodyPr>
            <a:lstStyle/>
            <a:p>
              <a:pPr algn="ctr" fontAlgn="base">
                <a:spcBef>
                  <a:spcPct val="0"/>
                </a:spcBef>
                <a:spcAft>
                  <a:spcPct val="0"/>
                </a:spcAft>
              </a:pPr>
              <a:r>
                <a:rPr lang="tr-TR" sz="900" b="1" dirty="0">
                  <a:solidFill>
                    <a:srgbClr val="FFFFFF"/>
                  </a:solidFill>
                  <a:latin typeface="CentraleSans Book" panose="02000000000000000000" pitchFamily="50" charset="-94"/>
                </a:rPr>
                <a:t>LAN(</a:t>
              </a:r>
              <a:r>
                <a:rPr lang="tr-TR" sz="900" b="1" dirty="0" err="1">
                  <a:solidFill>
                    <a:srgbClr val="FFFFFF"/>
                  </a:solidFill>
                  <a:latin typeface="CentraleSans Book" panose="02000000000000000000" pitchFamily="50" charset="-94"/>
                </a:rPr>
                <a:t>Local</a:t>
              </a:r>
              <a:r>
                <a:rPr lang="tr-TR" sz="900" b="1" dirty="0">
                  <a:solidFill>
                    <a:srgbClr val="FFFFFF"/>
                  </a:solidFill>
                  <a:latin typeface="CentraleSans Book" panose="02000000000000000000" pitchFamily="50" charset="-94"/>
                </a:rPr>
                <a:t> </a:t>
              </a:r>
              <a:r>
                <a:rPr lang="tr-TR" sz="900" b="1" dirty="0" err="1">
                  <a:solidFill>
                    <a:srgbClr val="FFFFFF"/>
                  </a:solidFill>
                  <a:latin typeface="CentraleSans Book" panose="02000000000000000000" pitchFamily="50" charset="-94"/>
                </a:rPr>
                <a:t>Area</a:t>
              </a:r>
              <a:r>
                <a:rPr lang="tr-TR" sz="900" b="1" dirty="0">
                  <a:solidFill>
                    <a:srgbClr val="FFFFFF"/>
                  </a:solidFill>
                  <a:latin typeface="CentraleSans Book" panose="02000000000000000000" pitchFamily="50" charset="-94"/>
                </a:rPr>
                <a:t> Network)</a:t>
              </a:r>
              <a:endParaRPr lang="en-US" sz="900" b="1" dirty="0">
                <a:solidFill>
                  <a:srgbClr val="FFFFFF"/>
                </a:solidFill>
                <a:latin typeface="CentraleSans Book" panose="02000000000000000000" pitchFamily="50" charset="-94"/>
              </a:endParaRPr>
            </a:p>
          </p:txBody>
        </p:sp>
        <p:sp>
          <p:nvSpPr>
            <p:cNvPr id="23" name="Text Box 33">
              <a:extLst>
                <a:ext uri="{FF2B5EF4-FFF2-40B4-BE49-F238E27FC236}">
                  <a16:creationId xmlns:a16="http://schemas.microsoft.com/office/drawing/2014/main" id="{ADF6D898-98FF-45DB-84A0-DD4670CA9CC7}"/>
                </a:ext>
              </a:extLst>
            </p:cNvPr>
            <p:cNvSpPr txBox="1">
              <a:spLocks noChangeArrowheads="1"/>
            </p:cNvSpPr>
            <p:nvPr/>
          </p:nvSpPr>
          <p:spPr bwMode="auto">
            <a:xfrm>
              <a:off x="3124200" y="1371600"/>
              <a:ext cx="3200400" cy="258403"/>
            </a:xfrm>
            <a:prstGeom prst="rect">
              <a:avLst/>
            </a:prstGeom>
            <a:noFill/>
            <a:ln w="38100">
              <a:noFill/>
              <a:miter lim="800000"/>
              <a:headEnd/>
              <a:tailEnd/>
            </a:ln>
            <a:effectLst>
              <a:prstShdw prst="shdw17" dist="17961" dir="2700000">
                <a:schemeClr val="accent1">
                  <a:gamma/>
                  <a:shade val="60000"/>
                  <a:invGamma/>
                  <a:alpha val="50000"/>
                </a:schemeClr>
              </a:prstShdw>
            </a:effectLst>
          </p:spPr>
          <p:txBody>
            <a:bodyPr lIns="54769" tIns="27384" rIns="54769" bIns="27384">
              <a:spAutoFit/>
            </a:bodyPr>
            <a:lstStyle/>
            <a:p>
              <a:pPr algn="ctr" fontAlgn="base">
                <a:spcBef>
                  <a:spcPct val="0"/>
                </a:spcBef>
                <a:spcAft>
                  <a:spcPct val="0"/>
                </a:spcAft>
              </a:pPr>
              <a:r>
                <a:rPr lang="tr-TR" sz="900" b="1" dirty="0">
                  <a:solidFill>
                    <a:srgbClr val="FFFFFF"/>
                  </a:solidFill>
                  <a:latin typeface="CentraleSans Book" panose="02000000000000000000" pitchFamily="50" charset="-94"/>
                </a:rPr>
                <a:t>MAN(</a:t>
              </a:r>
              <a:r>
                <a:rPr lang="tr-TR" sz="900" b="1" dirty="0" err="1">
                  <a:solidFill>
                    <a:srgbClr val="FFFFFF"/>
                  </a:solidFill>
                  <a:latin typeface="CentraleSans Book" panose="02000000000000000000" pitchFamily="50" charset="-94"/>
                </a:rPr>
                <a:t>Metropolitan</a:t>
              </a:r>
              <a:r>
                <a:rPr lang="tr-TR" sz="900" b="1" dirty="0">
                  <a:solidFill>
                    <a:srgbClr val="FFFFFF"/>
                  </a:solidFill>
                  <a:latin typeface="CentraleSans Book" panose="02000000000000000000" pitchFamily="50" charset="-94"/>
                </a:rPr>
                <a:t> </a:t>
              </a:r>
              <a:r>
                <a:rPr lang="tr-TR" sz="900" b="1" dirty="0" err="1">
                  <a:solidFill>
                    <a:srgbClr val="FFFFFF"/>
                  </a:solidFill>
                  <a:latin typeface="CentraleSans Book" panose="02000000000000000000" pitchFamily="50" charset="-94"/>
                </a:rPr>
                <a:t>Area</a:t>
              </a:r>
              <a:r>
                <a:rPr lang="tr-TR" sz="900" b="1" dirty="0">
                  <a:solidFill>
                    <a:srgbClr val="FFFFFF"/>
                  </a:solidFill>
                  <a:latin typeface="CentraleSans Book" panose="02000000000000000000" pitchFamily="50" charset="-94"/>
                </a:rPr>
                <a:t> Network)</a:t>
              </a:r>
              <a:endParaRPr lang="en-US" sz="900" b="1" dirty="0">
                <a:solidFill>
                  <a:srgbClr val="FFFFFF"/>
                </a:solidFill>
                <a:latin typeface="CentraleSans Book" panose="02000000000000000000" pitchFamily="50" charset="-94"/>
              </a:endParaRPr>
            </a:p>
          </p:txBody>
        </p:sp>
        <p:sp>
          <p:nvSpPr>
            <p:cNvPr id="24" name="Text Box 34">
              <a:extLst>
                <a:ext uri="{FF2B5EF4-FFF2-40B4-BE49-F238E27FC236}">
                  <a16:creationId xmlns:a16="http://schemas.microsoft.com/office/drawing/2014/main" id="{8918438F-10C1-4072-BA86-914821F13247}"/>
                </a:ext>
              </a:extLst>
            </p:cNvPr>
            <p:cNvSpPr txBox="1">
              <a:spLocks noChangeArrowheads="1"/>
            </p:cNvSpPr>
            <p:nvPr/>
          </p:nvSpPr>
          <p:spPr bwMode="auto">
            <a:xfrm>
              <a:off x="3124200" y="1051899"/>
              <a:ext cx="3200400" cy="258403"/>
            </a:xfrm>
            <a:prstGeom prst="rect">
              <a:avLst/>
            </a:prstGeom>
            <a:noFill/>
            <a:ln w="38100">
              <a:noFill/>
              <a:miter lim="800000"/>
              <a:headEnd/>
              <a:tailEnd/>
            </a:ln>
            <a:effectLst>
              <a:prstShdw prst="shdw17" dist="17961" dir="2700000">
                <a:schemeClr val="accent1">
                  <a:gamma/>
                  <a:shade val="60000"/>
                  <a:invGamma/>
                  <a:alpha val="50000"/>
                </a:schemeClr>
              </a:prstShdw>
            </a:effectLst>
          </p:spPr>
          <p:txBody>
            <a:bodyPr lIns="54769" tIns="27384" rIns="54769" bIns="27384">
              <a:spAutoFit/>
            </a:bodyPr>
            <a:lstStyle/>
            <a:p>
              <a:pPr algn="ctr" fontAlgn="base">
                <a:spcBef>
                  <a:spcPct val="0"/>
                </a:spcBef>
                <a:spcAft>
                  <a:spcPct val="0"/>
                </a:spcAft>
              </a:pPr>
              <a:r>
                <a:rPr lang="tr-TR" sz="900" b="1" dirty="0">
                  <a:solidFill>
                    <a:srgbClr val="FFFFFF"/>
                  </a:solidFill>
                  <a:latin typeface="CentraleSans Book" panose="02000000000000000000" pitchFamily="50" charset="-94"/>
                </a:rPr>
                <a:t>WAN(</a:t>
              </a:r>
              <a:r>
                <a:rPr lang="tr-TR" sz="900" b="1" dirty="0" err="1">
                  <a:solidFill>
                    <a:srgbClr val="FFFFFF"/>
                  </a:solidFill>
                  <a:latin typeface="CentraleSans Book" panose="02000000000000000000" pitchFamily="50" charset="-94"/>
                </a:rPr>
                <a:t>Wide</a:t>
              </a:r>
              <a:r>
                <a:rPr lang="tr-TR" sz="900" b="1" dirty="0">
                  <a:solidFill>
                    <a:srgbClr val="FFFFFF"/>
                  </a:solidFill>
                  <a:latin typeface="CentraleSans Book" panose="02000000000000000000" pitchFamily="50" charset="-94"/>
                </a:rPr>
                <a:t> </a:t>
              </a:r>
              <a:r>
                <a:rPr lang="tr-TR" sz="900" b="1" dirty="0" err="1">
                  <a:solidFill>
                    <a:srgbClr val="FFFFFF"/>
                  </a:solidFill>
                  <a:latin typeface="CentraleSans Book" panose="02000000000000000000" pitchFamily="50" charset="-94"/>
                </a:rPr>
                <a:t>Area</a:t>
              </a:r>
              <a:r>
                <a:rPr lang="tr-TR" sz="900" b="1" dirty="0">
                  <a:solidFill>
                    <a:srgbClr val="FFFFFF"/>
                  </a:solidFill>
                  <a:latin typeface="CentraleSans Book" panose="02000000000000000000" pitchFamily="50" charset="-94"/>
                </a:rPr>
                <a:t> Network)</a:t>
              </a:r>
              <a:endParaRPr lang="en-US" sz="900" b="1" dirty="0">
                <a:solidFill>
                  <a:srgbClr val="FFFFFF"/>
                </a:solidFill>
                <a:latin typeface="CentraleSans Book" panose="02000000000000000000" pitchFamily="50" charset="-94"/>
              </a:endParaRPr>
            </a:p>
          </p:txBody>
        </p:sp>
      </p:grpSp>
    </p:spTree>
    <p:extLst>
      <p:ext uri="{BB962C8B-B14F-4D97-AF65-F5344CB8AC3E}">
        <p14:creationId xmlns:p14="http://schemas.microsoft.com/office/powerpoint/2010/main" val="1482851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Kablosuz Teknolojiler</a:t>
            </a:r>
            <a:endParaRPr lang="tr-TR" dirty="0"/>
          </a:p>
        </p:txBody>
      </p:sp>
      <p:sp>
        <p:nvSpPr>
          <p:cNvPr id="7" name="Dikdörtgen 6"/>
          <p:cNvSpPr/>
          <p:nvPr/>
        </p:nvSpPr>
        <p:spPr>
          <a:xfrm>
            <a:off x="934278" y="2505817"/>
            <a:ext cx="1420966" cy="300082"/>
          </a:xfrm>
          <a:prstGeom prst="rect">
            <a:avLst/>
          </a:prstGeom>
        </p:spPr>
        <p:txBody>
          <a:bodyPr wrap="none">
            <a:spAutoFit/>
          </a:bodyPr>
          <a:lstStyle/>
          <a:p>
            <a:pPr algn="just"/>
            <a:r>
              <a:rPr lang="tr-TR" sz="1350" b="1" dirty="0"/>
              <a:t>Bluetooth girişim</a:t>
            </a:r>
            <a:endParaRPr lang="tr-TR" sz="1350" dirty="0"/>
          </a:p>
        </p:txBody>
      </p:sp>
      <p:sp>
        <p:nvSpPr>
          <p:cNvPr id="3" name="Dikdörtgen 2"/>
          <p:cNvSpPr/>
          <p:nvPr/>
        </p:nvSpPr>
        <p:spPr>
          <a:xfrm>
            <a:off x="934279" y="2870538"/>
            <a:ext cx="7971183" cy="1477328"/>
          </a:xfrm>
          <a:prstGeom prst="rect">
            <a:avLst/>
          </a:prstGeom>
        </p:spPr>
        <p:txBody>
          <a:bodyPr wrap="square">
            <a:spAutoFit/>
          </a:bodyPr>
          <a:lstStyle/>
          <a:p>
            <a:r>
              <a:rPr lang="tr-TR" dirty="0"/>
              <a:t>Küçük ofis ve ev (SOHO) ortamlarında lisanssız bantlı kablosuz cihazların artan yoğunluğu ve veri hızı, önemli ara ve radyo içi girişim sorunlarına yol açmıştır. Tamamı 2,4 GHz ISM bandında çalışan IEEE 802.11b / g, Bluetooth ve </a:t>
            </a:r>
            <a:r>
              <a:rPr lang="tr-TR" dirty="0" err="1"/>
              <a:t>ZigBee</a:t>
            </a:r>
            <a:r>
              <a:rPr lang="tr-TR" dirty="0"/>
              <a:t> gibi birden fazla rakip standart, kullanım sırasında birbirleriyle çakışabilir ve </a:t>
            </a:r>
          </a:p>
          <a:p>
            <a:r>
              <a:rPr lang="tr-TR" dirty="0"/>
              <a:t>parazit oluşturabilirler.</a:t>
            </a:r>
          </a:p>
        </p:txBody>
      </p:sp>
      <p:sp>
        <p:nvSpPr>
          <p:cNvPr id="4" name="Alt Bilgi Yer Tutucusu 3">
            <a:extLst>
              <a:ext uri="{FF2B5EF4-FFF2-40B4-BE49-F238E27FC236}">
                <a16:creationId xmlns:a16="http://schemas.microsoft.com/office/drawing/2014/main" id="{77274BB6-9745-4444-B649-77F6ADAD915B}"/>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981112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t>Kablosuz Teknolojiler</a:t>
            </a:r>
            <a:endParaRPr lang="tr-TR" dirty="0"/>
          </a:p>
        </p:txBody>
      </p:sp>
      <p:sp>
        <p:nvSpPr>
          <p:cNvPr id="7" name="Dikdörtgen 6"/>
          <p:cNvSpPr/>
          <p:nvPr/>
        </p:nvSpPr>
        <p:spPr>
          <a:xfrm>
            <a:off x="810143" y="1920479"/>
            <a:ext cx="1745350" cy="369332"/>
          </a:xfrm>
          <a:prstGeom prst="rect">
            <a:avLst/>
          </a:prstGeom>
        </p:spPr>
        <p:txBody>
          <a:bodyPr wrap="none">
            <a:spAutoFit/>
          </a:bodyPr>
          <a:lstStyle/>
          <a:p>
            <a:pPr algn="just"/>
            <a:r>
              <a:rPr lang="tr-TR" b="1" dirty="0"/>
              <a:t>Bluetooth Ağları</a:t>
            </a:r>
            <a:endParaRPr lang="tr-TR" dirty="0"/>
          </a:p>
        </p:txBody>
      </p:sp>
      <p:sp>
        <p:nvSpPr>
          <p:cNvPr id="4" name="Dikdörtgen 3"/>
          <p:cNvSpPr/>
          <p:nvPr/>
        </p:nvSpPr>
        <p:spPr>
          <a:xfrm>
            <a:off x="888947" y="2342313"/>
            <a:ext cx="8367696" cy="1200329"/>
          </a:xfrm>
          <a:prstGeom prst="rect">
            <a:avLst/>
          </a:prstGeom>
        </p:spPr>
        <p:txBody>
          <a:bodyPr wrap="square">
            <a:spAutoFit/>
          </a:bodyPr>
          <a:lstStyle/>
          <a:p>
            <a:r>
              <a:rPr lang="tr-TR" dirty="0"/>
              <a:t>Bluetooth ağları (genellikle </a:t>
            </a:r>
            <a:r>
              <a:rPr lang="tr-TR" dirty="0" err="1"/>
              <a:t>pikonetler</a:t>
            </a:r>
            <a:r>
              <a:rPr lang="tr-TR" dirty="0"/>
              <a:t> olarak adlandırılır), cihazların ne zaman ve nereye veri gönderebileceğini kontrol etmek için bir </a:t>
            </a:r>
            <a:r>
              <a:rPr lang="tr-TR" dirty="0" err="1"/>
              <a:t>master</a:t>
            </a:r>
            <a:r>
              <a:rPr lang="tr-TR" dirty="0"/>
              <a:t> / </a:t>
            </a:r>
            <a:r>
              <a:rPr lang="tr-TR" dirty="0" err="1"/>
              <a:t>slave</a:t>
            </a:r>
            <a:r>
              <a:rPr lang="tr-TR" dirty="0"/>
              <a:t> model kullanır. Bu modelde, tek bir </a:t>
            </a:r>
            <a:r>
              <a:rPr lang="tr-TR" dirty="0" err="1"/>
              <a:t>master</a:t>
            </a:r>
            <a:r>
              <a:rPr lang="tr-TR" dirty="0"/>
              <a:t> cihaz yedi farklı </a:t>
            </a:r>
            <a:r>
              <a:rPr lang="tr-TR" dirty="0" err="1"/>
              <a:t>slave</a:t>
            </a:r>
            <a:r>
              <a:rPr lang="tr-TR" dirty="0"/>
              <a:t> cihaza bağlanabilir. </a:t>
            </a:r>
            <a:r>
              <a:rPr lang="tr-TR" dirty="0" err="1"/>
              <a:t>Piconet'teki</a:t>
            </a:r>
            <a:r>
              <a:rPr lang="tr-TR" dirty="0"/>
              <a:t> herhangi bir </a:t>
            </a:r>
            <a:r>
              <a:rPr lang="tr-TR" dirty="0" err="1"/>
              <a:t>slave</a:t>
            </a:r>
            <a:r>
              <a:rPr lang="tr-TR" dirty="0"/>
              <a:t> cihaz yalnızca tek bir </a:t>
            </a:r>
            <a:r>
              <a:rPr lang="tr-TR" dirty="0" err="1"/>
              <a:t>master</a:t>
            </a:r>
            <a:r>
              <a:rPr lang="tr-TR" dirty="0"/>
              <a:t> bilgisayara bağlanabilir.</a:t>
            </a:r>
          </a:p>
        </p:txBody>
      </p:sp>
      <p:pic>
        <p:nvPicPr>
          <p:cNvPr id="5" name="Resim 4"/>
          <p:cNvPicPr>
            <a:picLocks noChangeAspect="1"/>
          </p:cNvPicPr>
          <p:nvPr/>
        </p:nvPicPr>
        <p:blipFill>
          <a:blip r:embed="rId2"/>
          <a:stretch>
            <a:fillRect/>
          </a:stretch>
        </p:blipFill>
        <p:spPr>
          <a:xfrm>
            <a:off x="1682819" y="3542641"/>
            <a:ext cx="6162675" cy="2458109"/>
          </a:xfrm>
          <a:prstGeom prst="rect">
            <a:avLst/>
          </a:prstGeom>
        </p:spPr>
      </p:pic>
      <p:sp>
        <p:nvSpPr>
          <p:cNvPr id="3" name="Alt Bilgi Yer Tutucusu 2">
            <a:extLst>
              <a:ext uri="{FF2B5EF4-FFF2-40B4-BE49-F238E27FC236}">
                <a16:creationId xmlns:a16="http://schemas.microsoft.com/office/drawing/2014/main" id="{F667B6EA-0D37-4648-B92B-F79861CB8506}"/>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1913267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0817" y="913188"/>
            <a:ext cx="8229600" cy="857250"/>
          </a:xfrm>
        </p:spPr>
        <p:txBody>
          <a:bodyPr/>
          <a:lstStyle/>
          <a:p>
            <a:r>
              <a:rPr lang="tr-TR" b="1" dirty="0"/>
              <a:t>Kablosuz Teknolojiler</a:t>
            </a:r>
            <a:endParaRPr lang="tr-TR" dirty="0"/>
          </a:p>
        </p:txBody>
      </p:sp>
      <p:sp>
        <p:nvSpPr>
          <p:cNvPr id="4" name="Dikdörtgen 3"/>
          <p:cNvSpPr/>
          <p:nvPr/>
        </p:nvSpPr>
        <p:spPr>
          <a:xfrm>
            <a:off x="1739408" y="1839917"/>
            <a:ext cx="3016467" cy="369332"/>
          </a:xfrm>
          <a:prstGeom prst="rect">
            <a:avLst/>
          </a:prstGeom>
        </p:spPr>
        <p:txBody>
          <a:bodyPr wrap="none">
            <a:spAutoFit/>
          </a:bodyPr>
          <a:lstStyle/>
          <a:p>
            <a:r>
              <a:rPr lang="tr-TR" dirty="0"/>
              <a:t>Bluetooth Adresleri ve İsimleri</a:t>
            </a:r>
          </a:p>
        </p:txBody>
      </p:sp>
      <p:pic>
        <p:nvPicPr>
          <p:cNvPr id="5" name="Resim 4"/>
          <p:cNvPicPr>
            <a:picLocks noChangeAspect="1"/>
          </p:cNvPicPr>
          <p:nvPr/>
        </p:nvPicPr>
        <p:blipFill>
          <a:blip r:embed="rId2"/>
          <a:stretch>
            <a:fillRect/>
          </a:stretch>
        </p:blipFill>
        <p:spPr>
          <a:xfrm>
            <a:off x="4770783" y="1616247"/>
            <a:ext cx="2882348" cy="1497742"/>
          </a:xfrm>
          <a:prstGeom prst="rect">
            <a:avLst/>
          </a:prstGeom>
        </p:spPr>
      </p:pic>
      <p:sp>
        <p:nvSpPr>
          <p:cNvPr id="6" name="Dikdörtgen 5"/>
          <p:cNvSpPr/>
          <p:nvPr/>
        </p:nvSpPr>
        <p:spPr>
          <a:xfrm>
            <a:off x="998883" y="3265257"/>
            <a:ext cx="7513983" cy="1477328"/>
          </a:xfrm>
          <a:prstGeom prst="rect">
            <a:avLst/>
          </a:prstGeom>
        </p:spPr>
        <p:txBody>
          <a:bodyPr wrap="square">
            <a:spAutoFit/>
          </a:bodyPr>
          <a:lstStyle/>
          <a:p>
            <a:r>
              <a:rPr lang="tr-TR" dirty="0"/>
              <a:t>Her bir Bluetooth cihazının, genellikle BD_ADDR olarak kısaltılan benzersiz bir 48 bit </a:t>
            </a:r>
            <a:r>
              <a:rPr lang="tr-TR" b="1" dirty="0"/>
              <a:t>adresi</a:t>
            </a:r>
            <a:r>
              <a:rPr lang="tr-TR" dirty="0"/>
              <a:t> vardır. Bu genellikle 12 basamaklı (48 bit) </a:t>
            </a:r>
            <a:r>
              <a:rPr lang="tr-TR" dirty="0" err="1"/>
              <a:t>hexadecimal</a:t>
            </a:r>
            <a:r>
              <a:rPr lang="tr-TR" dirty="0"/>
              <a:t>  bir değer biçiminde sunulur. Adresin ilk yarısı (000666) (24 bit), üreticiyi tanımlayan bir kuruluşun benzersiz tanımlayıcısıdır (OUI). Son  24 bit ise, her cihaz için benzersiz (422152) değerdir.</a:t>
            </a:r>
          </a:p>
        </p:txBody>
      </p:sp>
      <p:sp>
        <p:nvSpPr>
          <p:cNvPr id="7" name="Dikdörtgen 6"/>
          <p:cNvSpPr/>
          <p:nvPr/>
        </p:nvSpPr>
        <p:spPr>
          <a:xfrm>
            <a:off x="983974" y="4893853"/>
            <a:ext cx="7841974" cy="923330"/>
          </a:xfrm>
          <a:prstGeom prst="rect">
            <a:avLst/>
          </a:prstGeom>
        </p:spPr>
        <p:txBody>
          <a:bodyPr wrap="square">
            <a:spAutoFit/>
          </a:bodyPr>
          <a:lstStyle/>
          <a:p>
            <a:r>
              <a:rPr lang="tr-TR" dirty="0"/>
              <a:t>Bluetooth cihazlarının kendilerine verilen kullanıcı dostu </a:t>
            </a:r>
            <a:r>
              <a:rPr lang="tr-TR" b="1" dirty="0"/>
              <a:t>isimleri</a:t>
            </a:r>
            <a:r>
              <a:rPr lang="tr-TR" dirty="0"/>
              <a:t> de olabilir. Bunlar, hangi cihaz olduğunu belirlemeye yardımcı olmak için genellikle adres yerine kullanıcıya sunulur.</a:t>
            </a:r>
          </a:p>
        </p:txBody>
      </p:sp>
      <p:sp>
        <p:nvSpPr>
          <p:cNvPr id="3" name="Alt Bilgi Yer Tutucusu 2">
            <a:extLst>
              <a:ext uri="{FF2B5EF4-FFF2-40B4-BE49-F238E27FC236}">
                <a16:creationId xmlns:a16="http://schemas.microsoft.com/office/drawing/2014/main" id="{99DFE248-072A-4BDF-B5CF-173538BE2B62}"/>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30397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0817" y="913188"/>
            <a:ext cx="8229600" cy="857250"/>
          </a:xfrm>
        </p:spPr>
        <p:txBody>
          <a:bodyPr/>
          <a:lstStyle/>
          <a:p>
            <a:r>
              <a:rPr lang="tr-TR" b="1" dirty="0"/>
              <a:t>Kablosuz Teknolojiler</a:t>
            </a:r>
            <a:endParaRPr lang="tr-TR" dirty="0"/>
          </a:p>
        </p:txBody>
      </p:sp>
      <p:sp>
        <p:nvSpPr>
          <p:cNvPr id="4" name="Dikdörtgen 3"/>
          <p:cNvSpPr/>
          <p:nvPr/>
        </p:nvSpPr>
        <p:spPr>
          <a:xfrm>
            <a:off x="775253" y="2646547"/>
            <a:ext cx="7997687" cy="1477328"/>
          </a:xfrm>
          <a:prstGeom prst="rect">
            <a:avLst/>
          </a:prstGeom>
        </p:spPr>
        <p:txBody>
          <a:bodyPr wrap="square">
            <a:spAutoFit/>
          </a:bodyPr>
          <a:lstStyle/>
          <a:p>
            <a:r>
              <a:rPr lang="tr-TR" dirty="0" err="1"/>
              <a:t>Zigbee</a:t>
            </a:r>
            <a:r>
              <a:rPr lang="tr-TR" dirty="0"/>
              <a:t> cihazları akıllı enerjide, tıpta ve ev otomasyonunda kullanılmaktadır. Akıllı enerji uygulamalarında </a:t>
            </a:r>
            <a:r>
              <a:rPr lang="tr-TR" dirty="0" err="1"/>
              <a:t>zigbee</a:t>
            </a:r>
            <a:r>
              <a:rPr lang="tr-TR" dirty="0"/>
              <a:t> ürünleri, enerji ve su kullanımını izlemek ve kontrol etmek için kullanılır. Bu da tüketicilerin enerji ve su tasarrufu yapmasına ve dolayısı ile ekonomik  tasarruf yapmasına yardımcı olur. Tıp alanında çok sayıda sağlık izleme cihazını  bağlamak için kullanılır.</a:t>
            </a:r>
          </a:p>
        </p:txBody>
      </p:sp>
      <p:sp>
        <p:nvSpPr>
          <p:cNvPr id="6" name="Dikdörtgen 5"/>
          <p:cNvSpPr/>
          <p:nvPr/>
        </p:nvSpPr>
        <p:spPr>
          <a:xfrm>
            <a:off x="4036218" y="1839160"/>
            <a:ext cx="941283" cy="400110"/>
          </a:xfrm>
          <a:prstGeom prst="rect">
            <a:avLst/>
          </a:prstGeom>
        </p:spPr>
        <p:txBody>
          <a:bodyPr wrap="none">
            <a:spAutoFit/>
          </a:bodyPr>
          <a:lstStyle/>
          <a:p>
            <a:r>
              <a:rPr lang="tr-TR" sz="2000" b="1" dirty="0" err="1"/>
              <a:t>Zigbee</a:t>
            </a:r>
            <a:r>
              <a:rPr lang="tr-TR" dirty="0"/>
              <a:t> </a:t>
            </a:r>
          </a:p>
        </p:txBody>
      </p:sp>
      <p:pic>
        <p:nvPicPr>
          <p:cNvPr id="3" name="Resim 2"/>
          <p:cNvPicPr>
            <a:picLocks noChangeAspect="1"/>
          </p:cNvPicPr>
          <p:nvPr/>
        </p:nvPicPr>
        <p:blipFill>
          <a:blip r:embed="rId2"/>
          <a:stretch>
            <a:fillRect/>
          </a:stretch>
        </p:blipFill>
        <p:spPr>
          <a:xfrm>
            <a:off x="3200400" y="4295134"/>
            <a:ext cx="2743200" cy="1409700"/>
          </a:xfrm>
          <a:prstGeom prst="rect">
            <a:avLst/>
          </a:prstGeom>
        </p:spPr>
      </p:pic>
      <p:sp>
        <p:nvSpPr>
          <p:cNvPr id="5" name="Alt Bilgi Yer Tutucusu 4">
            <a:extLst>
              <a:ext uri="{FF2B5EF4-FFF2-40B4-BE49-F238E27FC236}">
                <a16:creationId xmlns:a16="http://schemas.microsoft.com/office/drawing/2014/main" id="{6D4CAAE8-D885-4876-BD85-0A28AFD70E08}"/>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1078345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0817" y="913188"/>
            <a:ext cx="8229600" cy="857250"/>
          </a:xfrm>
        </p:spPr>
        <p:txBody>
          <a:bodyPr/>
          <a:lstStyle/>
          <a:p>
            <a:r>
              <a:rPr lang="tr-TR" b="1" dirty="0"/>
              <a:t>Kablosuz Teknolojiler</a:t>
            </a:r>
            <a:endParaRPr lang="tr-TR" dirty="0"/>
          </a:p>
        </p:txBody>
      </p:sp>
      <p:sp>
        <p:nvSpPr>
          <p:cNvPr id="5" name="Dikdörtgen 4"/>
          <p:cNvSpPr/>
          <p:nvPr/>
        </p:nvSpPr>
        <p:spPr>
          <a:xfrm>
            <a:off x="655983" y="2679029"/>
            <a:ext cx="7865165" cy="1200329"/>
          </a:xfrm>
          <a:prstGeom prst="rect">
            <a:avLst/>
          </a:prstGeom>
        </p:spPr>
        <p:txBody>
          <a:bodyPr wrap="square">
            <a:spAutoFit/>
          </a:bodyPr>
          <a:lstStyle/>
          <a:p>
            <a:r>
              <a:rPr lang="tr-TR" dirty="0"/>
              <a:t>868 / 915MHz ve 2450MHz olmak üzere iki çalışma bandına sahiptir. 868/915 bandı yaklaşık 20-40Kb / s sağlar ve 2450MHz bandı yaklaşık 250 </a:t>
            </a:r>
            <a:r>
              <a:rPr lang="tr-TR" dirty="0" err="1"/>
              <a:t>kb</a:t>
            </a:r>
            <a:r>
              <a:rPr lang="tr-TR" dirty="0"/>
              <a:t> / s veri hızı sağlar. Buna ek olarak </a:t>
            </a:r>
            <a:r>
              <a:rPr lang="tr-TR" dirty="0" err="1"/>
              <a:t>zigbee</a:t>
            </a:r>
            <a:r>
              <a:rPr lang="tr-TR" dirty="0"/>
              <a:t> uç cihazları uyku </a:t>
            </a:r>
            <a:r>
              <a:rPr lang="tr-TR" dirty="0" err="1"/>
              <a:t>moduna</a:t>
            </a:r>
            <a:r>
              <a:rPr lang="tr-TR" dirty="0"/>
              <a:t> geçerek pil tüketiminden tasarruf sağlar ve güvenlik katmanı sayesinde bilgilerin güvenliğini de sağlar.</a:t>
            </a:r>
          </a:p>
        </p:txBody>
      </p:sp>
      <p:sp>
        <p:nvSpPr>
          <p:cNvPr id="6" name="Dikdörtgen 5"/>
          <p:cNvSpPr/>
          <p:nvPr/>
        </p:nvSpPr>
        <p:spPr>
          <a:xfrm>
            <a:off x="4036218" y="1839160"/>
            <a:ext cx="859531" cy="369332"/>
          </a:xfrm>
          <a:prstGeom prst="rect">
            <a:avLst/>
          </a:prstGeom>
        </p:spPr>
        <p:txBody>
          <a:bodyPr wrap="none">
            <a:spAutoFit/>
          </a:bodyPr>
          <a:lstStyle/>
          <a:p>
            <a:r>
              <a:rPr lang="tr-TR" b="1" dirty="0" err="1"/>
              <a:t>Zigbee</a:t>
            </a:r>
            <a:r>
              <a:rPr lang="tr-TR" dirty="0"/>
              <a:t> </a:t>
            </a:r>
          </a:p>
        </p:txBody>
      </p:sp>
      <p:sp>
        <p:nvSpPr>
          <p:cNvPr id="3" name="Alt Bilgi Yer Tutucusu 2">
            <a:extLst>
              <a:ext uri="{FF2B5EF4-FFF2-40B4-BE49-F238E27FC236}">
                <a16:creationId xmlns:a16="http://schemas.microsoft.com/office/drawing/2014/main" id="{B4DD2B31-16EE-47C8-B08F-907D4B306E6B}"/>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392797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0817" y="913188"/>
            <a:ext cx="8229600" cy="857250"/>
          </a:xfrm>
        </p:spPr>
        <p:txBody>
          <a:bodyPr/>
          <a:lstStyle/>
          <a:p>
            <a:r>
              <a:rPr lang="tr-TR" b="1" dirty="0"/>
              <a:t>Kablosuz Teknolojiler</a:t>
            </a:r>
            <a:endParaRPr lang="tr-TR" dirty="0"/>
          </a:p>
        </p:txBody>
      </p:sp>
      <p:sp>
        <p:nvSpPr>
          <p:cNvPr id="6" name="Dikdörtgen 5"/>
          <p:cNvSpPr/>
          <p:nvPr/>
        </p:nvSpPr>
        <p:spPr>
          <a:xfrm>
            <a:off x="3970746" y="1770438"/>
            <a:ext cx="1633204" cy="369332"/>
          </a:xfrm>
          <a:prstGeom prst="rect">
            <a:avLst/>
          </a:prstGeom>
        </p:spPr>
        <p:txBody>
          <a:bodyPr wrap="none">
            <a:spAutoFit/>
          </a:bodyPr>
          <a:lstStyle/>
          <a:p>
            <a:r>
              <a:rPr lang="tr-TR" dirty="0" err="1"/>
              <a:t>Zigbee</a:t>
            </a:r>
            <a:r>
              <a:rPr lang="tr-TR" dirty="0"/>
              <a:t> Frekans </a:t>
            </a:r>
          </a:p>
        </p:txBody>
      </p:sp>
      <p:pic>
        <p:nvPicPr>
          <p:cNvPr id="4" name="Resim 3"/>
          <p:cNvPicPr>
            <a:picLocks noChangeAspect="1"/>
          </p:cNvPicPr>
          <p:nvPr/>
        </p:nvPicPr>
        <p:blipFill>
          <a:blip r:embed="rId2"/>
          <a:stretch>
            <a:fillRect/>
          </a:stretch>
        </p:blipFill>
        <p:spPr>
          <a:xfrm>
            <a:off x="1292087" y="2606538"/>
            <a:ext cx="6990522" cy="2120347"/>
          </a:xfrm>
          <a:prstGeom prst="rect">
            <a:avLst/>
          </a:prstGeom>
        </p:spPr>
      </p:pic>
      <p:sp>
        <p:nvSpPr>
          <p:cNvPr id="3" name="Alt Bilgi Yer Tutucusu 2">
            <a:extLst>
              <a:ext uri="{FF2B5EF4-FFF2-40B4-BE49-F238E27FC236}">
                <a16:creationId xmlns:a16="http://schemas.microsoft.com/office/drawing/2014/main" id="{E496F41B-99E2-45E9-A009-5424BB8F0326}"/>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730625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0817" y="913188"/>
            <a:ext cx="8229600" cy="857250"/>
          </a:xfrm>
        </p:spPr>
        <p:txBody>
          <a:bodyPr/>
          <a:lstStyle/>
          <a:p>
            <a:r>
              <a:rPr lang="tr-TR" b="1" dirty="0"/>
              <a:t>Kablosuz Teknolojiler</a:t>
            </a:r>
            <a:endParaRPr lang="tr-TR" dirty="0"/>
          </a:p>
        </p:txBody>
      </p:sp>
      <p:sp>
        <p:nvSpPr>
          <p:cNvPr id="6" name="Dikdörtgen 5"/>
          <p:cNvSpPr/>
          <p:nvPr/>
        </p:nvSpPr>
        <p:spPr>
          <a:xfrm>
            <a:off x="3970746" y="1770438"/>
            <a:ext cx="1721818" cy="369332"/>
          </a:xfrm>
          <a:prstGeom prst="rect">
            <a:avLst/>
          </a:prstGeom>
        </p:spPr>
        <p:txBody>
          <a:bodyPr wrap="none">
            <a:spAutoFit/>
          </a:bodyPr>
          <a:lstStyle/>
          <a:p>
            <a:r>
              <a:rPr lang="tr-TR" dirty="0" err="1"/>
              <a:t>Zigbee</a:t>
            </a:r>
            <a:r>
              <a:rPr lang="tr-TR" dirty="0"/>
              <a:t> Network </a:t>
            </a:r>
          </a:p>
        </p:txBody>
      </p:sp>
      <p:pic>
        <p:nvPicPr>
          <p:cNvPr id="3" name="Resim 2"/>
          <p:cNvPicPr>
            <a:picLocks noChangeAspect="1"/>
          </p:cNvPicPr>
          <p:nvPr/>
        </p:nvPicPr>
        <p:blipFill>
          <a:blip r:embed="rId2"/>
          <a:stretch>
            <a:fillRect/>
          </a:stretch>
        </p:blipFill>
        <p:spPr>
          <a:xfrm>
            <a:off x="2143582" y="2272291"/>
            <a:ext cx="5045723" cy="3506074"/>
          </a:xfrm>
          <a:prstGeom prst="rect">
            <a:avLst/>
          </a:prstGeom>
        </p:spPr>
      </p:pic>
      <p:sp>
        <p:nvSpPr>
          <p:cNvPr id="4" name="Alt Bilgi Yer Tutucusu 3">
            <a:extLst>
              <a:ext uri="{FF2B5EF4-FFF2-40B4-BE49-F238E27FC236}">
                <a16:creationId xmlns:a16="http://schemas.microsoft.com/office/drawing/2014/main" id="{A3E6ADF4-9296-4EA3-84CC-CF96BFCF9635}"/>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523914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0817" y="913188"/>
            <a:ext cx="8229600" cy="857250"/>
          </a:xfrm>
        </p:spPr>
        <p:txBody>
          <a:bodyPr/>
          <a:lstStyle/>
          <a:p>
            <a:r>
              <a:rPr lang="tr-TR" b="1" dirty="0"/>
              <a:t>Kablosuz Teknolojiler</a:t>
            </a:r>
            <a:endParaRPr lang="tr-TR" dirty="0"/>
          </a:p>
        </p:txBody>
      </p:sp>
      <p:sp>
        <p:nvSpPr>
          <p:cNvPr id="6" name="Dikdörtgen 5"/>
          <p:cNvSpPr/>
          <p:nvPr/>
        </p:nvSpPr>
        <p:spPr>
          <a:xfrm>
            <a:off x="4036217" y="1839160"/>
            <a:ext cx="1351204" cy="369332"/>
          </a:xfrm>
          <a:prstGeom prst="rect">
            <a:avLst/>
          </a:prstGeom>
        </p:spPr>
        <p:txBody>
          <a:bodyPr wrap="none">
            <a:spAutoFit/>
          </a:bodyPr>
          <a:lstStyle/>
          <a:p>
            <a:r>
              <a:rPr lang="tr-TR" b="1" dirty="0"/>
              <a:t>RADYOLİNK</a:t>
            </a:r>
            <a:r>
              <a:rPr lang="tr-TR" dirty="0"/>
              <a:t> </a:t>
            </a:r>
          </a:p>
        </p:txBody>
      </p:sp>
      <p:pic>
        <p:nvPicPr>
          <p:cNvPr id="3" name="Resim 2"/>
          <p:cNvPicPr>
            <a:picLocks noChangeAspect="1"/>
          </p:cNvPicPr>
          <p:nvPr/>
        </p:nvPicPr>
        <p:blipFill>
          <a:blip r:embed="rId2"/>
          <a:stretch>
            <a:fillRect/>
          </a:stretch>
        </p:blipFill>
        <p:spPr>
          <a:xfrm>
            <a:off x="1585913" y="2876550"/>
            <a:ext cx="5972175" cy="1104900"/>
          </a:xfrm>
          <a:prstGeom prst="rect">
            <a:avLst/>
          </a:prstGeom>
        </p:spPr>
      </p:pic>
      <p:sp>
        <p:nvSpPr>
          <p:cNvPr id="4" name="Alt Bilgi Yer Tutucusu 3">
            <a:extLst>
              <a:ext uri="{FF2B5EF4-FFF2-40B4-BE49-F238E27FC236}">
                <a16:creationId xmlns:a16="http://schemas.microsoft.com/office/drawing/2014/main" id="{5F31995F-5C86-4E75-8C7C-D09CCB5ED087}"/>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504460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277541" y="1484710"/>
            <a:ext cx="6453188" cy="202049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Slayt Numarası Yer Tutucusu 4"/>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lgn="l">
              <a:spcBef>
                <a:spcPts val="600"/>
              </a:spcBef>
              <a:buFont typeface="Arial" panose="020B0604020202020204" pitchFamily="34" charset="0"/>
              <a:defRPr sz="1200" b="1">
                <a:solidFill>
                  <a:schemeClr val="tx1"/>
                </a:solidFill>
                <a:latin typeface="Franklin Gothic Book"/>
              </a:defRPr>
            </a:lvl1pPr>
            <a:lvl2pPr marL="557213" indent="-214313" algn="l">
              <a:spcBef>
                <a:spcPts val="225"/>
              </a:spcBef>
              <a:buClr>
                <a:schemeClr val="accent2"/>
              </a:buClr>
              <a:buFont typeface="Wingdings" panose="05000000000000000000" pitchFamily="2" charset="2"/>
              <a:buChar char="§"/>
              <a:defRPr sz="1200">
                <a:solidFill>
                  <a:schemeClr val="tx1"/>
                </a:solidFill>
                <a:latin typeface="Franklin Gothic Book"/>
              </a:defRPr>
            </a:lvl2pPr>
            <a:lvl3pPr marL="857250" indent="-171450" algn="l">
              <a:spcBef>
                <a:spcPts val="225"/>
              </a:spcBef>
              <a:buClr>
                <a:schemeClr val="accent2"/>
              </a:buClr>
              <a:buFont typeface="Wingdings" panose="05000000000000000000" pitchFamily="2" charset="2"/>
              <a:buChar char="§"/>
              <a:defRPr sz="1200">
                <a:solidFill>
                  <a:schemeClr val="tx1"/>
                </a:solidFill>
                <a:latin typeface="Franklin Gothic Book"/>
              </a:defRPr>
            </a:lvl3pPr>
            <a:lvl4pPr marL="1200150" indent="-171450" algn="l">
              <a:spcBef>
                <a:spcPts val="225"/>
              </a:spcBef>
              <a:buClr>
                <a:schemeClr val="accent2"/>
              </a:buClr>
              <a:buFont typeface="Wingdings" panose="05000000000000000000" pitchFamily="2" charset="2"/>
              <a:buChar char="§"/>
              <a:defRPr sz="1200">
                <a:solidFill>
                  <a:schemeClr val="tx1"/>
                </a:solidFill>
                <a:latin typeface="Franklin Gothic Book"/>
              </a:defRPr>
            </a:lvl4pPr>
            <a:lvl5pPr marL="1543050" indent="-171450" algn="l">
              <a:spcBef>
                <a:spcPts val="225"/>
              </a:spcBef>
              <a:buClr>
                <a:schemeClr val="accent2"/>
              </a:buClr>
              <a:buFont typeface="Wingdings" panose="05000000000000000000" pitchFamily="2" charset="2"/>
              <a:buChar char="§"/>
              <a:defRPr sz="1200">
                <a:solidFill>
                  <a:schemeClr val="tx1"/>
                </a:solidFill>
                <a:latin typeface="Franklin Gothic Book"/>
              </a:defRPr>
            </a:lvl5pPr>
            <a:lvl6pPr marL="1885950" indent="-171450" fontAlgn="base">
              <a:spcBef>
                <a:spcPts val="225"/>
              </a:spcBef>
              <a:spcAft>
                <a:spcPct val="0"/>
              </a:spcAft>
              <a:buClr>
                <a:schemeClr val="accent2"/>
              </a:buClr>
              <a:buFont typeface="Wingdings" panose="05000000000000000000" pitchFamily="2" charset="2"/>
              <a:buChar char="§"/>
              <a:defRPr sz="1200">
                <a:solidFill>
                  <a:schemeClr val="tx1"/>
                </a:solidFill>
                <a:latin typeface="Franklin Gothic Book"/>
              </a:defRPr>
            </a:lvl6pPr>
            <a:lvl7pPr marL="2228850" indent="-171450" fontAlgn="base">
              <a:spcBef>
                <a:spcPts val="225"/>
              </a:spcBef>
              <a:spcAft>
                <a:spcPct val="0"/>
              </a:spcAft>
              <a:buClr>
                <a:schemeClr val="accent2"/>
              </a:buClr>
              <a:buFont typeface="Wingdings" panose="05000000000000000000" pitchFamily="2" charset="2"/>
              <a:buChar char="§"/>
              <a:defRPr sz="1200">
                <a:solidFill>
                  <a:schemeClr val="tx1"/>
                </a:solidFill>
                <a:latin typeface="Franklin Gothic Book"/>
              </a:defRPr>
            </a:lvl7pPr>
            <a:lvl8pPr marL="2571750" indent="-171450" fontAlgn="base">
              <a:spcBef>
                <a:spcPts val="225"/>
              </a:spcBef>
              <a:spcAft>
                <a:spcPct val="0"/>
              </a:spcAft>
              <a:buClr>
                <a:schemeClr val="accent2"/>
              </a:buClr>
              <a:buFont typeface="Wingdings" panose="05000000000000000000" pitchFamily="2" charset="2"/>
              <a:buChar char="§"/>
              <a:defRPr sz="1200">
                <a:solidFill>
                  <a:schemeClr val="tx1"/>
                </a:solidFill>
                <a:latin typeface="Franklin Gothic Book"/>
              </a:defRPr>
            </a:lvl8pPr>
            <a:lvl9pPr marL="2914650" indent="-171450" fontAlgn="base">
              <a:spcBef>
                <a:spcPts val="225"/>
              </a:spcBef>
              <a:spcAft>
                <a:spcPct val="0"/>
              </a:spcAft>
              <a:buClr>
                <a:schemeClr val="accent2"/>
              </a:buClr>
              <a:buFont typeface="Wingdings" panose="05000000000000000000" pitchFamily="2" charset="2"/>
              <a:buChar char="§"/>
              <a:defRPr sz="1200">
                <a:solidFill>
                  <a:schemeClr val="tx1"/>
                </a:solidFill>
                <a:latin typeface="Franklin Gothic Book"/>
              </a:defRPr>
            </a:lvl9pPr>
          </a:lstStyle>
          <a:p>
            <a:pPr algn="r">
              <a:spcBef>
                <a:spcPct val="0"/>
              </a:spcBef>
              <a:buFontTx/>
              <a:buNone/>
            </a:pPr>
            <a:fld id="{8E78F8F4-E4B1-49B8-9F6A-92CDE5C2AFA2}" type="slidenum">
              <a:rPr lang="tr-TR" altLang="tr-TR" sz="900" b="0">
                <a:latin typeface="Arial" panose="020B0604020202020204" pitchFamily="34" charset="0"/>
              </a:rPr>
              <a:pPr algn="r">
                <a:spcBef>
                  <a:spcPct val="0"/>
                </a:spcBef>
                <a:buFontTx/>
                <a:buNone/>
              </a:pPr>
              <a:t>38</a:t>
            </a:fld>
            <a:endParaRPr lang="tr-TR" altLang="tr-TR" sz="900" b="0">
              <a:latin typeface="Arial" panose="020B0604020202020204" pitchFamily="34" charset="0"/>
            </a:endParaRPr>
          </a:p>
        </p:txBody>
      </p:sp>
      <p:sp>
        <p:nvSpPr>
          <p:cNvPr id="10246" name="Text Box 7"/>
          <p:cNvSpPr txBox="1">
            <a:spLocks noChangeArrowheads="1"/>
          </p:cNvSpPr>
          <p:nvPr/>
        </p:nvSpPr>
        <p:spPr bwMode="auto">
          <a:xfrm>
            <a:off x="1763317" y="3699274"/>
            <a:ext cx="572452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ts val="800"/>
              </a:spcBef>
              <a:buFont typeface="Arial" panose="020B0604020202020204" pitchFamily="34" charset="0"/>
              <a:defRPr sz="1600" b="1">
                <a:solidFill>
                  <a:schemeClr val="tx1"/>
                </a:solidFill>
                <a:latin typeface="Franklin Gothic Book"/>
              </a:defRPr>
            </a:lvl1pPr>
            <a:lvl2pPr marL="742950" indent="-285750" algn="l">
              <a:spcBef>
                <a:spcPts val="300"/>
              </a:spcBef>
              <a:buClr>
                <a:schemeClr val="accent2"/>
              </a:buClr>
              <a:buFont typeface="Wingdings" panose="05000000000000000000" pitchFamily="2" charset="2"/>
              <a:buChar char="§"/>
              <a:defRPr sz="1600">
                <a:solidFill>
                  <a:schemeClr val="tx1"/>
                </a:solidFill>
                <a:latin typeface="Franklin Gothic Book"/>
              </a:defRPr>
            </a:lvl2pPr>
            <a:lvl3pPr marL="1143000" indent="-228600" algn="l">
              <a:spcBef>
                <a:spcPts val="300"/>
              </a:spcBef>
              <a:buClr>
                <a:schemeClr val="accent2"/>
              </a:buClr>
              <a:buFont typeface="Wingdings" panose="05000000000000000000" pitchFamily="2" charset="2"/>
              <a:buChar char="§"/>
              <a:defRPr sz="1600">
                <a:solidFill>
                  <a:schemeClr val="tx1"/>
                </a:solidFill>
                <a:latin typeface="Franklin Gothic Book"/>
              </a:defRPr>
            </a:lvl3pPr>
            <a:lvl4pPr marL="1600200" indent="-228600" algn="l">
              <a:spcBef>
                <a:spcPts val="300"/>
              </a:spcBef>
              <a:buClr>
                <a:schemeClr val="accent2"/>
              </a:buClr>
              <a:buFont typeface="Wingdings" panose="05000000000000000000" pitchFamily="2" charset="2"/>
              <a:buChar char="§"/>
              <a:defRPr sz="1600">
                <a:solidFill>
                  <a:schemeClr val="tx1"/>
                </a:solidFill>
                <a:latin typeface="Franklin Gothic Book"/>
              </a:defRPr>
            </a:lvl4pPr>
            <a:lvl5pPr marL="2057400" indent="-228600" algn="l">
              <a:spcBef>
                <a:spcPts val="300"/>
              </a:spcBef>
              <a:buClr>
                <a:schemeClr val="accent2"/>
              </a:buClr>
              <a:buFont typeface="Wingdings" panose="05000000000000000000" pitchFamily="2" charset="2"/>
              <a:buChar char="§"/>
              <a:defRPr sz="1600">
                <a:solidFill>
                  <a:schemeClr val="tx1"/>
                </a:solidFill>
                <a:latin typeface="Franklin Gothic Book"/>
              </a:defRPr>
            </a:lvl5pPr>
            <a:lvl6pPr marL="25146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6pPr>
            <a:lvl7pPr marL="29718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7pPr>
            <a:lvl8pPr marL="34290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8pPr>
            <a:lvl9pPr marL="38862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9pPr>
          </a:lstStyle>
          <a:p>
            <a:pPr>
              <a:spcBef>
                <a:spcPct val="50000"/>
              </a:spcBef>
              <a:buFontTx/>
              <a:buNone/>
            </a:pPr>
            <a:r>
              <a:rPr lang="tr-TR" altLang="tr-TR" sz="1800" b="0">
                <a:latin typeface="Garamond" panose="02020404030301010803" pitchFamily="18" charset="0"/>
              </a:rPr>
              <a:t>En çok kullanılan 4 transmisyon ortamı:</a:t>
            </a:r>
          </a:p>
          <a:p>
            <a:pPr>
              <a:spcBef>
                <a:spcPct val="50000"/>
              </a:spcBef>
              <a:buFontTx/>
              <a:buNone/>
            </a:pPr>
            <a:endParaRPr lang="tr-TR" altLang="tr-TR" sz="1800" b="0">
              <a:latin typeface="Garamond" panose="02020404030301010803" pitchFamily="18" charset="0"/>
            </a:endParaRPr>
          </a:p>
          <a:p>
            <a:pPr>
              <a:spcBef>
                <a:spcPct val="50000"/>
              </a:spcBef>
              <a:buFontTx/>
              <a:buChar char="•"/>
            </a:pPr>
            <a:r>
              <a:rPr lang="tr-TR" altLang="tr-TR" sz="1800" b="0">
                <a:latin typeface="Garamond" panose="02020404030301010803" pitchFamily="18" charset="0"/>
              </a:rPr>
              <a:t> Fiber</a:t>
            </a:r>
          </a:p>
          <a:p>
            <a:pPr>
              <a:spcBef>
                <a:spcPct val="50000"/>
              </a:spcBef>
              <a:buFontTx/>
              <a:buChar char="•"/>
            </a:pPr>
            <a:r>
              <a:rPr lang="tr-TR" altLang="tr-TR" sz="1800" b="0">
                <a:latin typeface="Garamond" panose="02020404030301010803" pitchFamily="18" charset="0"/>
              </a:rPr>
              <a:t> Radyo</a:t>
            </a:r>
          </a:p>
          <a:p>
            <a:pPr>
              <a:spcBef>
                <a:spcPct val="50000"/>
              </a:spcBef>
              <a:buFontTx/>
              <a:buNone/>
            </a:pPr>
            <a:endParaRPr lang="tr-TR" altLang="tr-TR" sz="1800" b="0">
              <a:latin typeface="Garamond" panose="02020404030301010803" pitchFamily="18" charset="0"/>
            </a:endParaRPr>
          </a:p>
        </p:txBody>
      </p:sp>
      <p:sp>
        <p:nvSpPr>
          <p:cNvPr id="10247" name="Rectangle 8"/>
          <p:cNvSpPr>
            <a:spLocks noRot="1" noChangeArrowheads="1"/>
          </p:cNvSpPr>
          <p:nvPr/>
        </p:nvSpPr>
        <p:spPr bwMode="auto">
          <a:xfrm>
            <a:off x="2258202" y="1063230"/>
            <a:ext cx="6172200" cy="421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spcBef>
                <a:spcPts val="800"/>
              </a:spcBef>
              <a:buFont typeface="Arial" panose="020B0604020202020204" pitchFamily="34" charset="0"/>
              <a:defRPr sz="1600" b="1">
                <a:solidFill>
                  <a:schemeClr val="tx1"/>
                </a:solidFill>
                <a:latin typeface="Franklin Gothic Book"/>
              </a:defRPr>
            </a:lvl1pPr>
            <a:lvl2pPr marL="742950" indent="-285750" algn="l">
              <a:spcBef>
                <a:spcPts val="300"/>
              </a:spcBef>
              <a:buClr>
                <a:schemeClr val="accent2"/>
              </a:buClr>
              <a:buFont typeface="Wingdings" panose="05000000000000000000" pitchFamily="2" charset="2"/>
              <a:buChar char="§"/>
              <a:defRPr sz="1600">
                <a:solidFill>
                  <a:schemeClr val="tx1"/>
                </a:solidFill>
                <a:latin typeface="Franklin Gothic Book"/>
              </a:defRPr>
            </a:lvl2pPr>
            <a:lvl3pPr marL="1143000" indent="-228600" algn="l">
              <a:spcBef>
                <a:spcPts val="300"/>
              </a:spcBef>
              <a:buClr>
                <a:schemeClr val="accent2"/>
              </a:buClr>
              <a:buFont typeface="Wingdings" panose="05000000000000000000" pitchFamily="2" charset="2"/>
              <a:buChar char="§"/>
              <a:defRPr sz="1600">
                <a:solidFill>
                  <a:schemeClr val="tx1"/>
                </a:solidFill>
                <a:latin typeface="Franklin Gothic Book"/>
              </a:defRPr>
            </a:lvl3pPr>
            <a:lvl4pPr marL="1600200" indent="-228600" algn="l">
              <a:spcBef>
                <a:spcPts val="300"/>
              </a:spcBef>
              <a:buClr>
                <a:schemeClr val="accent2"/>
              </a:buClr>
              <a:buFont typeface="Wingdings" panose="05000000000000000000" pitchFamily="2" charset="2"/>
              <a:buChar char="§"/>
              <a:defRPr sz="1600">
                <a:solidFill>
                  <a:schemeClr val="tx1"/>
                </a:solidFill>
                <a:latin typeface="Franklin Gothic Book"/>
              </a:defRPr>
            </a:lvl4pPr>
            <a:lvl5pPr marL="2057400" indent="-228600" algn="l">
              <a:spcBef>
                <a:spcPts val="300"/>
              </a:spcBef>
              <a:buClr>
                <a:schemeClr val="accent2"/>
              </a:buClr>
              <a:buFont typeface="Wingdings" panose="05000000000000000000" pitchFamily="2" charset="2"/>
              <a:buChar char="§"/>
              <a:defRPr sz="1600">
                <a:solidFill>
                  <a:schemeClr val="tx1"/>
                </a:solidFill>
                <a:latin typeface="Franklin Gothic Book"/>
              </a:defRPr>
            </a:lvl5pPr>
            <a:lvl6pPr marL="25146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6pPr>
            <a:lvl7pPr marL="29718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7pPr>
            <a:lvl8pPr marL="34290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8pPr>
            <a:lvl9pPr marL="38862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9pPr>
          </a:lstStyle>
          <a:p>
            <a:pPr>
              <a:spcBef>
                <a:spcPct val="0"/>
              </a:spcBef>
              <a:buFontTx/>
              <a:buNone/>
            </a:pPr>
            <a:r>
              <a:rPr lang="tr-TR" altLang="tr-TR" sz="2100" dirty="0">
                <a:solidFill>
                  <a:schemeClr val="tx2"/>
                </a:solidFill>
                <a:latin typeface="Garamond" panose="02020404030301010803" pitchFamily="18" charset="0"/>
              </a:rPr>
              <a:t>Transmisyon Ortamları</a:t>
            </a:r>
          </a:p>
        </p:txBody>
      </p:sp>
      <p:sp>
        <p:nvSpPr>
          <p:cNvPr id="10248" name="Text Box 9"/>
          <p:cNvSpPr txBox="1">
            <a:spLocks noChangeArrowheads="1"/>
          </p:cNvSpPr>
          <p:nvPr/>
        </p:nvSpPr>
        <p:spPr bwMode="auto">
          <a:xfrm>
            <a:off x="4680348" y="4563666"/>
            <a:ext cx="291584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ts val="800"/>
              </a:spcBef>
              <a:buFont typeface="Arial" panose="020B0604020202020204" pitchFamily="34" charset="0"/>
              <a:defRPr sz="1600" b="1">
                <a:solidFill>
                  <a:schemeClr val="tx1"/>
                </a:solidFill>
                <a:latin typeface="Franklin Gothic Book"/>
              </a:defRPr>
            </a:lvl1pPr>
            <a:lvl2pPr marL="742950" indent="-285750" algn="l">
              <a:spcBef>
                <a:spcPts val="300"/>
              </a:spcBef>
              <a:buClr>
                <a:schemeClr val="accent2"/>
              </a:buClr>
              <a:buFont typeface="Wingdings" panose="05000000000000000000" pitchFamily="2" charset="2"/>
              <a:buChar char="§"/>
              <a:defRPr sz="1600">
                <a:solidFill>
                  <a:schemeClr val="tx1"/>
                </a:solidFill>
                <a:latin typeface="Franklin Gothic Book"/>
              </a:defRPr>
            </a:lvl2pPr>
            <a:lvl3pPr marL="1143000" indent="-228600" algn="l">
              <a:spcBef>
                <a:spcPts val="300"/>
              </a:spcBef>
              <a:buClr>
                <a:schemeClr val="accent2"/>
              </a:buClr>
              <a:buFont typeface="Wingdings" panose="05000000000000000000" pitchFamily="2" charset="2"/>
              <a:buChar char="§"/>
              <a:defRPr sz="1600">
                <a:solidFill>
                  <a:schemeClr val="tx1"/>
                </a:solidFill>
                <a:latin typeface="Franklin Gothic Book"/>
              </a:defRPr>
            </a:lvl3pPr>
            <a:lvl4pPr marL="1600200" indent="-228600" algn="l">
              <a:spcBef>
                <a:spcPts val="300"/>
              </a:spcBef>
              <a:buClr>
                <a:schemeClr val="accent2"/>
              </a:buClr>
              <a:buFont typeface="Wingdings" panose="05000000000000000000" pitchFamily="2" charset="2"/>
              <a:buChar char="§"/>
              <a:defRPr sz="1600">
                <a:solidFill>
                  <a:schemeClr val="tx1"/>
                </a:solidFill>
                <a:latin typeface="Franklin Gothic Book"/>
              </a:defRPr>
            </a:lvl4pPr>
            <a:lvl5pPr marL="2057400" indent="-228600" algn="l">
              <a:spcBef>
                <a:spcPts val="300"/>
              </a:spcBef>
              <a:buClr>
                <a:schemeClr val="accent2"/>
              </a:buClr>
              <a:buFont typeface="Wingdings" panose="05000000000000000000" pitchFamily="2" charset="2"/>
              <a:buChar char="§"/>
              <a:defRPr sz="1600">
                <a:solidFill>
                  <a:schemeClr val="tx1"/>
                </a:solidFill>
                <a:latin typeface="Franklin Gothic Book"/>
              </a:defRPr>
            </a:lvl5pPr>
            <a:lvl6pPr marL="25146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6pPr>
            <a:lvl7pPr marL="29718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7pPr>
            <a:lvl8pPr marL="34290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8pPr>
            <a:lvl9pPr marL="38862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9pPr>
          </a:lstStyle>
          <a:p>
            <a:pPr>
              <a:spcBef>
                <a:spcPct val="50000"/>
              </a:spcBef>
              <a:buFontTx/>
              <a:buChar char="•"/>
            </a:pPr>
            <a:r>
              <a:rPr lang="tr-TR" altLang="tr-TR" sz="1800" b="0">
                <a:latin typeface="Garamond" panose="02020404030301010803" pitchFamily="18" charset="0"/>
              </a:rPr>
              <a:t> Uydu</a:t>
            </a:r>
          </a:p>
          <a:p>
            <a:pPr>
              <a:spcBef>
                <a:spcPct val="50000"/>
              </a:spcBef>
              <a:buFontTx/>
              <a:buChar char="•"/>
            </a:pPr>
            <a:r>
              <a:rPr lang="tr-TR" altLang="tr-TR" sz="1800" b="0">
                <a:latin typeface="Garamond" panose="02020404030301010803" pitchFamily="18" charset="0"/>
              </a:rPr>
              <a:t> Bakır Kablo</a:t>
            </a:r>
          </a:p>
        </p:txBody>
      </p:sp>
      <p:sp>
        <p:nvSpPr>
          <p:cNvPr id="2" name="Alt Bilgi Yer Tutucusu 1">
            <a:extLst>
              <a:ext uri="{FF2B5EF4-FFF2-40B4-BE49-F238E27FC236}">
                <a16:creationId xmlns:a16="http://schemas.microsoft.com/office/drawing/2014/main" id="{0B389907-3ADA-4245-B2D3-88D83349F720}"/>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484147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Altbilgi Yer Tutucusu 3"/>
          <p:cNvSpPr>
            <a:spLocks noGrp="1"/>
          </p:cNvSpPr>
          <p:nvPr>
            <p:ph type="ftr" sz="quarter" idx="11"/>
          </p:nvPr>
        </p:nvSpPr>
        <p:spPr/>
        <p:txBody>
          <a:bodyPr anchor="ctr" anchorCtr="1"/>
          <a:lstStyle>
            <a:lvl1pPr algn="l" eaLnBrk="0" hangingPunct="0">
              <a:spcBef>
                <a:spcPct val="20000"/>
              </a:spcBef>
              <a:buClr>
                <a:schemeClr val="hlink"/>
              </a:buClr>
              <a:buSzPct val="70000"/>
              <a:buFont typeface="Wingdings" pitchFamily="2" charset="2"/>
              <a:buChar char="n"/>
              <a:defRPr sz="2400">
                <a:solidFill>
                  <a:schemeClr val="tx1"/>
                </a:solidFill>
                <a:latin typeface="Garamond" pitchFamily="18" charset="0"/>
              </a:defRPr>
            </a:lvl1pPr>
            <a:lvl2pPr marL="557213" indent="-214313" algn="l" eaLnBrk="0" hangingPunct="0">
              <a:spcBef>
                <a:spcPct val="20000"/>
              </a:spcBef>
              <a:buClr>
                <a:schemeClr val="accent2"/>
              </a:buClr>
              <a:buSzPct val="70000"/>
              <a:buFont typeface="Wingdings" pitchFamily="2" charset="2"/>
              <a:buChar char="n"/>
              <a:defRPr sz="2100">
                <a:solidFill>
                  <a:schemeClr val="tx1"/>
                </a:solidFill>
                <a:latin typeface="Garamond" pitchFamily="18" charset="0"/>
              </a:defRPr>
            </a:lvl2pPr>
            <a:lvl3pPr marL="857250" indent="-171450" algn="l" eaLnBrk="0" hangingPunct="0">
              <a:spcBef>
                <a:spcPct val="20000"/>
              </a:spcBef>
              <a:buClr>
                <a:schemeClr val="tx2"/>
              </a:buClr>
              <a:buSzPct val="70000"/>
              <a:buFont typeface="Wingdings" pitchFamily="2" charset="2"/>
              <a:buChar char="n"/>
              <a:defRPr sz="1800">
                <a:solidFill>
                  <a:schemeClr val="tx1"/>
                </a:solidFill>
                <a:latin typeface="Garamond" pitchFamily="18" charset="0"/>
              </a:defRPr>
            </a:lvl3pPr>
            <a:lvl4pPr marL="1200150" indent="-171450" algn="l" eaLnBrk="0" hangingPunct="0">
              <a:spcBef>
                <a:spcPct val="20000"/>
              </a:spcBef>
              <a:buClr>
                <a:schemeClr val="accent2"/>
              </a:buClr>
              <a:buSzPct val="70000"/>
              <a:buFont typeface="Wingdings" pitchFamily="2" charset="2"/>
              <a:buChar char="n"/>
              <a:defRPr sz="1500">
                <a:solidFill>
                  <a:schemeClr val="tx1"/>
                </a:solidFill>
                <a:latin typeface="Garamond" pitchFamily="18" charset="0"/>
              </a:defRPr>
            </a:lvl4pPr>
            <a:lvl5pPr marL="1543050" indent="-171450" algn="l" eaLnBrk="0" hangingPunct="0">
              <a:spcBef>
                <a:spcPct val="20000"/>
              </a:spcBef>
              <a:buClr>
                <a:schemeClr val="hlink"/>
              </a:buClr>
              <a:buSzPct val="70000"/>
              <a:buFont typeface="Wingdings" pitchFamily="2" charset="2"/>
              <a:buChar char="n"/>
              <a:defRPr sz="1500">
                <a:solidFill>
                  <a:schemeClr val="tx1"/>
                </a:solidFill>
                <a:latin typeface="Garamond" pitchFamily="18" charset="0"/>
              </a:defRPr>
            </a:lvl5pPr>
            <a:lvl6pPr marL="1885950" indent="-171450" eaLnBrk="0" fontAlgn="base" hangingPunct="0">
              <a:spcBef>
                <a:spcPct val="20000"/>
              </a:spcBef>
              <a:spcAft>
                <a:spcPct val="0"/>
              </a:spcAft>
              <a:buClr>
                <a:schemeClr val="hlink"/>
              </a:buClr>
              <a:buSzPct val="70000"/>
              <a:buFont typeface="Wingdings" pitchFamily="2" charset="2"/>
              <a:buChar char="n"/>
              <a:defRPr sz="1500">
                <a:solidFill>
                  <a:schemeClr val="tx1"/>
                </a:solidFill>
                <a:latin typeface="Garamond" pitchFamily="18" charset="0"/>
              </a:defRPr>
            </a:lvl6pPr>
            <a:lvl7pPr marL="2228850" indent="-171450" eaLnBrk="0" fontAlgn="base" hangingPunct="0">
              <a:spcBef>
                <a:spcPct val="20000"/>
              </a:spcBef>
              <a:spcAft>
                <a:spcPct val="0"/>
              </a:spcAft>
              <a:buClr>
                <a:schemeClr val="hlink"/>
              </a:buClr>
              <a:buSzPct val="70000"/>
              <a:buFont typeface="Wingdings" pitchFamily="2" charset="2"/>
              <a:buChar char="n"/>
              <a:defRPr sz="1500">
                <a:solidFill>
                  <a:schemeClr val="tx1"/>
                </a:solidFill>
                <a:latin typeface="Garamond" pitchFamily="18" charset="0"/>
              </a:defRPr>
            </a:lvl7pPr>
            <a:lvl8pPr marL="2571750" indent="-171450" eaLnBrk="0" fontAlgn="base" hangingPunct="0">
              <a:spcBef>
                <a:spcPct val="20000"/>
              </a:spcBef>
              <a:spcAft>
                <a:spcPct val="0"/>
              </a:spcAft>
              <a:buClr>
                <a:schemeClr val="hlink"/>
              </a:buClr>
              <a:buSzPct val="70000"/>
              <a:buFont typeface="Wingdings" pitchFamily="2" charset="2"/>
              <a:buChar char="n"/>
              <a:defRPr sz="1500">
                <a:solidFill>
                  <a:schemeClr val="tx1"/>
                </a:solidFill>
                <a:latin typeface="Garamond" pitchFamily="18" charset="0"/>
              </a:defRPr>
            </a:lvl8pPr>
            <a:lvl9pPr marL="2914650" indent="-171450" eaLnBrk="0" fontAlgn="base" hangingPunct="0">
              <a:spcBef>
                <a:spcPct val="20000"/>
              </a:spcBef>
              <a:spcAft>
                <a:spcPct val="0"/>
              </a:spcAft>
              <a:buClr>
                <a:schemeClr val="hlink"/>
              </a:buClr>
              <a:buSzPct val="70000"/>
              <a:buFont typeface="Wingdings" pitchFamily="2" charset="2"/>
              <a:buChar char="n"/>
              <a:defRPr sz="1500">
                <a:solidFill>
                  <a:schemeClr val="tx1"/>
                </a:solidFill>
                <a:latin typeface="Garamond" pitchFamily="18" charset="0"/>
              </a:defRPr>
            </a:lvl9pPr>
          </a:lstStyle>
          <a:p>
            <a:pPr algn="ctr" eaLnBrk="1" hangingPunct="1">
              <a:spcBef>
                <a:spcPct val="0"/>
              </a:spcBef>
              <a:buClrTx/>
              <a:buSzTx/>
              <a:buFontTx/>
              <a:buNone/>
              <a:defRPr/>
            </a:pPr>
            <a:r>
              <a:rPr lang="tr-TR" altLang="tr-TR" sz="1000">
                <a:solidFill>
                  <a:srgbClr val="FF0000">
                    <a:alpha val="50000"/>
                  </a:srgbClr>
                </a:solidFill>
                <a:latin typeface="Arial" panose="020B0604020202020204" pitchFamily="34" charset="0"/>
              </a:rPr>
              <a:t>Türk Telekom | Çok Gizli | Kişisel Veri İçermez </a:t>
            </a:r>
          </a:p>
        </p:txBody>
      </p:sp>
      <p:sp>
        <p:nvSpPr>
          <p:cNvPr id="8195" name="Slayt Numarası Yer Tutucusu 2"/>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lgn="l">
              <a:spcBef>
                <a:spcPts val="600"/>
              </a:spcBef>
              <a:buFont typeface="Arial" panose="020B0604020202020204" pitchFamily="34" charset="0"/>
              <a:defRPr sz="1200" b="1">
                <a:solidFill>
                  <a:schemeClr val="tx1"/>
                </a:solidFill>
                <a:latin typeface="Franklin Gothic Book"/>
              </a:defRPr>
            </a:lvl1pPr>
            <a:lvl2pPr marL="557213" indent="-214313" algn="l">
              <a:spcBef>
                <a:spcPts val="225"/>
              </a:spcBef>
              <a:buClr>
                <a:schemeClr val="accent2"/>
              </a:buClr>
              <a:buFont typeface="Wingdings" panose="05000000000000000000" pitchFamily="2" charset="2"/>
              <a:buChar char="§"/>
              <a:defRPr sz="1200">
                <a:solidFill>
                  <a:schemeClr val="tx1"/>
                </a:solidFill>
                <a:latin typeface="Franklin Gothic Book"/>
              </a:defRPr>
            </a:lvl2pPr>
            <a:lvl3pPr marL="857250" indent="-171450" algn="l">
              <a:spcBef>
                <a:spcPts val="225"/>
              </a:spcBef>
              <a:buClr>
                <a:schemeClr val="accent2"/>
              </a:buClr>
              <a:buFont typeface="Wingdings" panose="05000000000000000000" pitchFamily="2" charset="2"/>
              <a:buChar char="§"/>
              <a:defRPr sz="1200">
                <a:solidFill>
                  <a:schemeClr val="tx1"/>
                </a:solidFill>
                <a:latin typeface="Franklin Gothic Book"/>
              </a:defRPr>
            </a:lvl3pPr>
            <a:lvl4pPr marL="1200150" indent="-171450" algn="l">
              <a:spcBef>
                <a:spcPts val="225"/>
              </a:spcBef>
              <a:buClr>
                <a:schemeClr val="accent2"/>
              </a:buClr>
              <a:buFont typeface="Wingdings" panose="05000000000000000000" pitchFamily="2" charset="2"/>
              <a:buChar char="§"/>
              <a:defRPr sz="1200">
                <a:solidFill>
                  <a:schemeClr val="tx1"/>
                </a:solidFill>
                <a:latin typeface="Franklin Gothic Book"/>
              </a:defRPr>
            </a:lvl4pPr>
            <a:lvl5pPr marL="1543050" indent="-171450" algn="l">
              <a:spcBef>
                <a:spcPts val="225"/>
              </a:spcBef>
              <a:buClr>
                <a:schemeClr val="accent2"/>
              </a:buClr>
              <a:buFont typeface="Wingdings" panose="05000000000000000000" pitchFamily="2" charset="2"/>
              <a:buChar char="§"/>
              <a:defRPr sz="1200">
                <a:solidFill>
                  <a:schemeClr val="tx1"/>
                </a:solidFill>
                <a:latin typeface="Franklin Gothic Book"/>
              </a:defRPr>
            </a:lvl5pPr>
            <a:lvl6pPr marL="1885950" indent="-171450" fontAlgn="base">
              <a:spcBef>
                <a:spcPts val="225"/>
              </a:spcBef>
              <a:spcAft>
                <a:spcPct val="0"/>
              </a:spcAft>
              <a:buClr>
                <a:schemeClr val="accent2"/>
              </a:buClr>
              <a:buFont typeface="Wingdings" panose="05000000000000000000" pitchFamily="2" charset="2"/>
              <a:buChar char="§"/>
              <a:defRPr sz="1200">
                <a:solidFill>
                  <a:schemeClr val="tx1"/>
                </a:solidFill>
                <a:latin typeface="Franklin Gothic Book"/>
              </a:defRPr>
            </a:lvl6pPr>
            <a:lvl7pPr marL="2228850" indent="-171450" fontAlgn="base">
              <a:spcBef>
                <a:spcPts val="225"/>
              </a:spcBef>
              <a:spcAft>
                <a:spcPct val="0"/>
              </a:spcAft>
              <a:buClr>
                <a:schemeClr val="accent2"/>
              </a:buClr>
              <a:buFont typeface="Wingdings" panose="05000000000000000000" pitchFamily="2" charset="2"/>
              <a:buChar char="§"/>
              <a:defRPr sz="1200">
                <a:solidFill>
                  <a:schemeClr val="tx1"/>
                </a:solidFill>
                <a:latin typeface="Franklin Gothic Book"/>
              </a:defRPr>
            </a:lvl7pPr>
            <a:lvl8pPr marL="2571750" indent="-171450" fontAlgn="base">
              <a:spcBef>
                <a:spcPts val="225"/>
              </a:spcBef>
              <a:spcAft>
                <a:spcPct val="0"/>
              </a:spcAft>
              <a:buClr>
                <a:schemeClr val="accent2"/>
              </a:buClr>
              <a:buFont typeface="Wingdings" panose="05000000000000000000" pitchFamily="2" charset="2"/>
              <a:buChar char="§"/>
              <a:defRPr sz="1200">
                <a:solidFill>
                  <a:schemeClr val="tx1"/>
                </a:solidFill>
                <a:latin typeface="Franklin Gothic Book"/>
              </a:defRPr>
            </a:lvl8pPr>
            <a:lvl9pPr marL="2914650" indent="-171450" fontAlgn="base">
              <a:spcBef>
                <a:spcPts val="225"/>
              </a:spcBef>
              <a:spcAft>
                <a:spcPct val="0"/>
              </a:spcAft>
              <a:buClr>
                <a:schemeClr val="accent2"/>
              </a:buClr>
              <a:buFont typeface="Wingdings" panose="05000000000000000000" pitchFamily="2" charset="2"/>
              <a:buChar char="§"/>
              <a:defRPr sz="1200">
                <a:solidFill>
                  <a:schemeClr val="tx1"/>
                </a:solidFill>
                <a:latin typeface="Franklin Gothic Book"/>
              </a:defRPr>
            </a:lvl9pPr>
          </a:lstStyle>
          <a:p>
            <a:pPr algn="r">
              <a:spcBef>
                <a:spcPct val="0"/>
              </a:spcBef>
              <a:buFontTx/>
              <a:buNone/>
            </a:pPr>
            <a:fld id="{1582DB80-C44F-4DD6-AA1E-C1BE87724FBE}" type="slidenum">
              <a:rPr lang="tr-TR" altLang="tr-TR" sz="900" b="0">
                <a:latin typeface="Arial" panose="020B0604020202020204" pitchFamily="34" charset="0"/>
              </a:rPr>
              <a:pPr algn="r">
                <a:spcBef>
                  <a:spcPct val="0"/>
                </a:spcBef>
                <a:buFontTx/>
                <a:buNone/>
              </a:pPr>
              <a:t>39</a:t>
            </a:fld>
            <a:endParaRPr lang="tr-TR" altLang="tr-TR" sz="900" b="0">
              <a:latin typeface="Arial" panose="020B0604020202020204" pitchFamily="34" charset="0"/>
            </a:endParaRPr>
          </a:p>
        </p:txBody>
      </p:sp>
      <p:graphicFrame>
        <p:nvGraphicFramePr>
          <p:cNvPr id="8196" name="Object 4"/>
          <p:cNvGraphicFramePr>
            <a:graphicFrameLocks noChangeAspect="1"/>
          </p:cNvGraphicFramePr>
          <p:nvPr/>
        </p:nvGraphicFramePr>
        <p:xfrm>
          <a:off x="1143000" y="857250"/>
          <a:ext cx="6858000" cy="5143500"/>
        </p:xfrm>
        <a:graphic>
          <a:graphicData uri="http://schemas.openxmlformats.org/presentationml/2006/ole">
            <mc:AlternateContent xmlns:mc="http://schemas.openxmlformats.org/markup-compatibility/2006">
              <mc:Choice xmlns:v="urn:schemas-microsoft-com:vml" Requires="v">
                <p:oleObj spid="_x0000_s4116" name="Photo Editor Fotoğrafı" r:id="rId4" imgW="3809524" imgH="5706272" progId="MSPhotoEd.3">
                  <p:embed/>
                </p:oleObj>
              </mc:Choice>
              <mc:Fallback>
                <p:oleObj name="Photo Editor Fotoğrafı" r:id="rId4" imgW="3809524" imgH="5706272" progId="MSPhotoEd.3">
                  <p:embed/>
                  <p:pic>
                    <p:nvPicPr>
                      <p:cNvPr id="819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42239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6">
            <a:extLst>
              <a:ext uri="{FF2B5EF4-FFF2-40B4-BE49-F238E27FC236}">
                <a16:creationId xmlns:a16="http://schemas.microsoft.com/office/drawing/2014/main" id="{535707D7-C7F3-7E49-AF3F-669CEEE5A270}"/>
              </a:ext>
            </a:extLst>
          </p:cNvPr>
          <p:cNvSpPr txBox="1"/>
          <p:nvPr/>
        </p:nvSpPr>
        <p:spPr>
          <a:xfrm>
            <a:off x="220981" y="1479390"/>
            <a:ext cx="4351019" cy="369332"/>
          </a:xfrm>
          <a:prstGeom prst="rect">
            <a:avLst/>
          </a:prstGeom>
          <a:noFill/>
        </p:spPr>
        <p:txBody>
          <a:bodyPr wrap="square" rtlCol="0">
            <a:spAutoFit/>
          </a:bodyPr>
          <a:lstStyle/>
          <a:p>
            <a:r>
              <a:rPr lang="tr-TR" b="1" dirty="0">
                <a:solidFill>
                  <a:srgbClr val="002855"/>
                </a:solidFill>
                <a:latin typeface="CentraleSans Book" panose="02000000000000000000" pitchFamily="50" charset="-94"/>
                <a:cs typeface="Arial" panose="020B0604020202020204" pitchFamily="34" charset="0"/>
              </a:rPr>
              <a:t>Kablosuz Ağda Karşılaşılan Zorluklar</a:t>
            </a:r>
          </a:p>
        </p:txBody>
      </p:sp>
      <p:pic>
        <p:nvPicPr>
          <p:cNvPr id="9" name="Picture 8" descr="Text&#10;&#10;Description automatically generated with medium confidence">
            <a:extLst>
              <a:ext uri="{FF2B5EF4-FFF2-40B4-BE49-F238E27FC236}">
                <a16:creationId xmlns:a16="http://schemas.microsoft.com/office/drawing/2014/main" id="{DBBC81F4-C6DC-4F41-A9F9-325FB261425D}"/>
              </a:ext>
            </a:extLst>
          </p:cNvPr>
          <p:cNvPicPr>
            <a:picLocks noChangeAspect="1"/>
          </p:cNvPicPr>
          <p:nvPr/>
        </p:nvPicPr>
        <p:blipFill>
          <a:blip r:embed="rId2"/>
          <a:stretch>
            <a:fillRect/>
          </a:stretch>
        </p:blipFill>
        <p:spPr>
          <a:xfrm>
            <a:off x="8322631" y="960338"/>
            <a:ext cx="600389" cy="598298"/>
          </a:xfrm>
          <a:prstGeom prst="rect">
            <a:avLst/>
          </a:prstGeom>
        </p:spPr>
      </p:pic>
      <p:sp>
        <p:nvSpPr>
          <p:cNvPr id="13" name="Metin kutusu 12">
            <a:extLst>
              <a:ext uri="{FF2B5EF4-FFF2-40B4-BE49-F238E27FC236}">
                <a16:creationId xmlns:a16="http://schemas.microsoft.com/office/drawing/2014/main" id="{40AC99C7-2C69-413C-B050-9B229923743C}"/>
              </a:ext>
            </a:extLst>
          </p:cNvPr>
          <p:cNvSpPr txBox="1"/>
          <p:nvPr/>
        </p:nvSpPr>
        <p:spPr>
          <a:xfrm>
            <a:off x="159530" y="1816642"/>
            <a:ext cx="8568245" cy="3000821"/>
          </a:xfrm>
          <a:prstGeom prst="rect">
            <a:avLst/>
          </a:prstGeom>
          <a:noFill/>
        </p:spPr>
        <p:txBody>
          <a:bodyPr wrap="square" rtlCol="0">
            <a:spAutoFit/>
          </a:bodyPr>
          <a:lstStyle/>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Fiziksel katmanda radyo dalgalarını kullanır. (lisans gerektirmez)</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Radyo dalgaları antenler ile yayılırlar</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Radyo dalgalarının, kablolu bağlantılarda karşımıza çıkmayan bazı sorunları olabilir.</a:t>
            </a:r>
          </a:p>
          <a:p>
            <a:pPr marL="557213" lvl="1" indent="-214313">
              <a:buFont typeface="Arial" panose="020B0604020202020204" pitchFamily="34" charset="0"/>
              <a:buChar char="•"/>
            </a:pPr>
            <a:r>
              <a:rPr lang="tr-TR" sz="1350" dirty="0">
                <a:solidFill>
                  <a:srgbClr val="002060"/>
                </a:solidFill>
                <a:latin typeface="CentraleSans Book" panose="02000000000000000000" pitchFamily="50" charset="-94"/>
              </a:rPr>
              <a:t>Bağlantı problemleri:</a:t>
            </a:r>
          </a:p>
          <a:p>
            <a:pPr marL="900113" lvl="2" indent="-214313">
              <a:buFont typeface="Arial" panose="020B0604020202020204" pitchFamily="34" charset="0"/>
              <a:buChar char="•"/>
            </a:pPr>
            <a:r>
              <a:rPr lang="tr-TR" sz="1350" dirty="0">
                <a:solidFill>
                  <a:srgbClr val="002060"/>
                </a:solidFill>
                <a:latin typeface="CentraleSans Book" panose="02000000000000000000" pitchFamily="50" charset="-94"/>
              </a:rPr>
              <a:t>Kapsama problemleri</a:t>
            </a:r>
          </a:p>
          <a:p>
            <a:pPr marL="900113" lvl="2" indent="-214313">
              <a:buFont typeface="Arial" panose="020B0604020202020204" pitchFamily="34" charset="0"/>
              <a:buChar char="•"/>
            </a:pPr>
            <a:r>
              <a:rPr lang="tr-TR" sz="1350" dirty="0">
                <a:solidFill>
                  <a:srgbClr val="002060"/>
                </a:solidFill>
                <a:latin typeface="CentraleSans Book" panose="02000000000000000000" pitchFamily="50" charset="-94"/>
              </a:rPr>
              <a:t>Gürültü, Girişim (</a:t>
            </a:r>
            <a:r>
              <a:rPr lang="tr-TR" sz="1350" dirty="0" err="1">
                <a:solidFill>
                  <a:srgbClr val="002060"/>
                </a:solidFill>
                <a:latin typeface="CentraleSans Book" panose="02000000000000000000" pitchFamily="50" charset="-94"/>
              </a:rPr>
              <a:t>İnterferans</a:t>
            </a:r>
            <a:r>
              <a:rPr lang="tr-TR" sz="1350" dirty="0">
                <a:solidFill>
                  <a:srgbClr val="002060"/>
                </a:solidFill>
                <a:latin typeface="CentraleSans Book" panose="02000000000000000000" pitchFamily="50" charset="-94"/>
              </a:rPr>
              <a:t>)</a:t>
            </a:r>
          </a:p>
          <a:p>
            <a:pPr marL="557213" lvl="1" indent="-214313">
              <a:buFont typeface="Arial" panose="020B0604020202020204" pitchFamily="34" charset="0"/>
              <a:buChar char="•"/>
            </a:pPr>
            <a:r>
              <a:rPr lang="tr-TR" sz="1350" dirty="0">
                <a:solidFill>
                  <a:srgbClr val="002060"/>
                </a:solidFill>
                <a:latin typeface="CentraleSans Book" panose="02000000000000000000" pitchFamily="50" charset="-94"/>
              </a:rPr>
              <a:t>Gizlilik ve Güvenlik sorunları</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Radyo dalgalarını etkileyen faktörler</a:t>
            </a:r>
          </a:p>
          <a:p>
            <a:pPr marL="557213" lvl="1" indent="-214313">
              <a:buFont typeface="Arial" panose="020B0604020202020204" pitchFamily="34" charset="0"/>
              <a:buChar char="•"/>
            </a:pPr>
            <a:r>
              <a:rPr lang="tr-TR" sz="1350" dirty="0">
                <a:solidFill>
                  <a:srgbClr val="002060"/>
                </a:solidFill>
                <a:latin typeface="CentraleSans Book" panose="02000000000000000000" pitchFamily="50" charset="-94"/>
              </a:rPr>
              <a:t>Yansıma</a:t>
            </a:r>
          </a:p>
          <a:p>
            <a:pPr marL="557213" lvl="1" indent="-214313">
              <a:buFont typeface="Arial" panose="020B0604020202020204" pitchFamily="34" charset="0"/>
              <a:buChar char="•"/>
            </a:pPr>
            <a:r>
              <a:rPr lang="tr-TR" sz="1350" dirty="0">
                <a:solidFill>
                  <a:srgbClr val="002060"/>
                </a:solidFill>
                <a:latin typeface="CentraleSans Book" panose="02000000000000000000" pitchFamily="50" charset="-94"/>
              </a:rPr>
              <a:t>Saçılma</a:t>
            </a:r>
          </a:p>
          <a:p>
            <a:pPr marL="557213" lvl="1" indent="-214313">
              <a:buFont typeface="Arial" panose="020B0604020202020204" pitchFamily="34" charset="0"/>
              <a:buChar char="•"/>
            </a:pPr>
            <a:r>
              <a:rPr lang="tr-TR" sz="1350" dirty="0">
                <a:solidFill>
                  <a:srgbClr val="002060"/>
                </a:solidFill>
                <a:latin typeface="CentraleSans Book" panose="02000000000000000000" pitchFamily="50" charset="-94"/>
              </a:rPr>
              <a:t>Soğurma</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Access </a:t>
            </a:r>
            <a:r>
              <a:rPr lang="tr-TR" sz="1350" dirty="0" err="1">
                <a:solidFill>
                  <a:srgbClr val="002060"/>
                </a:solidFill>
                <a:latin typeface="CentraleSans Book" panose="02000000000000000000" pitchFamily="50" charset="-94"/>
              </a:rPr>
              <a:t>Point’ler</a:t>
            </a:r>
            <a:r>
              <a:rPr lang="tr-TR" sz="1350" dirty="0">
                <a:solidFill>
                  <a:srgbClr val="002060"/>
                </a:solidFill>
                <a:latin typeface="CentraleSans Book" panose="02000000000000000000" pitchFamily="50" charset="-94"/>
              </a:rPr>
              <a:t>, Ethernet </a:t>
            </a:r>
            <a:r>
              <a:rPr lang="tr-TR" sz="1350" dirty="0" err="1">
                <a:solidFill>
                  <a:srgbClr val="002060"/>
                </a:solidFill>
                <a:latin typeface="CentraleSans Book" panose="02000000000000000000" pitchFamily="50" charset="-94"/>
              </a:rPr>
              <a:t>hublarına</a:t>
            </a:r>
            <a:r>
              <a:rPr lang="tr-TR" sz="1350" dirty="0">
                <a:solidFill>
                  <a:srgbClr val="002060"/>
                </a:solidFill>
                <a:latin typeface="CentraleSans Book" panose="02000000000000000000" pitchFamily="50" charset="-94"/>
              </a:rPr>
              <a:t> benzer yapıda çalışır. (</a:t>
            </a:r>
            <a:r>
              <a:rPr lang="tr-TR" sz="1350" dirty="0" err="1">
                <a:solidFill>
                  <a:srgbClr val="002060"/>
                </a:solidFill>
                <a:latin typeface="CentraleSans Book" panose="02000000000000000000" pitchFamily="50" charset="-94"/>
              </a:rPr>
              <a:t>Half</a:t>
            </a:r>
            <a:r>
              <a:rPr lang="tr-TR" sz="1350" dirty="0">
                <a:solidFill>
                  <a:srgbClr val="002060"/>
                </a:solidFill>
                <a:latin typeface="CentraleSans Book" panose="02000000000000000000" pitchFamily="50" charset="-94"/>
              </a:rPr>
              <a:t> </a:t>
            </a:r>
            <a:r>
              <a:rPr lang="tr-TR" sz="1350" dirty="0" err="1">
                <a:solidFill>
                  <a:srgbClr val="002060"/>
                </a:solidFill>
                <a:latin typeface="CentraleSans Book" panose="02000000000000000000" pitchFamily="50" charset="-94"/>
              </a:rPr>
              <a:t>duplex</a:t>
            </a:r>
            <a:r>
              <a:rPr lang="tr-TR" sz="1350" dirty="0">
                <a:solidFill>
                  <a:srgbClr val="002060"/>
                </a:solidFill>
                <a:latin typeface="CentraleSans Book" panose="02000000000000000000" pitchFamily="50" charset="-94"/>
              </a:rPr>
              <a:t>)</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 </a:t>
            </a:r>
            <a:r>
              <a:rPr lang="tr-TR" sz="1350" dirty="0" err="1">
                <a:solidFill>
                  <a:srgbClr val="002060"/>
                </a:solidFill>
                <a:latin typeface="CentraleSans Book" panose="02000000000000000000" pitchFamily="50" charset="-94"/>
              </a:rPr>
              <a:t>WLAN’lar</a:t>
            </a:r>
            <a:r>
              <a:rPr lang="tr-TR" sz="1350" dirty="0">
                <a:solidFill>
                  <a:srgbClr val="002060"/>
                </a:solidFill>
                <a:latin typeface="CentraleSans Book" panose="02000000000000000000" pitchFamily="50" charset="-94"/>
              </a:rPr>
              <a:t> ülkeye özel RF regülasyonlarına uymak zorundadırlar. </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Yüksek frekanslar daha yüksek veri aktarımı sağlarlar ancak daha kısa mesafeleri kapsayabilirler.</a:t>
            </a:r>
          </a:p>
        </p:txBody>
      </p:sp>
      <p:sp>
        <p:nvSpPr>
          <p:cNvPr id="20" name="Metin kutusu 19">
            <a:extLst>
              <a:ext uri="{FF2B5EF4-FFF2-40B4-BE49-F238E27FC236}">
                <a16:creationId xmlns:a16="http://schemas.microsoft.com/office/drawing/2014/main" id="{C0836062-E3C4-4BD4-B6ED-8D636EF21DCF}"/>
              </a:ext>
            </a:extLst>
          </p:cNvPr>
          <p:cNvSpPr txBox="1"/>
          <p:nvPr/>
        </p:nvSpPr>
        <p:spPr>
          <a:xfrm>
            <a:off x="159530" y="955951"/>
            <a:ext cx="7960799" cy="507831"/>
          </a:xfrm>
          <a:prstGeom prst="rect">
            <a:avLst/>
          </a:prstGeom>
          <a:noFill/>
        </p:spPr>
        <p:txBody>
          <a:bodyPr wrap="square" rtlCol="0">
            <a:spAutoFit/>
          </a:bodyPr>
          <a:lstStyle/>
          <a:p>
            <a:pPr algn="ctr"/>
            <a:r>
              <a:rPr lang="tr-TR" sz="2700" b="1" dirty="0">
                <a:solidFill>
                  <a:srgbClr val="002060"/>
                </a:solidFill>
                <a:latin typeface="CentraleSans Book" panose="02000000000000000000" pitchFamily="50" charset="-94"/>
              </a:rPr>
              <a:t>Kablosuz Ağ</a:t>
            </a:r>
          </a:p>
        </p:txBody>
      </p:sp>
      <p:sp>
        <p:nvSpPr>
          <p:cNvPr id="2" name="Alt Bilgi Yer Tutucusu 1">
            <a:extLst>
              <a:ext uri="{FF2B5EF4-FFF2-40B4-BE49-F238E27FC236}">
                <a16:creationId xmlns:a16="http://schemas.microsoft.com/office/drawing/2014/main" id="{80C378CF-35B7-49CD-9B99-437E1171C39E}"/>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792054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Rectangle 3"/>
          <p:cNvSpPr>
            <a:spLocks noGrp="1" noChangeArrowheads="1"/>
          </p:cNvSpPr>
          <p:nvPr>
            <p:ph type="body" sz="half" idx="1"/>
          </p:nvPr>
        </p:nvSpPr>
        <p:spPr>
          <a:xfrm>
            <a:off x="1385889" y="1808560"/>
            <a:ext cx="6372225" cy="1728788"/>
          </a:xfrm>
        </p:spPr>
        <p:txBody>
          <a:bodyPr>
            <a:normAutofit/>
          </a:bodyPr>
          <a:lstStyle/>
          <a:p>
            <a:pPr marL="0" indent="0">
              <a:lnSpc>
                <a:spcPct val="80000"/>
              </a:lnSpc>
            </a:pPr>
            <a:r>
              <a:rPr lang="tr-TR" altLang="tr-TR" sz="2100" dirty="0"/>
              <a:t>Radyo : </a:t>
            </a:r>
          </a:p>
          <a:p>
            <a:pPr marL="0" indent="0" algn="just">
              <a:lnSpc>
                <a:spcPct val="80000"/>
              </a:lnSpc>
              <a:buNone/>
            </a:pPr>
            <a:r>
              <a:rPr lang="tr-TR" altLang="tr-TR" sz="2100" dirty="0"/>
              <a:t>	İşaretlerin, </a:t>
            </a:r>
            <a:r>
              <a:rPr lang="tr-TR" altLang="tr-TR" sz="2100" dirty="0" err="1"/>
              <a:t>elektromagnetik</a:t>
            </a:r>
            <a:r>
              <a:rPr lang="tr-TR" altLang="tr-TR" sz="2100" dirty="0"/>
              <a:t> dalgaların modülasyonuyla kablosuz iletimidir. </a:t>
            </a:r>
          </a:p>
          <a:p>
            <a:pPr marL="0" indent="0">
              <a:lnSpc>
                <a:spcPct val="80000"/>
              </a:lnSpc>
              <a:buNone/>
            </a:pPr>
            <a:endParaRPr lang="tr-TR" altLang="tr-TR" sz="2100" dirty="0"/>
          </a:p>
          <a:p>
            <a:pPr marL="0" indent="0">
              <a:lnSpc>
                <a:spcPct val="80000"/>
              </a:lnSpc>
            </a:pPr>
            <a:r>
              <a:rPr lang="tr-TR" altLang="tr-TR" sz="2100" dirty="0"/>
              <a:t>Radyo Dalgaları :</a:t>
            </a:r>
          </a:p>
          <a:p>
            <a:pPr marL="0" indent="0">
              <a:lnSpc>
                <a:spcPct val="80000"/>
              </a:lnSpc>
              <a:buNone/>
            </a:pPr>
            <a:endParaRPr lang="tr-TR" altLang="tr-TR" sz="2100" dirty="0"/>
          </a:p>
        </p:txBody>
      </p:sp>
      <p:graphicFrame>
        <p:nvGraphicFramePr>
          <p:cNvPr id="11267" name="Object 4"/>
          <p:cNvGraphicFramePr>
            <a:graphicFrameLocks noGrp="1" noChangeAspect="1"/>
          </p:cNvGraphicFramePr>
          <p:nvPr>
            <p:ph sz="half" idx="2"/>
          </p:nvPr>
        </p:nvGraphicFramePr>
        <p:xfrm>
          <a:off x="1547814" y="3798094"/>
          <a:ext cx="6237685" cy="1420416"/>
        </p:xfrm>
        <a:graphic>
          <a:graphicData uri="http://schemas.openxmlformats.org/presentationml/2006/ole">
            <mc:AlternateContent xmlns:mc="http://schemas.openxmlformats.org/markup-compatibility/2006">
              <mc:Choice xmlns:v="urn:schemas-microsoft-com:vml" Requires="v">
                <p:oleObj spid="_x0000_s5140" name="Photo Editor Fotoğrafı" r:id="rId4" imgW="7238095" imgH="1647619" progId="MSPhotoEd.3">
                  <p:embed/>
                </p:oleObj>
              </mc:Choice>
              <mc:Fallback>
                <p:oleObj name="Photo Editor Fotoğrafı" r:id="rId4" imgW="7238095" imgH="1647619" progId="MSPhotoEd.3">
                  <p:embed/>
                  <p:pic>
                    <p:nvPicPr>
                      <p:cNvPr id="11267"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4" y="3798094"/>
                        <a:ext cx="6237685" cy="1420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8" name="Slayt Numarası Yer Tutucusu 5"/>
          <p:cNvSpPr>
            <a:spLocks noGrp="1"/>
          </p:cNvSpPr>
          <p:nvPr>
            <p:ph type="sldNum" sz="quarter" idx="11"/>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lgn="l">
              <a:spcBef>
                <a:spcPts val="600"/>
              </a:spcBef>
              <a:buFont typeface="Arial" panose="020B0604020202020204" pitchFamily="34" charset="0"/>
              <a:defRPr sz="1200" b="1">
                <a:solidFill>
                  <a:schemeClr val="tx1"/>
                </a:solidFill>
                <a:latin typeface="Franklin Gothic Book"/>
              </a:defRPr>
            </a:lvl1pPr>
            <a:lvl2pPr marL="557213" indent="-214313" algn="l">
              <a:spcBef>
                <a:spcPts val="225"/>
              </a:spcBef>
              <a:buClr>
                <a:schemeClr val="accent2"/>
              </a:buClr>
              <a:buFont typeface="Wingdings" panose="05000000000000000000" pitchFamily="2" charset="2"/>
              <a:buChar char="§"/>
              <a:defRPr sz="1200">
                <a:solidFill>
                  <a:schemeClr val="tx1"/>
                </a:solidFill>
                <a:latin typeface="Franklin Gothic Book"/>
              </a:defRPr>
            </a:lvl2pPr>
            <a:lvl3pPr marL="857250" indent="-171450" algn="l">
              <a:spcBef>
                <a:spcPts val="225"/>
              </a:spcBef>
              <a:buClr>
                <a:schemeClr val="accent2"/>
              </a:buClr>
              <a:buFont typeface="Wingdings" panose="05000000000000000000" pitchFamily="2" charset="2"/>
              <a:buChar char="§"/>
              <a:defRPr sz="1200">
                <a:solidFill>
                  <a:schemeClr val="tx1"/>
                </a:solidFill>
                <a:latin typeface="Franklin Gothic Book"/>
              </a:defRPr>
            </a:lvl3pPr>
            <a:lvl4pPr marL="1200150" indent="-171450" algn="l">
              <a:spcBef>
                <a:spcPts val="225"/>
              </a:spcBef>
              <a:buClr>
                <a:schemeClr val="accent2"/>
              </a:buClr>
              <a:buFont typeface="Wingdings" panose="05000000000000000000" pitchFamily="2" charset="2"/>
              <a:buChar char="§"/>
              <a:defRPr sz="1200">
                <a:solidFill>
                  <a:schemeClr val="tx1"/>
                </a:solidFill>
                <a:latin typeface="Franklin Gothic Book"/>
              </a:defRPr>
            </a:lvl4pPr>
            <a:lvl5pPr marL="1543050" indent="-171450" algn="l">
              <a:spcBef>
                <a:spcPts val="225"/>
              </a:spcBef>
              <a:buClr>
                <a:schemeClr val="accent2"/>
              </a:buClr>
              <a:buFont typeface="Wingdings" panose="05000000000000000000" pitchFamily="2" charset="2"/>
              <a:buChar char="§"/>
              <a:defRPr sz="1200">
                <a:solidFill>
                  <a:schemeClr val="tx1"/>
                </a:solidFill>
                <a:latin typeface="Franklin Gothic Book"/>
              </a:defRPr>
            </a:lvl5pPr>
            <a:lvl6pPr marL="1885950" indent="-171450" fontAlgn="base">
              <a:spcBef>
                <a:spcPts val="225"/>
              </a:spcBef>
              <a:spcAft>
                <a:spcPct val="0"/>
              </a:spcAft>
              <a:buClr>
                <a:schemeClr val="accent2"/>
              </a:buClr>
              <a:buFont typeface="Wingdings" panose="05000000000000000000" pitchFamily="2" charset="2"/>
              <a:buChar char="§"/>
              <a:defRPr sz="1200">
                <a:solidFill>
                  <a:schemeClr val="tx1"/>
                </a:solidFill>
                <a:latin typeface="Franklin Gothic Book"/>
              </a:defRPr>
            </a:lvl6pPr>
            <a:lvl7pPr marL="2228850" indent="-171450" fontAlgn="base">
              <a:spcBef>
                <a:spcPts val="225"/>
              </a:spcBef>
              <a:spcAft>
                <a:spcPct val="0"/>
              </a:spcAft>
              <a:buClr>
                <a:schemeClr val="accent2"/>
              </a:buClr>
              <a:buFont typeface="Wingdings" panose="05000000000000000000" pitchFamily="2" charset="2"/>
              <a:buChar char="§"/>
              <a:defRPr sz="1200">
                <a:solidFill>
                  <a:schemeClr val="tx1"/>
                </a:solidFill>
                <a:latin typeface="Franklin Gothic Book"/>
              </a:defRPr>
            </a:lvl7pPr>
            <a:lvl8pPr marL="2571750" indent="-171450" fontAlgn="base">
              <a:spcBef>
                <a:spcPts val="225"/>
              </a:spcBef>
              <a:spcAft>
                <a:spcPct val="0"/>
              </a:spcAft>
              <a:buClr>
                <a:schemeClr val="accent2"/>
              </a:buClr>
              <a:buFont typeface="Wingdings" panose="05000000000000000000" pitchFamily="2" charset="2"/>
              <a:buChar char="§"/>
              <a:defRPr sz="1200">
                <a:solidFill>
                  <a:schemeClr val="tx1"/>
                </a:solidFill>
                <a:latin typeface="Franklin Gothic Book"/>
              </a:defRPr>
            </a:lvl8pPr>
            <a:lvl9pPr marL="2914650" indent="-171450" fontAlgn="base">
              <a:spcBef>
                <a:spcPts val="225"/>
              </a:spcBef>
              <a:spcAft>
                <a:spcPct val="0"/>
              </a:spcAft>
              <a:buClr>
                <a:schemeClr val="accent2"/>
              </a:buClr>
              <a:buFont typeface="Wingdings" panose="05000000000000000000" pitchFamily="2" charset="2"/>
              <a:buChar char="§"/>
              <a:defRPr sz="1200">
                <a:solidFill>
                  <a:schemeClr val="tx1"/>
                </a:solidFill>
                <a:latin typeface="Franklin Gothic Book"/>
              </a:defRPr>
            </a:lvl9pPr>
          </a:lstStyle>
          <a:p>
            <a:pPr algn="r">
              <a:spcBef>
                <a:spcPct val="0"/>
              </a:spcBef>
              <a:buFontTx/>
              <a:buNone/>
            </a:pPr>
            <a:fld id="{DC2164B1-A137-4A9D-A881-E56910C34D22}" type="slidenum">
              <a:rPr lang="tr-TR" altLang="tr-TR" sz="900" b="0">
                <a:latin typeface="Arial" panose="020B0604020202020204" pitchFamily="34" charset="0"/>
              </a:rPr>
              <a:pPr algn="r">
                <a:spcBef>
                  <a:spcPct val="0"/>
                </a:spcBef>
                <a:buFontTx/>
                <a:buNone/>
              </a:pPr>
              <a:t>40</a:t>
            </a:fld>
            <a:endParaRPr lang="tr-TR" altLang="tr-TR" sz="900" b="0" dirty="0">
              <a:latin typeface="Arial" panose="020B0604020202020204" pitchFamily="34" charset="0"/>
            </a:endParaRPr>
          </a:p>
        </p:txBody>
      </p:sp>
      <p:sp>
        <p:nvSpPr>
          <p:cNvPr id="7171" name="Altbilgi Yer Tutucusu 6"/>
          <p:cNvSpPr>
            <a:spLocks noGrp="1"/>
          </p:cNvSpPr>
          <p:nvPr>
            <p:ph type="ftr" sz="quarter" idx="12"/>
          </p:nvPr>
        </p:nvSpPr>
        <p:spPr/>
        <p:txBody>
          <a:bodyPr anchor="ctr" anchorCtr="1"/>
          <a:lstStyle>
            <a:lvl1pPr algn="l" eaLnBrk="0" hangingPunct="0">
              <a:spcBef>
                <a:spcPct val="20000"/>
              </a:spcBef>
              <a:buClr>
                <a:schemeClr val="hlink"/>
              </a:buClr>
              <a:buSzPct val="70000"/>
              <a:buFont typeface="Wingdings" pitchFamily="2" charset="2"/>
              <a:buChar char="n"/>
              <a:defRPr sz="2400">
                <a:solidFill>
                  <a:schemeClr val="tx1"/>
                </a:solidFill>
                <a:latin typeface="Garamond" pitchFamily="18" charset="0"/>
              </a:defRPr>
            </a:lvl1pPr>
            <a:lvl2pPr marL="557213" indent="-214313" algn="l" eaLnBrk="0" hangingPunct="0">
              <a:spcBef>
                <a:spcPct val="20000"/>
              </a:spcBef>
              <a:buClr>
                <a:schemeClr val="accent2"/>
              </a:buClr>
              <a:buSzPct val="70000"/>
              <a:buFont typeface="Wingdings" pitchFamily="2" charset="2"/>
              <a:buChar char="n"/>
              <a:defRPr sz="2100">
                <a:solidFill>
                  <a:schemeClr val="tx1"/>
                </a:solidFill>
                <a:latin typeface="Garamond" pitchFamily="18" charset="0"/>
              </a:defRPr>
            </a:lvl2pPr>
            <a:lvl3pPr marL="857250" indent="-171450" algn="l" eaLnBrk="0" hangingPunct="0">
              <a:spcBef>
                <a:spcPct val="20000"/>
              </a:spcBef>
              <a:buClr>
                <a:schemeClr val="tx2"/>
              </a:buClr>
              <a:buSzPct val="70000"/>
              <a:buFont typeface="Wingdings" pitchFamily="2" charset="2"/>
              <a:buChar char="n"/>
              <a:defRPr sz="1800">
                <a:solidFill>
                  <a:schemeClr val="tx1"/>
                </a:solidFill>
                <a:latin typeface="Garamond" pitchFamily="18" charset="0"/>
              </a:defRPr>
            </a:lvl3pPr>
            <a:lvl4pPr marL="1200150" indent="-171450" algn="l" eaLnBrk="0" hangingPunct="0">
              <a:spcBef>
                <a:spcPct val="20000"/>
              </a:spcBef>
              <a:buClr>
                <a:schemeClr val="accent2"/>
              </a:buClr>
              <a:buSzPct val="70000"/>
              <a:buFont typeface="Wingdings" pitchFamily="2" charset="2"/>
              <a:buChar char="n"/>
              <a:defRPr sz="1500">
                <a:solidFill>
                  <a:schemeClr val="tx1"/>
                </a:solidFill>
                <a:latin typeface="Garamond" pitchFamily="18" charset="0"/>
              </a:defRPr>
            </a:lvl4pPr>
            <a:lvl5pPr marL="1543050" indent="-171450" algn="l" eaLnBrk="0" hangingPunct="0">
              <a:spcBef>
                <a:spcPct val="20000"/>
              </a:spcBef>
              <a:buClr>
                <a:schemeClr val="hlink"/>
              </a:buClr>
              <a:buSzPct val="70000"/>
              <a:buFont typeface="Wingdings" pitchFamily="2" charset="2"/>
              <a:buChar char="n"/>
              <a:defRPr sz="1500">
                <a:solidFill>
                  <a:schemeClr val="tx1"/>
                </a:solidFill>
                <a:latin typeface="Garamond" pitchFamily="18" charset="0"/>
              </a:defRPr>
            </a:lvl5pPr>
            <a:lvl6pPr marL="1885950" indent="-171450" eaLnBrk="0" fontAlgn="base" hangingPunct="0">
              <a:spcBef>
                <a:spcPct val="20000"/>
              </a:spcBef>
              <a:spcAft>
                <a:spcPct val="0"/>
              </a:spcAft>
              <a:buClr>
                <a:schemeClr val="hlink"/>
              </a:buClr>
              <a:buSzPct val="70000"/>
              <a:buFont typeface="Wingdings" pitchFamily="2" charset="2"/>
              <a:buChar char="n"/>
              <a:defRPr sz="1500">
                <a:solidFill>
                  <a:schemeClr val="tx1"/>
                </a:solidFill>
                <a:latin typeface="Garamond" pitchFamily="18" charset="0"/>
              </a:defRPr>
            </a:lvl6pPr>
            <a:lvl7pPr marL="2228850" indent="-171450" eaLnBrk="0" fontAlgn="base" hangingPunct="0">
              <a:spcBef>
                <a:spcPct val="20000"/>
              </a:spcBef>
              <a:spcAft>
                <a:spcPct val="0"/>
              </a:spcAft>
              <a:buClr>
                <a:schemeClr val="hlink"/>
              </a:buClr>
              <a:buSzPct val="70000"/>
              <a:buFont typeface="Wingdings" pitchFamily="2" charset="2"/>
              <a:buChar char="n"/>
              <a:defRPr sz="1500">
                <a:solidFill>
                  <a:schemeClr val="tx1"/>
                </a:solidFill>
                <a:latin typeface="Garamond" pitchFamily="18" charset="0"/>
              </a:defRPr>
            </a:lvl7pPr>
            <a:lvl8pPr marL="2571750" indent="-171450" eaLnBrk="0" fontAlgn="base" hangingPunct="0">
              <a:spcBef>
                <a:spcPct val="20000"/>
              </a:spcBef>
              <a:spcAft>
                <a:spcPct val="0"/>
              </a:spcAft>
              <a:buClr>
                <a:schemeClr val="hlink"/>
              </a:buClr>
              <a:buSzPct val="70000"/>
              <a:buFont typeface="Wingdings" pitchFamily="2" charset="2"/>
              <a:buChar char="n"/>
              <a:defRPr sz="1500">
                <a:solidFill>
                  <a:schemeClr val="tx1"/>
                </a:solidFill>
                <a:latin typeface="Garamond" pitchFamily="18" charset="0"/>
              </a:defRPr>
            </a:lvl8pPr>
            <a:lvl9pPr marL="2914650" indent="-171450" eaLnBrk="0" fontAlgn="base" hangingPunct="0">
              <a:spcBef>
                <a:spcPct val="20000"/>
              </a:spcBef>
              <a:spcAft>
                <a:spcPct val="0"/>
              </a:spcAft>
              <a:buClr>
                <a:schemeClr val="hlink"/>
              </a:buClr>
              <a:buSzPct val="70000"/>
              <a:buFont typeface="Wingdings" pitchFamily="2" charset="2"/>
              <a:buChar char="n"/>
              <a:defRPr sz="1500">
                <a:solidFill>
                  <a:schemeClr val="tx1"/>
                </a:solidFill>
                <a:latin typeface="Garamond" pitchFamily="18" charset="0"/>
              </a:defRPr>
            </a:lvl9pPr>
          </a:lstStyle>
          <a:p>
            <a:pPr algn="ctr" eaLnBrk="1" hangingPunct="1">
              <a:spcBef>
                <a:spcPct val="0"/>
              </a:spcBef>
              <a:buClrTx/>
              <a:buSzTx/>
              <a:buFontTx/>
              <a:buNone/>
              <a:defRPr/>
            </a:pPr>
            <a:r>
              <a:rPr lang="tr-TR" altLang="tr-TR" sz="1000">
                <a:solidFill>
                  <a:srgbClr val="FF0000">
                    <a:alpha val="50000"/>
                  </a:srgbClr>
                </a:solidFill>
                <a:latin typeface="Arial" panose="020B0604020202020204" pitchFamily="34" charset="0"/>
              </a:rPr>
              <a:t>Türk Telekom | Çok Gizli | Kişisel Veri İçermez </a:t>
            </a:r>
            <a:endParaRPr lang="tr-TR" altLang="tr-TR" sz="1000" dirty="0">
              <a:solidFill>
                <a:srgbClr val="FF0000">
                  <a:alpha val="50000"/>
                </a:srgbClr>
              </a:solidFill>
              <a:latin typeface="Arial" panose="020B0604020202020204" pitchFamily="34" charset="0"/>
            </a:endParaRPr>
          </a:p>
        </p:txBody>
      </p:sp>
      <p:sp>
        <p:nvSpPr>
          <p:cNvPr id="11270" name="Text Box 5"/>
          <p:cNvSpPr txBox="1">
            <a:spLocks noChangeArrowheads="1"/>
          </p:cNvSpPr>
          <p:nvPr/>
        </p:nvSpPr>
        <p:spPr bwMode="auto">
          <a:xfrm>
            <a:off x="1277541" y="1107283"/>
            <a:ext cx="37802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spcBef>
                <a:spcPts val="800"/>
              </a:spcBef>
              <a:buFont typeface="Arial" panose="020B0604020202020204" pitchFamily="34" charset="0"/>
              <a:defRPr sz="1600" b="1">
                <a:solidFill>
                  <a:schemeClr val="tx1"/>
                </a:solidFill>
                <a:latin typeface="Franklin Gothic Book"/>
              </a:defRPr>
            </a:lvl1pPr>
            <a:lvl2pPr marL="742950" indent="-285750" algn="l">
              <a:spcBef>
                <a:spcPts val="300"/>
              </a:spcBef>
              <a:buClr>
                <a:schemeClr val="accent2"/>
              </a:buClr>
              <a:buFont typeface="Wingdings" panose="05000000000000000000" pitchFamily="2" charset="2"/>
              <a:buChar char="§"/>
              <a:defRPr sz="1600">
                <a:solidFill>
                  <a:schemeClr val="tx1"/>
                </a:solidFill>
                <a:latin typeface="Franklin Gothic Book"/>
              </a:defRPr>
            </a:lvl2pPr>
            <a:lvl3pPr marL="1143000" indent="-228600" algn="l">
              <a:spcBef>
                <a:spcPts val="300"/>
              </a:spcBef>
              <a:buClr>
                <a:schemeClr val="accent2"/>
              </a:buClr>
              <a:buFont typeface="Wingdings" panose="05000000000000000000" pitchFamily="2" charset="2"/>
              <a:buChar char="§"/>
              <a:defRPr sz="1600">
                <a:solidFill>
                  <a:schemeClr val="tx1"/>
                </a:solidFill>
                <a:latin typeface="Franklin Gothic Book"/>
              </a:defRPr>
            </a:lvl3pPr>
            <a:lvl4pPr marL="1600200" indent="-228600" algn="l">
              <a:spcBef>
                <a:spcPts val="300"/>
              </a:spcBef>
              <a:buClr>
                <a:schemeClr val="accent2"/>
              </a:buClr>
              <a:buFont typeface="Wingdings" panose="05000000000000000000" pitchFamily="2" charset="2"/>
              <a:buChar char="§"/>
              <a:defRPr sz="1600">
                <a:solidFill>
                  <a:schemeClr val="tx1"/>
                </a:solidFill>
                <a:latin typeface="Franklin Gothic Book"/>
              </a:defRPr>
            </a:lvl4pPr>
            <a:lvl5pPr marL="2057400" indent="-228600" algn="l">
              <a:spcBef>
                <a:spcPts val="300"/>
              </a:spcBef>
              <a:buClr>
                <a:schemeClr val="accent2"/>
              </a:buClr>
              <a:buFont typeface="Wingdings" panose="05000000000000000000" pitchFamily="2" charset="2"/>
              <a:buChar char="§"/>
              <a:defRPr sz="1600">
                <a:solidFill>
                  <a:schemeClr val="tx1"/>
                </a:solidFill>
                <a:latin typeface="Franklin Gothic Book"/>
              </a:defRPr>
            </a:lvl5pPr>
            <a:lvl6pPr marL="25146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6pPr>
            <a:lvl7pPr marL="29718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7pPr>
            <a:lvl8pPr marL="34290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8pPr>
            <a:lvl9pPr marL="38862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9pPr>
          </a:lstStyle>
          <a:p>
            <a:pPr>
              <a:spcBef>
                <a:spcPct val="50000"/>
              </a:spcBef>
              <a:buFontTx/>
              <a:buNone/>
            </a:pPr>
            <a:r>
              <a:rPr lang="tr-TR" altLang="tr-TR" sz="2400" b="0">
                <a:latin typeface="Garamond" panose="02020404030301010803" pitchFamily="18" charset="0"/>
              </a:rPr>
              <a:t>Temel Kavramlar</a:t>
            </a:r>
          </a:p>
        </p:txBody>
      </p:sp>
    </p:spTree>
    <p:extLst>
      <p:ext uri="{BB962C8B-B14F-4D97-AF65-F5344CB8AC3E}">
        <p14:creationId xmlns:p14="http://schemas.microsoft.com/office/powerpoint/2010/main" val="759951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0817" y="913188"/>
            <a:ext cx="8229600" cy="686184"/>
          </a:xfrm>
        </p:spPr>
        <p:txBody>
          <a:bodyPr/>
          <a:lstStyle/>
          <a:p>
            <a:pPr algn="just" fontAlgn="base">
              <a:spcBef>
                <a:spcPts val="800"/>
              </a:spcBef>
              <a:spcAft>
                <a:spcPct val="0"/>
              </a:spcAft>
            </a:pPr>
            <a:r>
              <a:rPr lang="tr-TR" b="1" dirty="0"/>
              <a:t>RL</a:t>
            </a:r>
            <a:br>
              <a:rPr lang="tr-TR" b="1" dirty="0"/>
            </a:br>
            <a:r>
              <a:rPr lang="tr-TR" altLang="tr-TR" sz="1600" b="1" dirty="0">
                <a:solidFill>
                  <a:srgbClr val="000000"/>
                </a:solidFill>
                <a:latin typeface="Franklin Gothic Book"/>
                <a:ea typeface="+mn-ea"/>
                <a:cs typeface="+mn-cs"/>
              </a:rPr>
              <a:t>Radyolink 2 yönlü radyo iletişim sistemidir. İşaretleri bir noktadan başka bir noktaya </a:t>
            </a:r>
            <a:r>
              <a:rPr lang="tr-TR" altLang="tr-TR" sz="1600" b="1" dirty="0" err="1">
                <a:solidFill>
                  <a:srgbClr val="000000"/>
                </a:solidFill>
                <a:latin typeface="Franklin Gothic Book"/>
                <a:ea typeface="+mn-ea"/>
                <a:cs typeface="+mn-cs"/>
              </a:rPr>
              <a:t>elektromagnetik</a:t>
            </a:r>
            <a:r>
              <a:rPr lang="tr-TR" altLang="tr-TR" sz="1600" b="1" dirty="0">
                <a:solidFill>
                  <a:srgbClr val="000000"/>
                </a:solidFill>
                <a:latin typeface="Franklin Gothic Book"/>
                <a:ea typeface="+mn-ea"/>
                <a:cs typeface="+mn-cs"/>
              </a:rPr>
              <a:t> dalgalar ile hava ortamından ileten transmisyon ortamıdır.</a:t>
            </a:r>
            <a:br>
              <a:rPr lang="tr-TR" altLang="tr-TR" sz="2400" b="1" dirty="0">
                <a:solidFill>
                  <a:srgbClr val="000000"/>
                </a:solidFill>
                <a:latin typeface="Franklin Gothic Book"/>
                <a:ea typeface="+mn-ea"/>
                <a:cs typeface="+mn-cs"/>
              </a:rPr>
            </a:br>
            <a:br>
              <a:rPr lang="tr-TR" b="1" dirty="0"/>
            </a:br>
            <a:endParaRPr lang="tr-TR" dirty="0"/>
          </a:p>
        </p:txBody>
      </p:sp>
      <p:pic>
        <p:nvPicPr>
          <p:cNvPr id="3" name="Resim 2"/>
          <p:cNvPicPr>
            <a:picLocks noChangeAspect="1"/>
          </p:cNvPicPr>
          <p:nvPr/>
        </p:nvPicPr>
        <p:blipFill>
          <a:blip r:embed="rId3"/>
          <a:stretch>
            <a:fillRect/>
          </a:stretch>
        </p:blipFill>
        <p:spPr>
          <a:xfrm>
            <a:off x="2306971" y="2310052"/>
            <a:ext cx="5073396" cy="2953512"/>
          </a:xfrm>
          <a:prstGeom prst="rect">
            <a:avLst/>
          </a:prstGeom>
        </p:spPr>
      </p:pic>
      <p:sp>
        <p:nvSpPr>
          <p:cNvPr id="4" name="Dikdörtgen 3"/>
          <p:cNvSpPr/>
          <p:nvPr/>
        </p:nvSpPr>
        <p:spPr>
          <a:xfrm>
            <a:off x="410817" y="5391803"/>
            <a:ext cx="8733183" cy="1092607"/>
          </a:xfrm>
          <a:prstGeom prst="rect">
            <a:avLst/>
          </a:prstGeom>
        </p:spPr>
        <p:txBody>
          <a:bodyPr wrap="square">
            <a:spAutoFit/>
          </a:bodyPr>
          <a:lstStyle/>
          <a:p>
            <a:pPr algn="just">
              <a:spcBef>
                <a:spcPct val="50000"/>
              </a:spcBef>
            </a:pPr>
            <a:r>
              <a:rPr lang="tr-TR" altLang="tr-TR" b="1" dirty="0">
                <a:latin typeface="Garamond" panose="02020404030301010803" pitchFamily="18" charset="0"/>
              </a:rPr>
              <a:t>Radyolink sisteminin kurulabilmesi için 2 istasyon arasında optik görüş sağlanmalıdır !!! </a:t>
            </a:r>
            <a:r>
              <a:rPr lang="tr-TR" altLang="tr-TR" sz="1400" b="1" dirty="0" err="1">
                <a:latin typeface="Rotis Sans Serif for Nokia" pitchFamily="2" charset="0"/>
              </a:rPr>
              <a:t>Fresnel</a:t>
            </a:r>
            <a:r>
              <a:rPr lang="tr-TR" altLang="tr-TR" sz="1400" b="1" dirty="0">
                <a:latin typeface="Rotis Sans Serif for Nokia" pitchFamily="2" charset="0"/>
              </a:rPr>
              <a:t> Bölgesinde engel olmamasına dikkat edilmelidir.</a:t>
            </a:r>
            <a:endParaRPr lang="en-US" altLang="tr-TR" sz="1400" b="1" dirty="0">
              <a:latin typeface="Rotis Sans Serif for Nokia" pitchFamily="2" charset="0"/>
            </a:endParaRPr>
          </a:p>
          <a:p>
            <a:pPr algn="just">
              <a:spcBef>
                <a:spcPct val="50000"/>
              </a:spcBef>
              <a:buFontTx/>
              <a:buNone/>
            </a:pPr>
            <a:endParaRPr lang="tr-TR" altLang="tr-TR" b="1" dirty="0">
              <a:latin typeface="Garamond" panose="02020404030301010803" pitchFamily="18" charset="0"/>
            </a:endParaRPr>
          </a:p>
        </p:txBody>
      </p:sp>
      <p:sp>
        <p:nvSpPr>
          <p:cNvPr id="5" name="Alt Bilgi Yer Tutucusu 4">
            <a:extLst>
              <a:ext uri="{FF2B5EF4-FFF2-40B4-BE49-F238E27FC236}">
                <a16:creationId xmlns:a16="http://schemas.microsoft.com/office/drawing/2014/main" id="{5293A444-F62A-403D-891C-E6EEBDC325C6}"/>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1141729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0817" y="913189"/>
            <a:ext cx="8229600" cy="500653"/>
          </a:xfrm>
        </p:spPr>
        <p:txBody>
          <a:bodyPr/>
          <a:lstStyle/>
          <a:p>
            <a:pPr algn="l" fontAlgn="base">
              <a:lnSpc>
                <a:spcPct val="80000"/>
              </a:lnSpc>
              <a:spcBef>
                <a:spcPts val="800"/>
              </a:spcBef>
              <a:spcAft>
                <a:spcPct val="0"/>
              </a:spcAft>
            </a:pPr>
            <a:r>
              <a:rPr lang="tr-TR" b="1" dirty="0"/>
              <a:t>                    RL ANTEN</a:t>
            </a:r>
            <a:br>
              <a:rPr lang="tr-TR" b="1" dirty="0"/>
            </a:br>
            <a:br>
              <a:rPr lang="tr-TR" b="1" dirty="0"/>
            </a:br>
            <a:br>
              <a:rPr lang="tr-TR" altLang="tr-TR" sz="2800" b="1" dirty="0">
                <a:solidFill>
                  <a:srgbClr val="000000"/>
                </a:solidFill>
                <a:latin typeface="Franklin Gothic Book"/>
                <a:ea typeface="+mn-ea"/>
                <a:cs typeface="+mn-cs"/>
              </a:rPr>
            </a:br>
            <a:br>
              <a:rPr lang="tr-TR" b="1" dirty="0"/>
            </a:br>
            <a:br>
              <a:rPr lang="tr-TR" b="1" dirty="0"/>
            </a:br>
            <a:endParaRPr lang="tr-TR" dirty="0"/>
          </a:p>
        </p:txBody>
      </p:sp>
      <p:pic>
        <p:nvPicPr>
          <p:cNvPr id="4" name="Resim 3"/>
          <p:cNvPicPr>
            <a:picLocks noChangeAspect="1"/>
          </p:cNvPicPr>
          <p:nvPr/>
        </p:nvPicPr>
        <p:blipFill>
          <a:blip r:embed="rId3"/>
          <a:stretch>
            <a:fillRect/>
          </a:stretch>
        </p:blipFill>
        <p:spPr>
          <a:xfrm>
            <a:off x="1086679" y="1480102"/>
            <a:ext cx="6639338" cy="4520649"/>
          </a:xfrm>
          <a:prstGeom prst="rect">
            <a:avLst/>
          </a:prstGeom>
        </p:spPr>
      </p:pic>
      <p:sp>
        <p:nvSpPr>
          <p:cNvPr id="3" name="Alt Bilgi Yer Tutucusu 2">
            <a:extLst>
              <a:ext uri="{FF2B5EF4-FFF2-40B4-BE49-F238E27FC236}">
                <a16:creationId xmlns:a16="http://schemas.microsoft.com/office/drawing/2014/main" id="{01CF4B66-9A92-4326-B4EA-520DA30B6EAA}"/>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555609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0817" y="913189"/>
            <a:ext cx="8229600" cy="500653"/>
          </a:xfrm>
        </p:spPr>
        <p:txBody>
          <a:bodyPr/>
          <a:lstStyle/>
          <a:p>
            <a:pPr algn="l" fontAlgn="base">
              <a:lnSpc>
                <a:spcPct val="80000"/>
              </a:lnSpc>
              <a:spcBef>
                <a:spcPts val="800"/>
              </a:spcBef>
              <a:spcAft>
                <a:spcPct val="0"/>
              </a:spcAft>
            </a:pPr>
            <a:r>
              <a:rPr lang="tr-TR" b="1" dirty="0"/>
              <a:t>                    RL ANTEN</a:t>
            </a:r>
            <a:br>
              <a:rPr lang="tr-TR" b="1" dirty="0"/>
            </a:br>
            <a:br>
              <a:rPr lang="tr-TR" b="1" dirty="0"/>
            </a:br>
            <a:br>
              <a:rPr lang="tr-TR" altLang="tr-TR" sz="2800" b="1" dirty="0">
                <a:solidFill>
                  <a:srgbClr val="000000"/>
                </a:solidFill>
                <a:latin typeface="Franklin Gothic Book"/>
                <a:ea typeface="+mn-ea"/>
                <a:cs typeface="+mn-cs"/>
              </a:rPr>
            </a:br>
            <a:br>
              <a:rPr lang="tr-TR" b="1" dirty="0"/>
            </a:br>
            <a:br>
              <a:rPr lang="tr-TR" b="1" dirty="0"/>
            </a:br>
            <a:endParaRPr lang="tr-TR" dirty="0"/>
          </a:p>
        </p:txBody>
      </p:sp>
      <p:pic>
        <p:nvPicPr>
          <p:cNvPr id="3" name="Resim 2"/>
          <p:cNvPicPr>
            <a:picLocks noChangeAspect="1"/>
          </p:cNvPicPr>
          <p:nvPr/>
        </p:nvPicPr>
        <p:blipFill>
          <a:blip r:embed="rId3"/>
          <a:stretch>
            <a:fillRect/>
          </a:stretch>
        </p:blipFill>
        <p:spPr>
          <a:xfrm>
            <a:off x="1162050" y="1413841"/>
            <a:ext cx="6819900" cy="4558334"/>
          </a:xfrm>
          <a:prstGeom prst="rect">
            <a:avLst/>
          </a:prstGeom>
        </p:spPr>
      </p:pic>
      <p:sp>
        <p:nvSpPr>
          <p:cNvPr id="4" name="Alt Bilgi Yer Tutucusu 3">
            <a:extLst>
              <a:ext uri="{FF2B5EF4-FFF2-40B4-BE49-F238E27FC236}">
                <a16:creationId xmlns:a16="http://schemas.microsoft.com/office/drawing/2014/main" id="{72B902D3-C9D2-474B-AE6D-DE8DA3057D36}"/>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631442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360" name="Group 96"/>
          <p:cNvGraphicFramePr>
            <a:graphicFrameLocks noGrp="1"/>
          </p:cNvGraphicFramePr>
          <p:nvPr>
            <p:ph sz="half" idx="1"/>
          </p:nvPr>
        </p:nvGraphicFramePr>
        <p:xfrm>
          <a:off x="5922170" y="1538287"/>
          <a:ext cx="1566863" cy="4079084"/>
        </p:xfrm>
        <a:graphic>
          <a:graphicData uri="http://schemas.openxmlformats.org/drawingml/2006/table">
            <a:tbl>
              <a:tblPr/>
              <a:tblGrid>
                <a:gridCol w="1566863">
                  <a:extLst>
                    <a:ext uri="{9D8B030D-6E8A-4147-A177-3AD203B41FA5}">
                      <a16:colId xmlns:a16="http://schemas.microsoft.com/office/drawing/2014/main" val="20000"/>
                    </a:ext>
                  </a:extLst>
                </a:gridCol>
              </a:tblGrid>
              <a:tr h="86436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rPr>
                        <a:t>Max. Hop Mesafesi</a:t>
                      </a:r>
                    </a:p>
                  </a:txBody>
                  <a:tcPr marL="68580" marR="68580" marT="34289" marB="3428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3102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a:ln>
                            <a:noFill/>
                          </a:ln>
                          <a:solidFill>
                            <a:schemeClr val="tx1"/>
                          </a:solidFill>
                          <a:effectLst/>
                          <a:latin typeface="Garamond" pitchFamily="18" charset="0"/>
                        </a:rPr>
                        <a:t>~ 80 km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a:ln>
                            <a:noFill/>
                          </a:ln>
                          <a:solidFill>
                            <a:schemeClr val="tx1"/>
                          </a:solidFill>
                          <a:effectLst/>
                          <a:latin typeface="Garamond" pitchFamily="18" charset="0"/>
                        </a:rPr>
                        <a:t>~ 50 km</a:t>
                      </a:r>
                      <a:endParaRPr kumimoji="0" lang="tr-TR" sz="2100" b="1" i="0" u="none" strike="noStrike" cap="none" normalizeH="0" baseline="0">
                        <a:ln>
                          <a:noFill/>
                        </a:ln>
                        <a:solidFill>
                          <a:schemeClr val="tx1"/>
                        </a:solidFill>
                        <a:effectLst/>
                        <a:latin typeface="Garamond" pitchFamily="18" charset="0"/>
                      </a:endParaRPr>
                    </a:p>
                  </a:txBody>
                  <a:tcPr marL="68580" marR="68580" marT="34289" marB="3428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29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a:ln>
                            <a:noFill/>
                          </a:ln>
                          <a:solidFill>
                            <a:schemeClr val="tx1"/>
                          </a:solidFill>
                          <a:effectLst/>
                          <a:latin typeface="Garamond" pitchFamily="18" charset="0"/>
                        </a:rPr>
                        <a:t>~ 40 km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a:ln>
                            <a:noFill/>
                          </a:ln>
                          <a:solidFill>
                            <a:schemeClr val="tx1"/>
                          </a:solidFill>
                          <a:effectLst/>
                          <a:latin typeface="Garamond" pitchFamily="18" charset="0"/>
                        </a:rPr>
                        <a:t>~ 35 km</a:t>
                      </a:r>
                      <a:endParaRPr kumimoji="0" lang="tr-TR" sz="2100" b="1" i="0" u="none" strike="noStrike" cap="none" normalizeH="0" baseline="0">
                        <a:ln>
                          <a:noFill/>
                        </a:ln>
                        <a:solidFill>
                          <a:schemeClr val="tx1"/>
                        </a:solidFill>
                        <a:effectLst/>
                        <a:latin typeface="Garamond" pitchFamily="18" charset="0"/>
                      </a:endParaRPr>
                    </a:p>
                  </a:txBody>
                  <a:tcPr marL="68580" marR="68580" marT="34289" marB="3428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407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a:ln>
                            <a:noFill/>
                          </a:ln>
                          <a:solidFill>
                            <a:schemeClr val="tx1"/>
                          </a:solidFill>
                          <a:effectLst/>
                          <a:latin typeface="Garamond" pitchFamily="18" charset="0"/>
                        </a:rPr>
                        <a:t>~ 20 km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a:ln>
                            <a:noFill/>
                          </a:ln>
                          <a:solidFill>
                            <a:schemeClr val="tx1"/>
                          </a:solidFill>
                          <a:effectLst/>
                          <a:latin typeface="Garamond" pitchFamily="18" charset="0"/>
                        </a:rPr>
                        <a:t>~ 18 km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a:ln>
                            <a:noFill/>
                          </a:ln>
                          <a:solidFill>
                            <a:schemeClr val="tx1"/>
                          </a:solidFill>
                          <a:effectLst/>
                          <a:latin typeface="Garamond" pitchFamily="18" charset="0"/>
                        </a:rPr>
                        <a:t>~ 15 km</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a:ln>
                            <a:noFill/>
                          </a:ln>
                          <a:solidFill>
                            <a:schemeClr val="tx1"/>
                          </a:solidFill>
                          <a:effectLst/>
                          <a:latin typeface="Garamond" pitchFamily="18" charset="0"/>
                        </a:rPr>
                        <a:t>~ 10 km</a:t>
                      </a:r>
                      <a:endParaRPr kumimoji="0" lang="tr-TR" sz="2100" b="1" i="0" u="none" strike="noStrike" cap="none" normalizeH="0" baseline="0">
                        <a:ln>
                          <a:noFill/>
                        </a:ln>
                        <a:solidFill>
                          <a:schemeClr val="tx1"/>
                        </a:solidFill>
                        <a:effectLst/>
                        <a:latin typeface="Garamond" pitchFamily="18" charset="0"/>
                      </a:endParaRPr>
                    </a:p>
                  </a:txBody>
                  <a:tcPr marL="68580" marR="68580" marT="34289" marB="3428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67363" name="Group 99"/>
          <p:cNvGraphicFramePr>
            <a:graphicFrameLocks noGrp="1"/>
          </p:cNvGraphicFramePr>
          <p:nvPr>
            <p:ph sz="half" idx="2"/>
          </p:nvPr>
        </p:nvGraphicFramePr>
        <p:xfrm>
          <a:off x="1439467" y="1538289"/>
          <a:ext cx="4482703" cy="4086227"/>
        </p:xfrm>
        <a:graphic>
          <a:graphicData uri="http://schemas.openxmlformats.org/drawingml/2006/table">
            <a:tbl>
              <a:tblPr/>
              <a:tblGrid>
                <a:gridCol w="1134665">
                  <a:extLst>
                    <a:ext uri="{9D8B030D-6E8A-4147-A177-3AD203B41FA5}">
                      <a16:colId xmlns:a16="http://schemas.microsoft.com/office/drawing/2014/main" val="20000"/>
                    </a:ext>
                  </a:extLst>
                </a:gridCol>
                <a:gridCol w="1350169">
                  <a:extLst>
                    <a:ext uri="{9D8B030D-6E8A-4147-A177-3AD203B41FA5}">
                      <a16:colId xmlns:a16="http://schemas.microsoft.com/office/drawing/2014/main" val="20001"/>
                    </a:ext>
                  </a:extLst>
                </a:gridCol>
                <a:gridCol w="1997869">
                  <a:extLst>
                    <a:ext uri="{9D8B030D-6E8A-4147-A177-3AD203B41FA5}">
                      <a16:colId xmlns:a16="http://schemas.microsoft.com/office/drawing/2014/main" val="20002"/>
                    </a:ext>
                  </a:extLst>
                </a:gridCol>
              </a:tblGrid>
              <a:tr h="84888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rPr>
                        <a:t>Tip</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rPr>
                        <a:t>Frekans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rPr>
                        <a:t>Bandı</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rPr>
                        <a:t>Bant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rPr>
                        <a:t>Genişliği (GHz)</a:t>
                      </a: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888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rPr>
                        <a:t>Long Haul</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rPr>
                        <a:t>2 GHz</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rPr>
                        <a:t>7 GHz</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a:ln>
                            <a:noFill/>
                          </a:ln>
                          <a:solidFill>
                            <a:schemeClr val="tx1"/>
                          </a:solidFill>
                          <a:effectLst/>
                          <a:latin typeface="Garamond" pitchFamily="18" charset="0"/>
                        </a:rPr>
                        <a:t>1.7 - 2.7</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a:ln>
                            <a:noFill/>
                          </a:ln>
                          <a:solidFill>
                            <a:schemeClr val="tx1"/>
                          </a:solidFill>
                          <a:effectLst/>
                          <a:latin typeface="Garamond" pitchFamily="18" charset="0"/>
                        </a:rPr>
                        <a:t>7.1 - 7.7</a:t>
                      </a:r>
                      <a:endPar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769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rPr>
                        <a:t>Medium Haul</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rPr>
                        <a:t>13 GHz</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rPr>
                        <a:t>15 GHz</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a:ln>
                            <a:noFill/>
                          </a:ln>
                          <a:solidFill>
                            <a:schemeClr val="tx1"/>
                          </a:solidFill>
                          <a:effectLst/>
                          <a:latin typeface="Garamond" pitchFamily="18" charset="0"/>
                        </a:rPr>
                        <a:t>12.75 - 13.25</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a:ln>
                            <a:noFill/>
                          </a:ln>
                          <a:solidFill>
                            <a:schemeClr val="tx1"/>
                          </a:solidFill>
                          <a:effectLst/>
                          <a:latin typeface="Garamond" pitchFamily="18" charset="0"/>
                        </a:rPr>
                        <a:t>14.40 - 15.35</a:t>
                      </a:r>
                      <a:endParaRPr kumimoji="0" lang="tr-TR" sz="2100" b="1" i="0" u="none" strike="noStrike" cap="none" normalizeH="0" baseline="0">
                        <a:ln>
                          <a:noFill/>
                        </a:ln>
                        <a:solidFill>
                          <a:schemeClr val="tx1"/>
                        </a:solidFill>
                        <a:effectLst/>
                        <a:latin typeface="Garamond" pitchFamily="18" charset="0"/>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407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rPr>
                        <a:t>Short Haul</a:t>
                      </a:r>
                    </a:p>
                  </a:txBody>
                  <a:tcPr marL="68580" marR="68580" marT="34289" marB="3428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rPr>
                        <a:t>18 GHz</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rPr>
                        <a:t>23 GHz</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rPr>
                        <a:t>26 GHz</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rPr>
                        <a:t>38 GHz</a:t>
                      </a:r>
                    </a:p>
                  </a:txBody>
                  <a:tcPr marL="68580" marR="68580" marT="34289" marB="3428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a:ln>
                            <a:noFill/>
                          </a:ln>
                          <a:solidFill>
                            <a:schemeClr val="tx1"/>
                          </a:solidFill>
                          <a:effectLst/>
                          <a:latin typeface="Garamond" pitchFamily="18" charset="0"/>
                        </a:rPr>
                        <a:t>17.7 - 19.7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a:ln>
                            <a:noFill/>
                          </a:ln>
                          <a:solidFill>
                            <a:schemeClr val="tx1"/>
                          </a:solidFill>
                          <a:effectLst/>
                          <a:latin typeface="Garamond" pitchFamily="18" charset="0"/>
                        </a:rPr>
                        <a:t>21.2 - 23.6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a:ln>
                            <a:noFill/>
                          </a:ln>
                          <a:solidFill>
                            <a:schemeClr val="tx1"/>
                          </a:solidFill>
                          <a:effectLst/>
                          <a:latin typeface="Garamond" pitchFamily="18" charset="0"/>
                        </a:rPr>
                        <a:t>25.25 - 27.5</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100" b="1" i="0" u="none" strike="noStrike" cap="none" normalizeH="0" baseline="0">
                          <a:ln>
                            <a:noFill/>
                          </a:ln>
                          <a:solidFill>
                            <a:schemeClr val="tx1"/>
                          </a:solidFill>
                          <a:effectLst/>
                          <a:latin typeface="Garamond" pitchFamily="18" charset="0"/>
                        </a:rPr>
                        <a:t>36.0 - 40.5 </a:t>
                      </a:r>
                      <a:endParaRPr kumimoji="0" lang="tr-TR" sz="2100" b="1"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68580" marR="68580" marT="34289" marB="3428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2565" name="Slayt Numarası Yer Tutucusu 5"/>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lgn="l">
              <a:spcBef>
                <a:spcPts val="600"/>
              </a:spcBef>
              <a:buFont typeface="Arial" panose="020B0604020202020204" pitchFamily="34" charset="0"/>
              <a:defRPr sz="1200" b="1">
                <a:solidFill>
                  <a:schemeClr val="tx1"/>
                </a:solidFill>
                <a:latin typeface="Franklin Gothic Book"/>
              </a:defRPr>
            </a:lvl1pPr>
            <a:lvl2pPr marL="557213" indent="-214313" algn="l">
              <a:spcBef>
                <a:spcPts val="225"/>
              </a:spcBef>
              <a:buClr>
                <a:schemeClr val="accent2"/>
              </a:buClr>
              <a:buFont typeface="Wingdings" panose="05000000000000000000" pitchFamily="2" charset="2"/>
              <a:buChar char="§"/>
              <a:defRPr sz="1200">
                <a:solidFill>
                  <a:schemeClr val="tx1"/>
                </a:solidFill>
                <a:latin typeface="Franklin Gothic Book"/>
              </a:defRPr>
            </a:lvl2pPr>
            <a:lvl3pPr marL="857250" indent="-171450" algn="l">
              <a:spcBef>
                <a:spcPts val="225"/>
              </a:spcBef>
              <a:buClr>
                <a:schemeClr val="accent2"/>
              </a:buClr>
              <a:buFont typeface="Wingdings" panose="05000000000000000000" pitchFamily="2" charset="2"/>
              <a:buChar char="§"/>
              <a:defRPr sz="1200">
                <a:solidFill>
                  <a:schemeClr val="tx1"/>
                </a:solidFill>
                <a:latin typeface="Franklin Gothic Book"/>
              </a:defRPr>
            </a:lvl3pPr>
            <a:lvl4pPr marL="1200150" indent="-171450" algn="l">
              <a:spcBef>
                <a:spcPts val="225"/>
              </a:spcBef>
              <a:buClr>
                <a:schemeClr val="accent2"/>
              </a:buClr>
              <a:buFont typeface="Wingdings" panose="05000000000000000000" pitchFamily="2" charset="2"/>
              <a:buChar char="§"/>
              <a:defRPr sz="1200">
                <a:solidFill>
                  <a:schemeClr val="tx1"/>
                </a:solidFill>
                <a:latin typeface="Franklin Gothic Book"/>
              </a:defRPr>
            </a:lvl4pPr>
            <a:lvl5pPr marL="1543050" indent="-171450" algn="l">
              <a:spcBef>
                <a:spcPts val="225"/>
              </a:spcBef>
              <a:buClr>
                <a:schemeClr val="accent2"/>
              </a:buClr>
              <a:buFont typeface="Wingdings" panose="05000000000000000000" pitchFamily="2" charset="2"/>
              <a:buChar char="§"/>
              <a:defRPr sz="1200">
                <a:solidFill>
                  <a:schemeClr val="tx1"/>
                </a:solidFill>
                <a:latin typeface="Franklin Gothic Book"/>
              </a:defRPr>
            </a:lvl5pPr>
            <a:lvl6pPr marL="1885950" indent="-171450" fontAlgn="base">
              <a:spcBef>
                <a:spcPts val="225"/>
              </a:spcBef>
              <a:spcAft>
                <a:spcPct val="0"/>
              </a:spcAft>
              <a:buClr>
                <a:schemeClr val="accent2"/>
              </a:buClr>
              <a:buFont typeface="Wingdings" panose="05000000000000000000" pitchFamily="2" charset="2"/>
              <a:buChar char="§"/>
              <a:defRPr sz="1200">
                <a:solidFill>
                  <a:schemeClr val="tx1"/>
                </a:solidFill>
                <a:latin typeface="Franklin Gothic Book"/>
              </a:defRPr>
            </a:lvl6pPr>
            <a:lvl7pPr marL="2228850" indent="-171450" fontAlgn="base">
              <a:spcBef>
                <a:spcPts val="225"/>
              </a:spcBef>
              <a:spcAft>
                <a:spcPct val="0"/>
              </a:spcAft>
              <a:buClr>
                <a:schemeClr val="accent2"/>
              </a:buClr>
              <a:buFont typeface="Wingdings" panose="05000000000000000000" pitchFamily="2" charset="2"/>
              <a:buChar char="§"/>
              <a:defRPr sz="1200">
                <a:solidFill>
                  <a:schemeClr val="tx1"/>
                </a:solidFill>
                <a:latin typeface="Franklin Gothic Book"/>
              </a:defRPr>
            </a:lvl7pPr>
            <a:lvl8pPr marL="2571750" indent="-171450" fontAlgn="base">
              <a:spcBef>
                <a:spcPts val="225"/>
              </a:spcBef>
              <a:spcAft>
                <a:spcPct val="0"/>
              </a:spcAft>
              <a:buClr>
                <a:schemeClr val="accent2"/>
              </a:buClr>
              <a:buFont typeface="Wingdings" panose="05000000000000000000" pitchFamily="2" charset="2"/>
              <a:buChar char="§"/>
              <a:defRPr sz="1200">
                <a:solidFill>
                  <a:schemeClr val="tx1"/>
                </a:solidFill>
                <a:latin typeface="Franklin Gothic Book"/>
              </a:defRPr>
            </a:lvl8pPr>
            <a:lvl9pPr marL="2914650" indent="-171450" fontAlgn="base">
              <a:spcBef>
                <a:spcPts val="225"/>
              </a:spcBef>
              <a:spcAft>
                <a:spcPct val="0"/>
              </a:spcAft>
              <a:buClr>
                <a:schemeClr val="accent2"/>
              </a:buClr>
              <a:buFont typeface="Wingdings" panose="05000000000000000000" pitchFamily="2" charset="2"/>
              <a:buChar char="§"/>
              <a:defRPr sz="1200">
                <a:solidFill>
                  <a:schemeClr val="tx1"/>
                </a:solidFill>
                <a:latin typeface="Franklin Gothic Book"/>
              </a:defRPr>
            </a:lvl9pPr>
          </a:lstStyle>
          <a:p>
            <a:pPr algn="r">
              <a:spcBef>
                <a:spcPct val="0"/>
              </a:spcBef>
              <a:buFontTx/>
              <a:buNone/>
            </a:pPr>
            <a:fld id="{0EABDE9F-1165-4599-A7DF-41BB9990347C}" type="slidenum">
              <a:rPr lang="tr-TR" altLang="tr-TR" sz="900" b="0">
                <a:latin typeface="Arial" panose="020B0604020202020204" pitchFamily="34" charset="0"/>
              </a:rPr>
              <a:pPr algn="r">
                <a:spcBef>
                  <a:spcPct val="0"/>
                </a:spcBef>
                <a:buFontTx/>
                <a:buNone/>
              </a:pPr>
              <a:t>44</a:t>
            </a:fld>
            <a:endParaRPr lang="tr-TR" altLang="tr-TR" sz="900" b="0">
              <a:latin typeface="Arial" panose="020B0604020202020204" pitchFamily="34" charset="0"/>
            </a:endParaRPr>
          </a:p>
        </p:txBody>
      </p:sp>
      <p:sp>
        <p:nvSpPr>
          <p:cNvPr id="267266" name="Rectangle 2"/>
          <p:cNvSpPr>
            <a:spLocks noGrp="1" noRot="1" noChangeArrowheads="1"/>
          </p:cNvSpPr>
          <p:nvPr>
            <p:ph type="title"/>
          </p:nvPr>
        </p:nvSpPr>
        <p:spPr>
          <a:xfrm>
            <a:off x="1494235" y="857251"/>
            <a:ext cx="6172200" cy="583406"/>
          </a:xfrm>
        </p:spPr>
        <p:txBody>
          <a:bodyPr>
            <a:normAutofit fontScale="90000"/>
          </a:bodyPr>
          <a:lstStyle/>
          <a:p>
            <a:pPr>
              <a:defRPr/>
            </a:pPr>
            <a:r>
              <a:rPr lang="tr-TR" dirty="0"/>
              <a:t>Frekans ve Mesafe</a:t>
            </a:r>
          </a:p>
        </p:txBody>
      </p:sp>
      <p:sp>
        <p:nvSpPr>
          <p:cNvPr id="2" name="Alt Bilgi Yer Tutucusu 1">
            <a:extLst>
              <a:ext uri="{FF2B5EF4-FFF2-40B4-BE49-F238E27FC236}">
                <a16:creationId xmlns:a16="http://schemas.microsoft.com/office/drawing/2014/main" id="{7B8192D3-70B5-4D7C-9B66-85D58C54F3E6}"/>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689666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0817" y="913189"/>
            <a:ext cx="8229600" cy="500653"/>
          </a:xfrm>
        </p:spPr>
        <p:txBody>
          <a:bodyPr/>
          <a:lstStyle/>
          <a:p>
            <a:pPr algn="l" fontAlgn="base">
              <a:lnSpc>
                <a:spcPct val="80000"/>
              </a:lnSpc>
              <a:spcBef>
                <a:spcPts val="800"/>
              </a:spcBef>
              <a:spcAft>
                <a:spcPct val="0"/>
              </a:spcAft>
            </a:pPr>
            <a:r>
              <a:rPr lang="tr-TR" b="1" dirty="0"/>
              <a:t>             Kullanım Alanları</a:t>
            </a:r>
            <a:br>
              <a:rPr lang="tr-TR" b="1" dirty="0"/>
            </a:br>
            <a:br>
              <a:rPr lang="tr-TR" b="1" dirty="0"/>
            </a:br>
            <a:br>
              <a:rPr lang="tr-TR" altLang="tr-TR" sz="2800" b="1" dirty="0">
                <a:solidFill>
                  <a:srgbClr val="000000"/>
                </a:solidFill>
                <a:latin typeface="Franklin Gothic Book"/>
                <a:ea typeface="+mn-ea"/>
                <a:cs typeface="+mn-cs"/>
              </a:rPr>
            </a:br>
            <a:br>
              <a:rPr lang="tr-TR" b="1" dirty="0"/>
            </a:br>
            <a:br>
              <a:rPr lang="tr-TR" b="1" dirty="0"/>
            </a:br>
            <a:endParaRPr lang="tr-TR" dirty="0"/>
          </a:p>
        </p:txBody>
      </p:sp>
      <p:sp>
        <p:nvSpPr>
          <p:cNvPr id="4" name="Rectangle 115"/>
          <p:cNvSpPr>
            <a:spLocks noGrp="1" noChangeArrowheads="1"/>
          </p:cNvSpPr>
          <p:nvPr>
            <p:ph idx="1"/>
          </p:nvPr>
        </p:nvSpPr>
        <p:spPr>
          <a:xfrm>
            <a:off x="323850" y="1693864"/>
            <a:ext cx="8496300" cy="3549857"/>
          </a:xfrm>
        </p:spPr>
        <p:txBody>
          <a:bodyPr/>
          <a:lstStyle/>
          <a:p>
            <a:pPr algn="just">
              <a:lnSpc>
                <a:spcPct val="90000"/>
              </a:lnSpc>
            </a:pPr>
            <a:r>
              <a:rPr lang="tr-TR" altLang="tr-TR" sz="2400" dirty="0"/>
              <a:t>Sayısal R/L 2, 8, 34, 140, 155 </a:t>
            </a:r>
            <a:r>
              <a:rPr lang="tr-TR" altLang="tr-TR" sz="2400" dirty="0" err="1"/>
              <a:t>Mb</a:t>
            </a:r>
            <a:r>
              <a:rPr lang="tr-TR" altLang="tr-TR" sz="2400" dirty="0"/>
              <a:t>/s gibi fibere oranla daha düşük kapasiteli uygulamalarda ve fibere alternatif olarak</a:t>
            </a:r>
          </a:p>
          <a:p>
            <a:pPr algn="just">
              <a:lnSpc>
                <a:spcPct val="90000"/>
              </a:lnSpc>
            </a:pPr>
            <a:r>
              <a:rPr lang="tr-TR" altLang="tr-TR" sz="2400" dirty="0"/>
              <a:t>Kırsal alanlarda (</a:t>
            </a:r>
            <a:r>
              <a:rPr lang="tr-TR" altLang="tr-TR" sz="2400" dirty="0" err="1"/>
              <a:t>Minilinkler</a:t>
            </a:r>
            <a:r>
              <a:rPr lang="tr-TR" altLang="tr-TR" sz="2400" dirty="0"/>
              <a:t>)</a:t>
            </a:r>
          </a:p>
          <a:p>
            <a:pPr algn="just">
              <a:lnSpc>
                <a:spcPct val="90000"/>
              </a:lnSpc>
            </a:pPr>
            <a:r>
              <a:rPr lang="tr-TR" altLang="tr-TR" sz="2400" dirty="0"/>
              <a:t>Telsiz erişim sistemleri (Kablosuz Telefon Sistemleri)</a:t>
            </a:r>
          </a:p>
          <a:p>
            <a:pPr>
              <a:lnSpc>
                <a:spcPct val="90000"/>
              </a:lnSpc>
            </a:pPr>
            <a:r>
              <a:rPr lang="tr-TR" altLang="tr-TR" sz="2400" dirty="0"/>
              <a:t>GSM, NMT, CDMA gibi mobile dönük uygulamalarda (Baz istasyonlarının birbirleriyle haberleşmesinde)</a:t>
            </a:r>
          </a:p>
          <a:p>
            <a:pPr>
              <a:lnSpc>
                <a:spcPct val="90000"/>
              </a:lnSpc>
            </a:pPr>
            <a:r>
              <a:rPr lang="tr-TR" altLang="tr-TR" sz="2400" dirty="0"/>
              <a:t>TV Linkleri, TV </a:t>
            </a:r>
            <a:r>
              <a:rPr lang="tr-TR" altLang="tr-TR" sz="2400" dirty="0" err="1"/>
              <a:t>Codecler</a:t>
            </a:r>
            <a:r>
              <a:rPr lang="tr-TR" altLang="tr-TR" sz="2400" dirty="0"/>
              <a:t>, </a:t>
            </a:r>
            <a:r>
              <a:rPr lang="tr-TR" altLang="tr-TR" sz="2400" dirty="0" err="1"/>
              <a:t>Audio</a:t>
            </a:r>
            <a:r>
              <a:rPr lang="tr-TR" altLang="tr-TR" sz="2400" dirty="0"/>
              <a:t> </a:t>
            </a:r>
            <a:r>
              <a:rPr lang="tr-TR" altLang="tr-TR" sz="2400" dirty="0" err="1"/>
              <a:t>Codecler</a:t>
            </a:r>
            <a:r>
              <a:rPr lang="tr-TR" altLang="tr-TR" sz="2400" dirty="0"/>
              <a:t>, TV Canlı ve Bant Yayın Geçişleri – IP </a:t>
            </a:r>
            <a:r>
              <a:rPr lang="tr-TR" altLang="tr-TR" sz="2400" dirty="0" err="1"/>
              <a:t>rl</a:t>
            </a:r>
            <a:r>
              <a:rPr lang="tr-TR" altLang="tr-TR" sz="2400" dirty="0"/>
              <a:t> 400-500 </a:t>
            </a:r>
            <a:r>
              <a:rPr lang="tr-TR" altLang="tr-TR" sz="2400" dirty="0" err="1"/>
              <a:t>mb</a:t>
            </a:r>
            <a:r>
              <a:rPr lang="tr-TR" altLang="tr-TR" sz="2400" dirty="0"/>
              <a:t> mesafe ve modülasyon </a:t>
            </a:r>
            <a:r>
              <a:rPr lang="tr-TR" altLang="tr-TR" sz="2400" dirty="0" err="1"/>
              <a:t>önemli_Nec</a:t>
            </a:r>
            <a:r>
              <a:rPr lang="tr-TR" altLang="tr-TR" sz="2400" dirty="0"/>
              <a:t> </a:t>
            </a:r>
            <a:r>
              <a:rPr lang="tr-TR" altLang="tr-TR" sz="2400" dirty="0" err="1"/>
              <a:t>Huawei</a:t>
            </a:r>
            <a:r>
              <a:rPr lang="tr-TR" altLang="tr-TR" sz="2400" dirty="0"/>
              <a:t> –tasıma bandını 28Mhz 56Mhz 128mMhz artırarak 32Qam 64Qam modülasyonu artırarak.</a:t>
            </a:r>
          </a:p>
        </p:txBody>
      </p:sp>
      <p:sp>
        <p:nvSpPr>
          <p:cNvPr id="3" name="Alt Bilgi Yer Tutucusu 2">
            <a:extLst>
              <a:ext uri="{FF2B5EF4-FFF2-40B4-BE49-F238E27FC236}">
                <a16:creationId xmlns:a16="http://schemas.microsoft.com/office/drawing/2014/main" id="{D526B112-6811-4696-B435-7D3E7084F921}"/>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463149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ctrTitle"/>
          </p:nvPr>
        </p:nvSpPr>
        <p:spPr>
          <a:xfrm>
            <a:off x="1512094" y="1057275"/>
            <a:ext cx="5803106" cy="58936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Lst>
        </p:spPr>
        <p:txBody>
          <a:bodyPr lIns="67866" tIns="33338" rIns="67866" bIns="33338"/>
          <a:lstStyle/>
          <a:p>
            <a:pPr>
              <a:defRPr/>
            </a:pPr>
            <a:r>
              <a:rPr lang="tr-TR" sz="2700" dirty="0"/>
              <a:t>Yağmurun Etkisi</a:t>
            </a:r>
            <a:endParaRPr lang="en-US" sz="2700" dirty="0"/>
          </a:p>
        </p:txBody>
      </p:sp>
      <p:sp>
        <p:nvSpPr>
          <p:cNvPr id="343043" name="Rectangle 3"/>
          <p:cNvSpPr>
            <a:spLocks noGrp="1" noChangeArrowheads="1"/>
          </p:cNvSpPr>
          <p:nvPr>
            <p:ph type="subTitle" idx="1"/>
          </p:nvPr>
        </p:nvSpPr>
        <p:spPr>
          <a:xfrm>
            <a:off x="1305338" y="3879574"/>
            <a:ext cx="7540487" cy="1833563"/>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Lst>
        </p:spPr>
        <p:txBody>
          <a:bodyPr lIns="67866" tIns="33338" rIns="67866" bIns="33338" rtlCol="0">
            <a:normAutofit/>
          </a:bodyPr>
          <a:lstStyle/>
          <a:p>
            <a:pPr marL="142875" indent="-142875" algn="just" defTabSz="571500">
              <a:buFont typeface="Wingdings" pitchFamily="2" charset="2"/>
              <a:buChar char="n"/>
              <a:tabLst>
                <a:tab pos="428625" algn="l"/>
              </a:tabLst>
              <a:defRPr/>
            </a:pPr>
            <a:r>
              <a:rPr lang="tr-TR" sz="1800" b="1" dirty="0"/>
              <a:t> Yağmur diğer atmosferik olaylara göre daha fazla zayıflama etkisi yaratır. </a:t>
            </a:r>
            <a:endParaRPr sz="1800" b="1" dirty="0"/>
          </a:p>
          <a:p>
            <a:pPr marL="142875" indent="-142875" algn="just" defTabSz="571500">
              <a:buFont typeface="Wingdings" pitchFamily="2" charset="2"/>
              <a:buChar char="n"/>
              <a:tabLst>
                <a:tab pos="428625" algn="l"/>
              </a:tabLst>
              <a:defRPr/>
            </a:pPr>
            <a:r>
              <a:rPr lang="tr-TR" sz="1800" b="1" dirty="0"/>
              <a:t>Zayıflama dağılım ve soğurma nedeniyle olmaktadır</a:t>
            </a:r>
          </a:p>
          <a:p>
            <a:pPr marL="142875" indent="-142875" algn="just" defTabSz="571500">
              <a:buFont typeface="Wingdings" pitchFamily="2" charset="2"/>
              <a:buChar char="n"/>
              <a:tabLst>
                <a:tab pos="428625" algn="l"/>
              </a:tabLst>
              <a:defRPr/>
            </a:pPr>
            <a:r>
              <a:rPr sz="1800" b="1" dirty="0"/>
              <a:t>15 GHz</a:t>
            </a:r>
            <a:r>
              <a:rPr lang="tr-TR" sz="1800" b="1" dirty="0"/>
              <a:t> in üzerindeki frekanslarda yağmurun etkisi daha büyüktür.</a:t>
            </a:r>
            <a:endParaRPr sz="1800" b="1" dirty="0"/>
          </a:p>
        </p:txBody>
      </p:sp>
      <p:grpSp>
        <p:nvGrpSpPr>
          <p:cNvPr id="31748" name="Group 4"/>
          <p:cNvGrpSpPr>
            <a:grpSpLocks/>
          </p:cNvGrpSpPr>
          <p:nvPr/>
        </p:nvGrpSpPr>
        <p:grpSpPr bwMode="auto">
          <a:xfrm>
            <a:off x="2445569" y="2045157"/>
            <a:ext cx="4175522" cy="1435894"/>
            <a:chOff x="395" y="960"/>
            <a:chExt cx="3395" cy="2658"/>
          </a:xfrm>
        </p:grpSpPr>
        <p:grpSp>
          <p:nvGrpSpPr>
            <p:cNvPr id="31749" name="Group 5"/>
            <p:cNvGrpSpPr>
              <a:grpSpLocks/>
            </p:cNvGrpSpPr>
            <p:nvPr/>
          </p:nvGrpSpPr>
          <p:grpSpPr bwMode="auto">
            <a:xfrm>
              <a:off x="395" y="2565"/>
              <a:ext cx="347" cy="1041"/>
              <a:chOff x="395" y="2565"/>
              <a:chExt cx="347" cy="1041"/>
            </a:xfrm>
          </p:grpSpPr>
          <p:sp>
            <p:nvSpPr>
              <p:cNvPr id="31772" name="Freeform 6"/>
              <p:cNvSpPr>
                <a:spLocks/>
              </p:cNvSpPr>
              <p:nvPr/>
            </p:nvSpPr>
            <p:spPr bwMode="auto">
              <a:xfrm>
                <a:off x="395" y="3559"/>
                <a:ext cx="347" cy="47"/>
              </a:xfrm>
              <a:custGeom>
                <a:avLst/>
                <a:gdLst>
                  <a:gd name="T0" fmla="*/ 336 w 347"/>
                  <a:gd name="T1" fmla="*/ 26 h 47"/>
                  <a:gd name="T2" fmla="*/ 346 w 347"/>
                  <a:gd name="T3" fmla="*/ 39 h 47"/>
                  <a:gd name="T4" fmla="*/ 89 w 347"/>
                  <a:gd name="T5" fmla="*/ 46 h 47"/>
                  <a:gd name="T6" fmla="*/ 10 w 347"/>
                  <a:gd name="T7" fmla="*/ 20 h 47"/>
                  <a:gd name="T8" fmla="*/ 0 w 347"/>
                  <a:gd name="T9" fmla="*/ 0 h 47"/>
                  <a:gd name="T10" fmla="*/ 336 w 347"/>
                  <a:gd name="T11" fmla="*/ 26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47">
                    <a:moveTo>
                      <a:pt x="336" y="26"/>
                    </a:moveTo>
                    <a:lnTo>
                      <a:pt x="346" y="39"/>
                    </a:lnTo>
                    <a:lnTo>
                      <a:pt x="89" y="46"/>
                    </a:lnTo>
                    <a:lnTo>
                      <a:pt x="10" y="20"/>
                    </a:lnTo>
                    <a:lnTo>
                      <a:pt x="0" y="0"/>
                    </a:lnTo>
                    <a:lnTo>
                      <a:pt x="336" y="26"/>
                    </a:lnTo>
                  </a:path>
                </a:pathLst>
              </a:custGeom>
              <a:solidFill>
                <a:srgbClr val="C0C0C0"/>
              </a:solidFill>
              <a:ln w="12700" cap="rnd" cmpd="sng">
                <a:solidFill>
                  <a:srgbClr val="8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z="1350"/>
              </a:p>
            </p:txBody>
          </p:sp>
          <p:sp>
            <p:nvSpPr>
              <p:cNvPr id="31773" name="Freeform 7"/>
              <p:cNvSpPr>
                <a:spLocks/>
              </p:cNvSpPr>
              <p:nvPr/>
            </p:nvSpPr>
            <p:spPr bwMode="auto">
              <a:xfrm>
                <a:off x="395" y="3559"/>
                <a:ext cx="347" cy="47"/>
              </a:xfrm>
              <a:custGeom>
                <a:avLst/>
                <a:gdLst>
                  <a:gd name="T0" fmla="*/ 336 w 347"/>
                  <a:gd name="T1" fmla="*/ 26 h 47"/>
                  <a:gd name="T2" fmla="*/ 346 w 347"/>
                  <a:gd name="T3" fmla="*/ 39 h 47"/>
                  <a:gd name="T4" fmla="*/ 89 w 347"/>
                  <a:gd name="T5" fmla="*/ 46 h 47"/>
                  <a:gd name="T6" fmla="*/ 10 w 347"/>
                  <a:gd name="T7" fmla="*/ 20 h 47"/>
                  <a:gd name="T8" fmla="*/ 0 w 347"/>
                  <a:gd name="T9" fmla="*/ 0 h 47"/>
                  <a:gd name="T10" fmla="*/ 336 w 347"/>
                  <a:gd name="T11" fmla="*/ 26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47">
                    <a:moveTo>
                      <a:pt x="336" y="26"/>
                    </a:moveTo>
                    <a:lnTo>
                      <a:pt x="346" y="39"/>
                    </a:lnTo>
                    <a:lnTo>
                      <a:pt x="89" y="46"/>
                    </a:lnTo>
                    <a:lnTo>
                      <a:pt x="10" y="20"/>
                    </a:lnTo>
                    <a:lnTo>
                      <a:pt x="0" y="0"/>
                    </a:lnTo>
                    <a:lnTo>
                      <a:pt x="336" y="26"/>
                    </a:lnTo>
                  </a:path>
                </a:pathLst>
              </a:custGeom>
              <a:noFill/>
              <a:ln w="12700" cap="rnd"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z="1350"/>
              </a:p>
            </p:txBody>
          </p:sp>
          <p:sp>
            <p:nvSpPr>
              <p:cNvPr id="31774" name="Freeform 8"/>
              <p:cNvSpPr>
                <a:spLocks/>
              </p:cNvSpPr>
              <p:nvPr/>
            </p:nvSpPr>
            <p:spPr bwMode="auto">
              <a:xfrm>
                <a:off x="407" y="3552"/>
                <a:ext cx="335" cy="40"/>
              </a:xfrm>
              <a:custGeom>
                <a:avLst/>
                <a:gdLst>
                  <a:gd name="T0" fmla="*/ 246 w 335"/>
                  <a:gd name="T1" fmla="*/ 0 h 40"/>
                  <a:gd name="T2" fmla="*/ 334 w 335"/>
                  <a:gd name="T3" fmla="*/ 33 h 40"/>
                  <a:gd name="T4" fmla="*/ 79 w 335"/>
                  <a:gd name="T5" fmla="*/ 39 h 40"/>
                  <a:gd name="T6" fmla="*/ 0 w 335"/>
                  <a:gd name="T7" fmla="*/ 7 h 40"/>
                  <a:gd name="T8" fmla="*/ 246 w 335"/>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5" h="40">
                    <a:moveTo>
                      <a:pt x="246" y="0"/>
                    </a:moveTo>
                    <a:lnTo>
                      <a:pt x="334" y="33"/>
                    </a:lnTo>
                    <a:lnTo>
                      <a:pt x="79" y="39"/>
                    </a:lnTo>
                    <a:lnTo>
                      <a:pt x="0" y="7"/>
                    </a:lnTo>
                    <a:lnTo>
                      <a:pt x="246" y="0"/>
                    </a:lnTo>
                  </a:path>
                </a:pathLst>
              </a:custGeom>
              <a:solidFill>
                <a:srgbClr val="808080"/>
              </a:solidFill>
              <a:ln w="12700" cap="rnd" cmpd="sng">
                <a:solidFill>
                  <a:srgbClr val="8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z="1350"/>
              </a:p>
            </p:txBody>
          </p:sp>
          <p:sp>
            <p:nvSpPr>
              <p:cNvPr id="31775" name="Freeform 9"/>
              <p:cNvSpPr>
                <a:spLocks/>
              </p:cNvSpPr>
              <p:nvPr/>
            </p:nvSpPr>
            <p:spPr bwMode="auto">
              <a:xfrm>
                <a:off x="407" y="3552"/>
                <a:ext cx="335" cy="40"/>
              </a:xfrm>
              <a:custGeom>
                <a:avLst/>
                <a:gdLst>
                  <a:gd name="T0" fmla="*/ 246 w 335"/>
                  <a:gd name="T1" fmla="*/ 0 h 40"/>
                  <a:gd name="T2" fmla="*/ 334 w 335"/>
                  <a:gd name="T3" fmla="*/ 33 h 40"/>
                  <a:gd name="T4" fmla="*/ 79 w 335"/>
                  <a:gd name="T5" fmla="*/ 39 h 40"/>
                  <a:gd name="T6" fmla="*/ 0 w 335"/>
                  <a:gd name="T7" fmla="*/ 7 h 40"/>
                  <a:gd name="T8" fmla="*/ 246 w 335"/>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5" h="40">
                    <a:moveTo>
                      <a:pt x="246" y="0"/>
                    </a:moveTo>
                    <a:lnTo>
                      <a:pt x="334" y="33"/>
                    </a:lnTo>
                    <a:lnTo>
                      <a:pt x="79" y="39"/>
                    </a:lnTo>
                    <a:lnTo>
                      <a:pt x="0" y="7"/>
                    </a:lnTo>
                    <a:lnTo>
                      <a:pt x="246" y="0"/>
                    </a:lnTo>
                  </a:path>
                </a:pathLst>
              </a:custGeom>
              <a:noFill/>
              <a:ln w="12700" cap="rnd"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z="1350"/>
              </a:p>
            </p:txBody>
          </p:sp>
          <p:sp>
            <p:nvSpPr>
              <p:cNvPr id="31776" name="Freeform 10"/>
              <p:cNvSpPr>
                <a:spLocks/>
              </p:cNvSpPr>
              <p:nvPr/>
            </p:nvSpPr>
            <p:spPr bwMode="auto">
              <a:xfrm>
                <a:off x="444" y="2571"/>
                <a:ext cx="250" cy="1016"/>
              </a:xfrm>
              <a:custGeom>
                <a:avLst/>
                <a:gdLst>
                  <a:gd name="T0" fmla="*/ 249 w 250"/>
                  <a:gd name="T1" fmla="*/ 1015 h 1016"/>
                  <a:gd name="T2" fmla="*/ 100 w 250"/>
                  <a:gd name="T3" fmla="*/ 0 h 1016"/>
                  <a:gd name="T4" fmla="*/ 0 w 250"/>
                  <a:gd name="T5" fmla="*/ 1001 h 1016"/>
                  <a:gd name="T6" fmla="*/ 219 w 250"/>
                  <a:gd name="T7" fmla="*/ 826 h 1016"/>
                  <a:gd name="T8" fmla="*/ 30 w 250"/>
                  <a:gd name="T9" fmla="*/ 717 h 1016"/>
                  <a:gd name="T10" fmla="*/ 189 w 250"/>
                  <a:gd name="T11" fmla="*/ 623 h 1016"/>
                  <a:gd name="T12" fmla="*/ 40 w 250"/>
                  <a:gd name="T13" fmla="*/ 535 h 1016"/>
                  <a:gd name="T14" fmla="*/ 159 w 250"/>
                  <a:gd name="T15" fmla="*/ 447 h 1016"/>
                  <a:gd name="T16" fmla="*/ 60 w 250"/>
                  <a:gd name="T17" fmla="*/ 386 h 1016"/>
                  <a:gd name="T18" fmla="*/ 149 w 250"/>
                  <a:gd name="T19" fmla="*/ 338 h 1016"/>
                  <a:gd name="T20" fmla="*/ 70 w 250"/>
                  <a:gd name="T21" fmla="*/ 305 h 1016"/>
                  <a:gd name="T22" fmla="*/ 139 w 250"/>
                  <a:gd name="T23" fmla="*/ 264 h 1016"/>
                  <a:gd name="T24" fmla="*/ 80 w 250"/>
                  <a:gd name="T25" fmla="*/ 230 h 1016"/>
                  <a:gd name="T26" fmla="*/ 129 w 250"/>
                  <a:gd name="T27" fmla="*/ 196 h 1016"/>
                  <a:gd name="T28" fmla="*/ 80 w 250"/>
                  <a:gd name="T29" fmla="*/ 169 h 1016"/>
                  <a:gd name="T30" fmla="*/ 120 w 250"/>
                  <a:gd name="T31" fmla="*/ 142 h 1016"/>
                  <a:gd name="T32" fmla="*/ 90 w 250"/>
                  <a:gd name="T33" fmla="*/ 122 h 10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0" h="1016">
                    <a:moveTo>
                      <a:pt x="249" y="1015"/>
                    </a:moveTo>
                    <a:lnTo>
                      <a:pt x="100" y="0"/>
                    </a:lnTo>
                    <a:lnTo>
                      <a:pt x="0" y="1001"/>
                    </a:lnTo>
                    <a:lnTo>
                      <a:pt x="219" y="826"/>
                    </a:lnTo>
                    <a:lnTo>
                      <a:pt x="30" y="717"/>
                    </a:lnTo>
                    <a:lnTo>
                      <a:pt x="189" y="623"/>
                    </a:lnTo>
                    <a:lnTo>
                      <a:pt x="40" y="535"/>
                    </a:lnTo>
                    <a:lnTo>
                      <a:pt x="159" y="447"/>
                    </a:lnTo>
                    <a:lnTo>
                      <a:pt x="60" y="386"/>
                    </a:lnTo>
                    <a:lnTo>
                      <a:pt x="149" y="338"/>
                    </a:lnTo>
                    <a:lnTo>
                      <a:pt x="70" y="305"/>
                    </a:lnTo>
                    <a:lnTo>
                      <a:pt x="139" y="264"/>
                    </a:lnTo>
                    <a:lnTo>
                      <a:pt x="80" y="230"/>
                    </a:lnTo>
                    <a:lnTo>
                      <a:pt x="129" y="196"/>
                    </a:lnTo>
                    <a:lnTo>
                      <a:pt x="80" y="169"/>
                    </a:lnTo>
                    <a:lnTo>
                      <a:pt x="120" y="142"/>
                    </a:lnTo>
                    <a:lnTo>
                      <a:pt x="90" y="122"/>
                    </a:lnTo>
                  </a:path>
                </a:pathLst>
              </a:custGeom>
              <a:noFill/>
              <a:ln w="12700" cap="rnd"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z="1350"/>
              </a:p>
            </p:txBody>
          </p:sp>
          <p:sp>
            <p:nvSpPr>
              <p:cNvPr id="31777" name="Freeform 11"/>
              <p:cNvSpPr>
                <a:spLocks/>
              </p:cNvSpPr>
              <p:nvPr/>
            </p:nvSpPr>
            <p:spPr bwMode="auto">
              <a:xfrm>
                <a:off x="496" y="2565"/>
                <a:ext cx="139" cy="1015"/>
              </a:xfrm>
              <a:custGeom>
                <a:avLst/>
                <a:gdLst>
                  <a:gd name="T0" fmla="*/ 138 w 139"/>
                  <a:gd name="T1" fmla="*/ 994 h 1015"/>
                  <a:gd name="T2" fmla="*/ 59 w 139"/>
                  <a:gd name="T3" fmla="*/ 0 h 1015"/>
                  <a:gd name="T4" fmla="*/ 0 w 139"/>
                  <a:gd name="T5" fmla="*/ 1014 h 1015"/>
                  <a:gd name="T6" fmla="*/ 118 w 139"/>
                  <a:gd name="T7" fmla="*/ 811 h 1015"/>
                  <a:gd name="T8" fmla="*/ 20 w 139"/>
                  <a:gd name="T9" fmla="*/ 723 h 1015"/>
                  <a:gd name="T10" fmla="*/ 108 w 139"/>
                  <a:gd name="T11" fmla="*/ 615 h 1015"/>
                  <a:gd name="T12" fmla="*/ 30 w 139"/>
                  <a:gd name="T13" fmla="*/ 541 h 1015"/>
                  <a:gd name="T14" fmla="*/ 89 w 139"/>
                  <a:gd name="T15" fmla="*/ 439 h 1015"/>
                  <a:gd name="T16" fmla="*/ 30 w 139"/>
                  <a:gd name="T17" fmla="*/ 392 h 1015"/>
                  <a:gd name="T18" fmla="*/ 79 w 139"/>
                  <a:gd name="T19" fmla="*/ 331 h 1015"/>
                  <a:gd name="T20" fmla="*/ 39 w 139"/>
                  <a:gd name="T21" fmla="*/ 304 h 1015"/>
                  <a:gd name="T22" fmla="*/ 79 w 139"/>
                  <a:gd name="T23" fmla="*/ 257 h 1015"/>
                  <a:gd name="T24" fmla="*/ 39 w 139"/>
                  <a:gd name="T25" fmla="*/ 237 h 1015"/>
                  <a:gd name="T26" fmla="*/ 69 w 139"/>
                  <a:gd name="T27" fmla="*/ 189 h 1015"/>
                  <a:gd name="T28" fmla="*/ 49 w 139"/>
                  <a:gd name="T29" fmla="*/ 169 h 1015"/>
                  <a:gd name="T30" fmla="*/ 69 w 139"/>
                  <a:gd name="T31" fmla="*/ 135 h 1015"/>
                  <a:gd name="T32" fmla="*/ 49 w 139"/>
                  <a:gd name="T33" fmla="*/ 122 h 10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 h="1015">
                    <a:moveTo>
                      <a:pt x="138" y="994"/>
                    </a:moveTo>
                    <a:lnTo>
                      <a:pt x="59" y="0"/>
                    </a:lnTo>
                    <a:lnTo>
                      <a:pt x="0" y="1014"/>
                    </a:lnTo>
                    <a:lnTo>
                      <a:pt x="118" y="811"/>
                    </a:lnTo>
                    <a:lnTo>
                      <a:pt x="20" y="723"/>
                    </a:lnTo>
                    <a:lnTo>
                      <a:pt x="108" y="615"/>
                    </a:lnTo>
                    <a:lnTo>
                      <a:pt x="30" y="541"/>
                    </a:lnTo>
                    <a:lnTo>
                      <a:pt x="89" y="439"/>
                    </a:lnTo>
                    <a:lnTo>
                      <a:pt x="30" y="392"/>
                    </a:lnTo>
                    <a:lnTo>
                      <a:pt x="79" y="331"/>
                    </a:lnTo>
                    <a:lnTo>
                      <a:pt x="39" y="304"/>
                    </a:lnTo>
                    <a:lnTo>
                      <a:pt x="79" y="257"/>
                    </a:lnTo>
                    <a:lnTo>
                      <a:pt x="39" y="237"/>
                    </a:lnTo>
                    <a:lnTo>
                      <a:pt x="69" y="189"/>
                    </a:lnTo>
                    <a:lnTo>
                      <a:pt x="49" y="169"/>
                    </a:lnTo>
                    <a:lnTo>
                      <a:pt x="69" y="135"/>
                    </a:lnTo>
                    <a:lnTo>
                      <a:pt x="49" y="122"/>
                    </a:lnTo>
                  </a:path>
                </a:pathLst>
              </a:custGeom>
              <a:noFill/>
              <a:ln w="12700" cap="rnd"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z="1350"/>
              </a:p>
            </p:txBody>
          </p:sp>
          <p:sp>
            <p:nvSpPr>
              <p:cNvPr id="31778" name="Freeform 12"/>
              <p:cNvSpPr>
                <a:spLocks/>
              </p:cNvSpPr>
              <p:nvPr/>
            </p:nvSpPr>
            <p:spPr bwMode="auto">
              <a:xfrm>
                <a:off x="473" y="2733"/>
                <a:ext cx="73" cy="847"/>
              </a:xfrm>
              <a:custGeom>
                <a:avLst/>
                <a:gdLst>
                  <a:gd name="T0" fmla="*/ 21 w 73"/>
                  <a:gd name="T1" fmla="*/ 846 h 847"/>
                  <a:gd name="T2" fmla="*/ 0 w 73"/>
                  <a:gd name="T3" fmla="*/ 548 h 847"/>
                  <a:gd name="T4" fmla="*/ 51 w 73"/>
                  <a:gd name="T5" fmla="*/ 379 h 847"/>
                  <a:gd name="T6" fmla="*/ 31 w 73"/>
                  <a:gd name="T7" fmla="*/ 223 h 847"/>
                  <a:gd name="T8" fmla="*/ 62 w 73"/>
                  <a:gd name="T9" fmla="*/ 135 h 847"/>
                  <a:gd name="T10" fmla="*/ 51 w 73"/>
                  <a:gd name="T11" fmla="*/ 68 h 847"/>
                  <a:gd name="T12" fmla="*/ 72 w 73"/>
                  <a:gd name="T13" fmla="*/ 0 h 8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 h="847">
                    <a:moveTo>
                      <a:pt x="21" y="846"/>
                    </a:moveTo>
                    <a:lnTo>
                      <a:pt x="0" y="548"/>
                    </a:lnTo>
                    <a:lnTo>
                      <a:pt x="51" y="379"/>
                    </a:lnTo>
                    <a:lnTo>
                      <a:pt x="31" y="223"/>
                    </a:lnTo>
                    <a:lnTo>
                      <a:pt x="62" y="135"/>
                    </a:lnTo>
                    <a:lnTo>
                      <a:pt x="51" y="68"/>
                    </a:lnTo>
                    <a:lnTo>
                      <a:pt x="72" y="0"/>
                    </a:lnTo>
                  </a:path>
                </a:pathLst>
              </a:custGeom>
              <a:noFill/>
              <a:ln w="12700" cap="rnd"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z="1350"/>
              </a:p>
            </p:txBody>
          </p:sp>
          <p:sp>
            <p:nvSpPr>
              <p:cNvPr id="31779" name="Freeform 13"/>
              <p:cNvSpPr>
                <a:spLocks/>
              </p:cNvSpPr>
              <p:nvPr/>
            </p:nvSpPr>
            <p:spPr bwMode="auto">
              <a:xfrm>
                <a:off x="574" y="2835"/>
                <a:ext cx="92" cy="725"/>
              </a:xfrm>
              <a:custGeom>
                <a:avLst/>
                <a:gdLst>
                  <a:gd name="T0" fmla="*/ 61 w 92"/>
                  <a:gd name="T1" fmla="*/ 724 h 725"/>
                  <a:gd name="T2" fmla="*/ 91 w 92"/>
                  <a:gd name="T3" fmla="*/ 562 h 725"/>
                  <a:gd name="T4" fmla="*/ 30 w 92"/>
                  <a:gd name="T5" fmla="*/ 345 h 725"/>
                  <a:gd name="T6" fmla="*/ 30 w 92"/>
                  <a:gd name="T7" fmla="*/ 183 h 725"/>
                  <a:gd name="T8" fmla="*/ 0 w 92"/>
                  <a:gd name="T9" fmla="*/ 61 h 725"/>
                  <a:gd name="T10" fmla="*/ 10 w 92"/>
                  <a:gd name="T11" fmla="*/ 0 h 7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725">
                    <a:moveTo>
                      <a:pt x="61" y="724"/>
                    </a:moveTo>
                    <a:lnTo>
                      <a:pt x="91" y="562"/>
                    </a:lnTo>
                    <a:lnTo>
                      <a:pt x="30" y="345"/>
                    </a:lnTo>
                    <a:lnTo>
                      <a:pt x="30" y="183"/>
                    </a:lnTo>
                    <a:lnTo>
                      <a:pt x="0" y="61"/>
                    </a:lnTo>
                    <a:lnTo>
                      <a:pt x="10" y="0"/>
                    </a:lnTo>
                  </a:path>
                </a:pathLst>
              </a:custGeom>
              <a:noFill/>
              <a:ln w="12700" cap="rnd"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z="1350"/>
              </a:p>
            </p:txBody>
          </p:sp>
          <p:sp>
            <p:nvSpPr>
              <p:cNvPr id="31780" name="Line 14"/>
              <p:cNvSpPr>
                <a:spLocks noChangeShapeType="1"/>
              </p:cNvSpPr>
              <p:nvPr/>
            </p:nvSpPr>
            <p:spPr bwMode="auto">
              <a:xfrm>
                <a:off x="611" y="2868"/>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81" name="Line 15"/>
              <p:cNvSpPr>
                <a:spLocks noChangeShapeType="1"/>
              </p:cNvSpPr>
              <p:nvPr/>
            </p:nvSpPr>
            <p:spPr bwMode="auto">
              <a:xfrm flipV="1">
                <a:off x="611" y="2868"/>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82" name="Line 16"/>
              <p:cNvSpPr>
                <a:spLocks noChangeShapeType="1"/>
              </p:cNvSpPr>
              <p:nvPr/>
            </p:nvSpPr>
            <p:spPr bwMode="auto">
              <a:xfrm flipH="1">
                <a:off x="682" y="2868"/>
                <a:ext cx="1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83" name="Line 17"/>
              <p:cNvSpPr>
                <a:spLocks noChangeShapeType="1"/>
              </p:cNvSpPr>
              <p:nvPr/>
            </p:nvSpPr>
            <p:spPr bwMode="auto">
              <a:xfrm>
                <a:off x="682" y="2861"/>
                <a:ext cx="0" cy="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84" name="Line 18"/>
              <p:cNvSpPr>
                <a:spLocks noChangeShapeType="1"/>
              </p:cNvSpPr>
              <p:nvPr/>
            </p:nvSpPr>
            <p:spPr bwMode="auto">
              <a:xfrm>
                <a:off x="682" y="2868"/>
                <a:ext cx="1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85" name="Line 19"/>
              <p:cNvSpPr>
                <a:spLocks noChangeShapeType="1"/>
              </p:cNvSpPr>
              <p:nvPr/>
            </p:nvSpPr>
            <p:spPr bwMode="auto">
              <a:xfrm>
                <a:off x="682" y="2868"/>
                <a:ext cx="1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86" name="Line 20"/>
              <p:cNvSpPr>
                <a:spLocks noChangeShapeType="1"/>
              </p:cNvSpPr>
              <p:nvPr/>
            </p:nvSpPr>
            <p:spPr bwMode="auto">
              <a:xfrm flipV="1">
                <a:off x="713" y="2842"/>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87" name="Line 21"/>
              <p:cNvSpPr>
                <a:spLocks noChangeShapeType="1"/>
              </p:cNvSpPr>
              <p:nvPr/>
            </p:nvSpPr>
            <p:spPr bwMode="auto">
              <a:xfrm>
                <a:off x="713" y="2842"/>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88" name="Line 22"/>
              <p:cNvSpPr>
                <a:spLocks noChangeShapeType="1"/>
              </p:cNvSpPr>
              <p:nvPr/>
            </p:nvSpPr>
            <p:spPr bwMode="auto">
              <a:xfrm flipV="1">
                <a:off x="713" y="2842"/>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89" name="Line 23"/>
              <p:cNvSpPr>
                <a:spLocks noChangeShapeType="1"/>
              </p:cNvSpPr>
              <p:nvPr/>
            </p:nvSpPr>
            <p:spPr bwMode="auto">
              <a:xfrm flipV="1">
                <a:off x="713" y="2842"/>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grpSp>
        <p:grpSp>
          <p:nvGrpSpPr>
            <p:cNvPr id="31750" name="Group 24"/>
            <p:cNvGrpSpPr>
              <a:grpSpLocks/>
            </p:cNvGrpSpPr>
            <p:nvPr/>
          </p:nvGrpSpPr>
          <p:grpSpPr bwMode="auto">
            <a:xfrm>
              <a:off x="3443" y="2577"/>
              <a:ext cx="347" cy="1041"/>
              <a:chOff x="3443" y="2577"/>
              <a:chExt cx="347" cy="1041"/>
            </a:xfrm>
          </p:grpSpPr>
          <p:sp>
            <p:nvSpPr>
              <p:cNvPr id="31754" name="Freeform 25"/>
              <p:cNvSpPr>
                <a:spLocks/>
              </p:cNvSpPr>
              <p:nvPr/>
            </p:nvSpPr>
            <p:spPr bwMode="auto">
              <a:xfrm>
                <a:off x="3443" y="3571"/>
                <a:ext cx="347" cy="47"/>
              </a:xfrm>
              <a:custGeom>
                <a:avLst/>
                <a:gdLst>
                  <a:gd name="T0" fmla="*/ 336 w 347"/>
                  <a:gd name="T1" fmla="*/ 26 h 47"/>
                  <a:gd name="T2" fmla="*/ 346 w 347"/>
                  <a:gd name="T3" fmla="*/ 39 h 47"/>
                  <a:gd name="T4" fmla="*/ 89 w 347"/>
                  <a:gd name="T5" fmla="*/ 46 h 47"/>
                  <a:gd name="T6" fmla="*/ 10 w 347"/>
                  <a:gd name="T7" fmla="*/ 20 h 47"/>
                  <a:gd name="T8" fmla="*/ 0 w 347"/>
                  <a:gd name="T9" fmla="*/ 0 h 47"/>
                  <a:gd name="T10" fmla="*/ 336 w 347"/>
                  <a:gd name="T11" fmla="*/ 26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47">
                    <a:moveTo>
                      <a:pt x="336" y="26"/>
                    </a:moveTo>
                    <a:lnTo>
                      <a:pt x="346" y="39"/>
                    </a:lnTo>
                    <a:lnTo>
                      <a:pt x="89" y="46"/>
                    </a:lnTo>
                    <a:lnTo>
                      <a:pt x="10" y="20"/>
                    </a:lnTo>
                    <a:lnTo>
                      <a:pt x="0" y="0"/>
                    </a:lnTo>
                    <a:lnTo>
                      <a:pt x="336" y="26"/>
                    </a:lnTo>
                  </a:path>
                </a:pathLst>
              </a:custGeom>
              <a:solidFill>
                <a:srgbClr val="C0C0C0"/>
              </a:solidFill>
              <a:ln w="12700" cap="rnd" cmpd="sng">
                <a:solidFill>
                  <a:srgbClr val="8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z="1350"/>
              </a:p>
            </p:txBody>
          </p:sp>
          <p:sp>
            <p:nvSpPr>
              <p:cNvPr id="31755" name="Freeform 26"/>
              <p:cNvSpPr>
                <a:spLocks/>
              </p:cNvSpPr>
              <p:nvPr/>
            </p:nvSpPr>
            <p:spPr bwMode="auto">
              <a:xfrm>
                <a:off x="3443" y="3571"/>
                <a:ext cx="347" cy="47"/>
              </a:xfrm>
              <a:custGeom>
                <a:avLst/>
                <a:gdLst>
                  <a:gd name="T0" fmla="*/ 336 w 347"/>
                  <a:gd name="T1" fmla="*/ 26 h 47"/>
                  <a:gd name="T2" fmla="*/ 346 w 347"/>
                  <a:gd name="T3" fmla="*/ 39 h 47"/>
                  <a:gd name="T4" fmla="*/ 89 w 347"/>
                  <a:gd name="T5" fmla="*/ 46 h 47"/>
                  <a:gd name="T6" fmla="*/ 10 w 347"/>
                  <a:gd name="T7" fmla="*/ 20 h 47"/>
                  <a:gd name="T8" fmla="*/ 0 w 347"/>
                  <a:gd name="T9" fmla="*/ 0 h 47"/>
                  <a:gd name="T10" fmla="*/ 336 w 347"/>
                  <a:gd name="T11" fmla="*/ 26 h 4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7" h="47">
                    <a:moveTo>
                      <a:pt x="336" y="26"/>
                    </a:moveTo>
                    <a:lnTo>
                      <a:pt x="346" y="39"/>
                    </a:lnTo>
                    <a:lnTo>
                      <a:pt x="89" y="46"/>
                    </a:lnTo>
                    <a:lnTo>
                      <a:pt x="10" y="20"/>
                    </a:lnTo>
                    <a:lnTo>
                      <a:pt x="0" y="0"/>
                    </a:lnTo>
                    <a:lnTo>
                      <a:pt x="336" y="26"/>
                    </a:lnTo>
                  </a:path>
                </a:pathLst>
              </a:custGeom>
              <a:noFill/>
              <a:ln w="12700" cap="rnd"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z="1350"/>
              </a:p>
            </p:txBody>
          </p:sp>
          <p:sp>
            <p:nvSpPr>
              <p:cNvPr id="31756" name="Freeform 27"/>
              <p:cNvSpPr>
                <a:spLocks/>
              </p:cNvSpPr>
              <p:nvPr/>
            </p:nvSpPr>
            <p:spPr bwMode="auto">
              <a:xfrm>
                <a:off x="3455" y="3564"/>
                <a:ext cx="335" cy="40"/>
              </a:xfrm>
              <a:custGeom>
                <a:avLst/>
                <a:gdLst>
                  <a:gd name="T0" fmla="*/ 246 w 335"/>
                  <a:gd name="T1" fmla="*/ 0 h 40"/>
                  <a:gd name="T2" fmla="*/ 334 w 335"/>
                  <a:gd name="T3" fmla="*/ 33 h 40"/>
                  <a:gd name="T4" fmla="*/ 79 w 335"/>
                  <a:gd name="T5" fmla="*/ 39 h 40"/>
                  <a:gd name="T6" fmla="*/ 0 w 335"/>
                  <a:gd name="T7" fmla="*/ 7 h 40"/>
                  <a:gd name="T8" fmla="*/ 246 w 335"/>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5" h="40">
                    <a:moveTo>
                      <a:pt x="246" y="0"/>
                    </a:moveTo>
                    <a:lnTo>
                      <a:pt x="334" y="33"/>
                    </a:lnTo>
                    <a:lnTo>
                      <a:pt x="79" y="39"/>
                    </a:lnTo>
                    <a:lnTo>
                      <a:pt x="0" y="7"/>
                    </a:lnTo>
                    <a:lnTo>
                      <a:pt x="246" y="0"/>
                    </a:lnTo>
                  </a:path>
                </a:pathLst>
              </a:custGeom>
              <a:solidFill>
                <a:srgbClr val="808080"/>
              </a:solidFill>
              <a:ln w="12700" cap="rnd" cmpd="sng">
                <a:solidFill>
                  <a:srgbClr val="80808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z="1350"/>
              </a:p>
            </p:txBody>
          </p:sp>
          <p:sp>
            <p:nvSpPr>
              <p:cNvPr id="31757" name="Freeform 28"/>
              <p:cNvSpPr>
                <a:spLocks/>
              </p:cNvSpPr>
              <p:nvPr/>
            </p:nvSpPr>
            <p:spPr bwMode="auto">
              <a:xfrm>
                <a:off x="3455" y="3564"/>
                <a:ext cx="335" cy="40"/>
              </a:xfrm>
              <a:custGeom>
                <a:avLst/>
                <a:gdLst>
                  <a:gd name="T0" fmla="*/ 246 w 335"/>
                  <a:gd name="T1" fmla="*/ 0 h 40"/>
                  <a:gd name="T2" fmla="*/ 334 w 335"/>
                  <a:gd name="T3" fmla="*/ 33 h 40"/>
                  <a:gd name="T4" fmla="*/ 79 w 335"/>
                  <a:gd name="T5" fmla="*/ 39 h 40"/>
                  <a:gd name="T6" fmla="*/ 0 w 335"/>
                  <a:gd name="T7" fmla="*/ 7 h 40"/>
                  <a:gd name="T8" fmla="*/ 246 w 335"/>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5" h="40">
                    <a:moveTo>
                      <a:pt x="246" y="0"/>
                    </a:moveTo>
                    <a:lnTo>
                      <a:pt x="334" y="33"/>
                    </a:lnTo>
                    <a:lnTo>
                      <a:pt x="79" y="39"/>
                    </a:lnTo>
                    <a:lnTo>
                      <a:pt x="0" y="7"/>
                    </a:lnTo>
                    <a:lnTo>
                      <a:pt x="246" y="0"/>
                    </a:lnTo>
                  </a:path>
                </a:pathLst>
              </a:custGeom>
              <a:noFill/>
              <a:ln w="12700" cap="rnd"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z="1350"/>
              </a:p>
            </p:txBody>
          </p:sp>
          <p:sp>
            <p:nvSpPr>
              <p:cNvPr id="31758" name="Freeform 29"/>
              <p:cNvSpPr>
                <a:spLocks/>
              </p:cNvSpPr>
              <p:nvPr/>
            </p:nvSpPr>
            <p:spPr bwMode="auto">
              <a:xfrm>
                <a:off x="3492" y="2583"/>
                <a:ext cx="250" cy="1016"/>
              </a:xfrm>
              <a:custGeom>
                <a:avLst/>
                <a:gdLst>
                  <a:gd name="T0" fmla="*/ 249 w 250"/>
                  <a:gd name="T1" fmla="*/ 1015 h 1016"/>
                  <a:gd name="T2" fmla="*/ 100 w 250"/>
                  <a:gd name="T3" fmla="*/ 0 h 1016"/>
                  <a:gd name="T4" fmla="*/ 0 w 250"/>
                  <a:gd name="T5" fmla="*/ 1001 h 1016"/>
                  <a:gd name="T6" fmla="*/ 219 w 250"/>
                  <a:gd name="T7" fmla="*/ 826 h 1016"/>
                  <a:gd name="T8" fmla="*/ 30 w 250"/>
                  <a:gd name="T9" fmla="*/ 717 h 1016"/>
                  <a:gd name="T10" fmla="*/ 189 w 250"/>
                  <a:gd name="T11" fmla="*/ 623 h 1016"/>
                  <a:gd name="T12" fmla="*/ 40 w 250"/>
                  <a:gd name="T13" fmla="*/ 535 h 1016"/>
                  <a:gd name="T14" fmla="*/ 159 w 250"/>
                  <a:gd name="T15" fmla="*/ 447 h 1016"/>
                  <a:gd name="T16" fmla="*/ 60 w 250"/>
                  <a:gd name="T17" fmla="*/ 386 h 1016"/>
                  <a:gd name="T18" fmla="*/ 149 w 250"/>
                  <a:gd name="T19" fmla="*/ 338 h 1016"/>
                  <a:gd name="T20" fmla="*/ 70 w 250"/>
                  <a:gd name="T21" fmla="*/ 305 h 1016"/>
                  <a:gd name="T22" fmla="*/ 139 w 250"/>
                  <a:gd name="T23" fmla="*/ 264 h 1016"/>
                  <a:gd name="T24" fmla="*/ 80 w 250"/>
                  <a:gd name="T25" fmla="*/ 230 h 1016"/>
                  <a:gd name="T26" fmla="*/ 129 w 250"/>
                  <a:gd name="T27" fmla="*/ 196 h 1016"/>
                  <a:gd name="T28" fmla="*/ 80 w 250"/>
                  <a:gd name="T29" fmla="*/ 169 h 1016"/>
                  <a:gd name="T30" fmla="*/ 120 w 250"/>
                  <a:gd name="T31" fmla="*/ 142 h 1016"/>
                  <a:gd name="T32" fmla="*/ 90 w 250"/>
                  <a:gd name="T33" fmla="*/ 122 h 10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0" h="1016">
                    <a:moveTo>
                      <a:pt x="249" y="1015"/>
                    </a:moveTo>
                    <a:lnTo>
                      <a:pt x="100" y="0"/>
                    </a:lnTo>
                    <a:lnTo>
                      <a:pt x="0" y="1001"/>
                    </a:lnTo>
                    <a:lnTo>
                      <a:pt x="219" y="826"/>
                    </a:lnTo>
                    <a:lnTo>
                      <a:pt x="30" y="717"/>
                    </a:lnTo>
                    <a:lnTo>
                      <a:pt x="189" y="623"/>
                    </a:lnTo>
                    <a:lnTo>
                      <a:pt x="40" y="535"/>
                    </a:lnTo>
                    <a:lnTo>
                      <a:pt x="159" y="447"/>
                    </a:lnTo>
                    <a:lnTo>
                      <a:pt x="60" y="386"/>
                    </a:lnTo>
                    <a:lnTo>
                      <a:pt x="149" y="338"/>
                    </a:lnTo>
                    <a:lnTo>
                      <a:pt x="70" y="305"/>
                    </a:lnTo>
                    <a:lnTo>
                      <a:pt x="139" y="264"/>
                    </a:lnTo>
                    <a:lnTo>
                      <a:pt x="80" y="230"/>
                    </a:lnTo>
                    <a:lnTo>
                      <a:pt x="129" y="196"/>
                    </a:lnTo>
                    <a:lnTo>
                      <a:pt x="80" y="169"/>
                    </a:lnTo>
                    <a:lnTo>
                      <a:pt x="120" y="142"/>
                    </a:lnTo>
                    <a:lnTo>
                      <a:pt x="90" y="122"/>
                    </a:lnTo>
                  </a:path>
                </a:pathLst>
              </a:custGeom>
              <a:noFill/>
              <a:ln w="12700" cap="rnd"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z="1350"/>
              </a:p>
            </p:txBody>
          </p:sp>
          <p:sp>
            <p:nvSpPr>
              <p:cNvPr id="31759" name="Freeform 30"/>
              <p:cNvSpPr>
                <a:spLocks/>
              </p:cNvSpPr>
              <p:nvPr/>
            </p:nvSpPr>
            <p:spPr bwMode="auto">
              <a:xfrm>
                <a:off x="3544" y="2577"/>
                <a:ext cx="139" cy="1015"/>
              </a:xfrm>
              <a:custGeom>
                <a:avLst/>
                <a:gdLst>
                  <a:gd name="T0" fmla="*/ 138 w 139"/>
                  <a:gd name="T1" fmla="*/ 994 h 1015"/>
                  <a:gd name="T2" fmla="*/ 59 w 139"/>
                  <a:gd name="T3" fmla="*/ 0 h 1015"/>
                  <a:gd name="T4" fmla="*/ 0 w 139"/>
                  <a:gd name="T5" fmla="*/ 1014 h 1015"/>
                  <a:gd name="T6" fmla="*/ 118 w 139"/>
                  <a:gd name="T7" fmla="*/ 811 h 1015"/>
                  <a:gd name="T8" fmla="*/ 20 w 139"/>
                  <a:gd name="T9" fmla="*/ 723 h 1015"/>
                  <a:gd name="T10" fmla="*/ 108 w 139"/>
                  <a:gd name="T11" fmla="*/ 615 h 1015"/>
                  <a:gd name="T12" fmla="*/ 30 w 139"/>
                  <a:gd name="T13" fmla="*/ 541 h 1015"/>
                  <a:gd name="T14" fmla="*/ 89 w 139"/>
                  <a:gd name="T15" fmla="*/ 439 h 1015"/>
                  <a:gd name="T16" fmla="*/ 30 w 139"/>
                  <a:gd name="T17" fmla="*/ 392 h 1015"/>
                  <a:gd name="T18" fmla="*/ 79 w 139"/>
                  <a:gd name="T19" fmla="*/ 331 h 1015"/>
                  <a:gd name="T20" fmla="*/ 39 w 139"/>
                  <a:gd name="T21" fmla="*/ 304 h 1015"/>
                  <a:gd name="T22" fmla="*/ 79 w 139"/>
                  <a:gd name="T23" fmla="*/ 257 h 1015"/>
                  <a:gd name="T24" fmla="*/ 39 w 139"/>
                  <a:gd name="T25" fmla="*/ 237 h 1015"/>
                  <a:gd name="T26" fmla="*/ 69 w 139"/>
                  <a:gd name="T27" fmla="*/ 189 h 1015"/>
                  <a:gd name="T28" fmla="*/ 49 w 139"/>
                  <a:gd name="T29" fmla="*/ 169 h 1015"/>
                  <a:gd name="T30" fmla="*/ 69 w 139"/>
                  <a:gd name="T31" fmla="*/ 135 h 1015"/>
                  <a:gd name="T32" fmla="*/ 49 w 139"/>
                  <a:gd name="T33" fmla="*/ 122 h 10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 h="1015">
                    <a:moveTo>
                      <a:pt x="138" y="994"/>
                    </a:moveTo>
                    <a:lnTo>
                      <a:pt x="59" y="0"/>
                    </a:lnTo>
                    <a:lnTo>
                      <a:pt x="0" y="1014"/>
                    </a:lnTo>
                    <a:lnTo>
                      <a:pt x="118" y="811"/>
                    </a:lnTo>
                    <a:lnTo>
                      <a:pt x="20" y="723"/>
                    </a:lnTo>
                    <a:lnTo>
                      <a:pt x="108" y="615"/>
                    </a:lnTo>
                    <a:lnTo>
                      <a:pt x="30" y="541"/>
                    </a:lnTo>
                    <a:lnTo>
                      <a:pt x="89" y="439"/>
                    </a:lnTo>
                    <a:lnTo>
                      <a:pt x="30" y="392"/>
                    </a:lnTo>
                    <a:lnTo>
                      <a:pt x="79" y="331"/>
                    </a:lnTo>
                    <a:lnTo>
                      <a:pt x="39" y="304"/>
                    </a:lnTo>
                    <a:lnTo>
                      <a:pt x="79" y="257"/>
                    </a:lnTo>
                    <a:lnTo>
                      <a:pt x="39" y="237"/>
                    </a:lnTo>
                    <a:lnTo>
                      <a:pt x="69" y="189"/>
                    </a:lnTo>
                    <a:lnTo>
                      <a:pt x="49" y="169"/>
                    </a:lnTo>
                    <a:lnTo>
                      <a:pt x="69" y="135"/>
                    </a:lnTo>
                    <a:lnTo>
                      <a:pt x="49" y="122"/>
                    </a:lnTo>
                  </a:path>
                </a:pathLst>
              </a:custGeom>
              <a:noFill/>
              <a:ln w="12700" cap="rnd"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z="1350"/>
              </a:p>
            </p:txBody>
          </p:sp>
          <p:sp>
            <p:nvSpPr>
              <p:cNvPr id="31760" name="Freeform 31"/>
              <p:cNvSpPr>
                <a:spLocks/>
              </p:cNvSpPr>
              <p:nvPr/>
            </p:nvSpPr>
            <p:spPr bwMode="auto">
              <a:xfrm>
                <a:off x="3521" y="2745"/>
                <a:ext cx="73" cy="847"/>
              </a:xfrm>
              <a:custGeom>
                <a:avLst/>
                <a:gdLst>
                  <a:gd name="T0" fmla="*/ 21 w 73"/>
                  <a:gd name="T1" fmla="*/ 846 h 847"/>
                  <a:gd name="T2" fmla="*/ 0 w 73"/>
                  <a:gd name="T3" fmla="*/ 548 h 847"/>
                  <a:gd name="T4" fmla="*/ 51 w 73"/>
                  <a:gd name="T5" fmla="*/ 379 h 847"/>
                  <a:gd name="T6" fmla="*/ 31 w 73"/>
                  <a:gd name="T7" fmla="*/ 223 h 847"/>
                  <a:gd name="T8" fmla="*/ 62 w 73"/>
                  <a:gd name="T9" fmla="*/ 135 h 847"/>
                  <a:gd name="T10" fmla="*/ 51 w 73"/>
                  <a:gd name="T11" fmla="*/ 68 h 847"/>
                  <a:gd name="T12" fmla="*/ 72 w 73"/>
                  <a:gd name="T13" fmla="*/ 0 h 8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 h="847">
                    <a:moveTo>
                      <a:pt x="21" y="846"/>
                    </a:moveTo>
                    <a:lnTo>
                      <a:pt x="0" y="548"/>
                    </a:lnTo>
                    <a:lnTo>
                      <a:pt x="51" y="379"/>
                    </a:lnTo>
                    <a:lnTo>
                      <a:pt x="31" y="223"/>
                    </a:lnTo>
                    <a:lnTo>
                      <a:pt x="62" y="135"/>
                    </a:lnTo>
                    <a:lnTo>
                      <a:pt x="51" y="68"/>
                    </a:lnTo>
                    <a:lnTo>
                      <a:pt x="72" y="0"/>
                    </a:lnTo>
                  </a:path>
                </a:pathLst>
              </a:custGeom>
              <a:noFill/>
              <a:ln w="12700" cap="rnd"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z="1350"/>
              </a:p>
            </p:txBody>
          </p:sp>
          <p:sp>
            <p:nvSpPr>
              <p:cNvPr id="31761" name="Freeform 32"/>
              <p:cNvSpPr>
                <a:spLocks/>
              </p:cNvSpPr>
              <p:nvPr/>
            </p:nvSpPr>
            <p:spPr bwMode="auto">
              <a:xfrm>
                <a:off x="3622" y="2847"/>
                <a:ext cx="92" cy="725"/>
              </a:xfrm>
              <a:custGeom>
                <a:avLst/>
                <a:gdLst>
                  <a:gd name="T0" fmla="*/ 61 w 92"/>
                  <a:gd name="T1" fmla="*/ 724 h 725"/>
                  <a:gd name="T2" fmla="*/ 91 w 92"/>
                  <a:gd name="T3" fmla="*/ 562 h 725"/>
                  <a:gd name="T4" fmla="*/ 30 w 92"/>
                  <a:gd name="T5" fmla="*/ 345 h 725"/>
                  <a:gd name="T6" fmla="*/ 30 w 92"/>
                  <a:gd name="T7" fmla="*/ 183 h 725"/>
                  <a:gd name="T8" fmla="*/ 0 w 92"/>
                  <a:gd name="T9" fmla="*/ 61 h 725"/>
                  <a:gd name="T10" fmla="*/ 10 w 92"/>
                  <a:gd name="T11" fmla="*/ 0 h 7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725">
                    <a:moveTo>
                      <a:pt x="61" y="724"/>
                    </a:moveTo>
                    <a:lnTo>
                      <a:pt x="91" y="562"/>
                    </a:lnTo>
                    <a:lnTo>
                      <a:pt x="30" y="345"/>
                    </a:lnTo>
                    <a:lnTo>
                      <a:pt x="30" y="183"/>
                    </a:lnTo>
                    <a:lnTo>
                      <a:pt x="0" y="61"/>
                    </a:lnTo>
                    <a:lnTo>
                      <a:pt x="10" y="0"/>
                    </a:lnTo>
                  </a:path>
                </a:pathLst>
              </a:custGeom>
              <a:noFill/>
              <a:ln w="12700" cap="rnd" cmpd="sng">
                <a:solidFill>
                  <a:srgbClr val="40404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z="1350"/>
              </a:p>
            </p:txBody>
          </p:sp>
          <p:sp>
            <p:nvSpPr>
              <p:cNvPr id="31762" name="Line 33"/>
              <p:cNvSpPr>
                <a:spLocks noChangeShapeType="1"/>
              </p:cNvSpPr>
              <p:nvPr/>
            </p:nvSpPr>
            <p:spPr bwMode="auto">
              <a:xfrm>
                <a:off x="3659" y="2880"/>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63" name="Line 34"/>
              <p:cNvSpPr>
                <a:spLocks noChangeShapeType="1"/>
              </p:cNvSpPr>
              <p:nvPr/>
            </p:nvSpPr>
            <p:spPr bwMode="auto">
              <a:xfrm flipV="1">
                <a:off x="3659" y="2880"/>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64" name="Line 35"/>
              <p:cNvSpPr>
                <a:spLocks noChangeShapeType="1"/>
              </p:cNvSpPr>
              <p:nvPr/>
            </p:nvSpPr>
            <p:spPr bwMode="auto">
              <a:xfrm flipH="1">
                <a:off x="3730" y="2880"/>
                <a:ext cx="1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65" name="Line 36"/>
              <p:cNvSpPr>
                <a:spLocks noChangeShapeType="1"/>
              </p:cNvSpPr>
              <p:nvPr/>
            </p:nvSpPr>
            <p:spPr bwMode="auto">
              <a:xfrm>
                <a:off x="3730" y="2873"/>
                <a:ext cx="0" cy="7"/>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66" name="Line 37"/>
              <p:cNvSpPr>
                <a:spLocks noChangeShapeType="1"/>
              </p:cNvSpPr>
              <p:nvPr/>
            </p:nvSpPr>
            <p:spPr bwMode="auto">
              <a:xfrm>
                <a:off x="3730" y="2880"/>
                <a:ext cx="1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67" name="Line 38"/>
              <p:cNvSpPr>
                <a:spLocks noChangeShapeType="1"/>
              </p:cNvSpPr>
              <p:nvPr/>
            </p:nvSpPr>
            <p:spPr bwMode="auto">
              <a:xfrm>
                <a:off x="3730" y="2880"/>
                <a:ext cx="1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68" name="Line 39"/>
              <p:cNvSpPr>
                <a:spLocks noChangeShapeType="1"/>
              </p:cNvSpPr>
              <p:nvPr/>
            </p:nvSpPr>
            <p:spPr bwMode="auto">
              <a:xfrm flipV="1">
                <a:off x="3761" y="2854"/>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69" name="Line 40"/>
              <p:cNvSpPr>
                <a:spLocks noChangeShapeType="1"/>
              </p:cNvSpPr>
              <p:nvPr/>
            </p:nvSpPr>
            <p:spPr bwMode="auto">
              <a:xfrm>
                <a:off x="3761" y="2854"/>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70" name="Line 41"/>
              <p:cNvSpPr>
                <a:spLocks noChangeShapeType="1"/>
              </p:cNvSpPr>
              <p:nvPr/>
            </p:nvSpPr>
            <p:spPr bwMode="auto">
              <a:xfrm flipV="1">
                <a:off x="3761" y="2854"/>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sp>
            <p:nvSpPr>
              <p:cNvPr id="31771" name="Line 42"/>
              <p:cNvSpPr>
                <a:spLocks noChangeShapeType="1"/>
              </p:cNvSpPr>
              <p:nvPr/>
            </p:nvSpPr>
            <p:spPr bwMode="auto">
              <a:xfrm flipV="1">
                <a:off x="3761" y="2854"/>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grpSp>
        <p:sp>
          <p:nvSpPr>
            <p:cNvPr id="31751" name="Rectangle 43" descr="20%"/>
            <p:cNvSpPr>
              <a:spLocks noChangeArrowheads="1"/>
            </p:cNvSpPr>
            <p:nvPr/>
          </p:nvSpPr>
          <p:spPr bwMode="auto">
            <a:xfrm>
              <a:off x="936" y="1632"/>
              <a:ext cx="1668" cy="1968"/>
            </a:xfrm>
            <a:prstGeom prst="rect">
              <a:avLst/>
            </a:prstGeom>
            <a:pattFill prst="pct20">
              <a:fgClr>
                <a:srgbClr val="919191"/>
              </a:fgClr>
              <a:bgClr>
                <a:schemeClr val="bg1"/>
              </a:bgClr>
            </a:patt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ts val="800"/>
                </a:spcBef>
                <a:buFont typeface="Arial" panose="020B0604020202020204" pitchFamily="34" charset="0"/>
                <a:defRPr sz="1600" b="1">
                  <a:solidFill>
                    <a:schemeClr val="tx1"/>
                  </a:solidFill>
                  <a:latin typeface="Franklin Gothic Book"/>
                </a:defRPr>
              </a:lvl1pPr>
              <a:lvl2pPr marL="742950" indent="-285750" algn="l">
                <a:spcBef>
                  <a:spcPts val="300"/>
                </a:spcBef>
                <a:buClr>
                  <a:schemeClr val="accent2"/>
                </a:buClr>
                <a:buFont typeface="Wingdings" panose="05000000000000000000" pitchFamily="2" charset="2"/>
                <a:buChar char="§"/>
                <a:defRPr sz="1600">
                  <a:solidFill>
                    <a:schemeClr val="tx1"/>
                  </a:solidFill>
                  <a:latin typeface="Franklin Gothic Book"/>
                </a:defRPr>
              </a:lvl2pPr>
              <a:lvl3pPr marL="1143000" indent="-228600" algn="l">
                <a:spcBef>
                  <a:spcPts val="300"/>
                </a:spcBef>
                <a:buClr>
                  <a:schemeClr val="accent2"/>
                </a:buClr>
                <a:buFont typeface="Wingdings" panose="05000000000000000000" pitchFamily="2" charset="2"/>
                <a:buChar char="§"/>
                <a:defRPr sz="1600">
                  <a:solidFill>
                    <a:schemeClr val="tx1"/>
                  </a:solidFill>
                  <a:latin typeface="Franklin Gothic Book"/>
                </a:defRPr>
              </a:lvl3pPr>
              <a:lvl4pPr marL="1600200" indent="-228600" algn="l">
                <a:spcBef>
                  <a:spcPts val="300"/>
                </a:spcBef>
                <a:buClr>
                  <a:schemeClr val="accent2"/>
                </a:buClr>
                <a:buFont typeface="Wingdings" panose="05000000000000000000" pitchFamily="2" charset="2"/>
                <a:buChar char="§"/>
                <a:defRPr sz="1600">
                  <a:solidFill>
                    <a:schemeClr val="tx1"/>
                  </a:solidFill>
                  <a:latin typeface="Franklin Gothic Book"/>
                </a:defRPr>
              </a:lvl4pPr>
              <a:lvl5pPr marL="2057400" indent="-228600" algn="l">
                <a:spcBef>
                  <a:spcPts val="300"/>
                </a:spcBef>
                <a:buClr>
                  <a:schemeClr val="accent2"/>
                </a:buClr>
                <a:buFont typeface="Wingdings" panose="05000000000000000000" pitchFamily="2" charset="2"/>
                <a:buChar char="§"/>
                <a:defRPr sz="1600">
                  <a:solidFill>
                    <a:schemeClr val="tx1"/>
                  </a:solidFill>
                  <a:latin typeface="Franklin Gothic Book"/>
                </a:defRPr>
              </a:lvl5pPr>
              <a:lvl6pPr marL="25146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6pPr>
              <a:lvl7pPr marL="29718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7pPr>
              <a:lvl8pPr marL="34290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8pPr>
              <a:lvl9pPr marL="3886200" indent="-228600" fontAlgn="base">
                <a:spcBef>
                  <a:spcPts val="300"/>
                </a:spcBef>
                <a:spcAft>
                  <a:spcPct val="0"/>
                </a:spcAft>
                <a:buClr>
                  <a:schemeClr val="accent2"/>
                </a:buClr>
                <a:buFont typeface="Wingdings" panose="05000000000000000000" pitchFamily="2" charset="2"/>
                <a:buChar char="§"/>
                <a:defRPr sz="1600">
                  <a:solidFill>
                    <a:schemeClr val="tx1"/>
                  </a:solidFill>
                  <a:latin typeface="Franklin Gothic Book"/>
                </a:defRPr>
              </a:lvl9pPr>
            </a:lstStyle>
            <a:p>
              <a:pPr algn="ctr">
                <a:spcBef>
                  <a:spcPct val="0"/>
                </a:spcBef>
                <a:buFontTx/>
                <a:buNone/>
              </a:pPr>
              <a:endParaRPr lang="tr-TR" altLang="tr-TR" sz="1350" b="0">
                <a:solidFill>
                  <a:srgbClr val="92D050"/>
                </a:solidFill>
                <a:latin typeface="Garamond" panose="02020404030301010803" pitchFamily="18" charset="0"/>
              </a:endParaRPr>
            </a:p>
          </p:txBody>
        </p:sp>
        <p:sp>
          <p:nvSpPr>
            <p:cNvPr id="31752" name="Freeform 44"/>
            <p:cNvSpPr>
              <a:spLocks/>
            </p:cNvSpPr>
            <p:nvPr/>
          </p:nvSpPr>
          <p:spPr bwMode="auto">
            <a:xfrm>
              <a:off x="684" y="960"/>
              <a:ext cx="2233" cy="949"/>
            </a:xfrm>
            <a:custGeom>
              <a:avLst/>
              <a:gdLst>
                <a:gd name="T0" fmla="*/ 300 w 2233"/>
                <a:gd name="T1" fmla="*/ 516 h 949"/>
                <a:gd name="T2" fmla="*/ 192 w 2233"/>
                <a:gd name="T3" fmla="*/ 516 h 949"/>
                <a:gd name="T4" fmla="*/ 84 w 2233"/>
                <a:gd name="T5" fmla="*/ 528 h 949"/>
                <a:gd name="T6" fmla="*/ 0 w 2233"/>
                <a:gd name="T7" fmla="*/ 444 h 949"/>
                <a:gd name="T8" fmla="*/ 48 w 2233"/>
                <a:gd name="T9" fmla="*/ 336 h 949"/>
                <a:gd name="T10" fmla="*/ 156 w 2233"/>
                <a:gd name="T11" fmla="*/ 252 h 949"/>
                <a:gd name="T12" fmla="*/ 264 w 2233"/>
                <a:gd name="T13" fmla="*/ 216 h 949"/>
                <a:gd name="T14" fmla="*/ 372 w 2233"/>
                <a:gd name="T15" fmla="*/ 168 h 949"/>
                <a:gd name="T16" fmla="*/ 492 w 2233"/>
                <a:gd name="T17" fmla="*/ 144 h 949"/>
                <a:gd name="T18" fmla="*/ 552 w 2233"/>
                <a:gd name="T19" fmla="*/ 156 h 949"/>
                <a:gd name="T20" fmla="*/ 672 w 2233"/>
                <a:gd name="T21" fmla="*/ 108 h 949"/>
                <a:gd name="T22" fmla="*/ 792 w 2233"/>
                <a:gd name="T23" fmla="*/ 72 h 949"/>
                <a:gd name="T24" fmla="*/ 936 w 2233"/>
                <a:gd name="T25" fmla="*/ 48 h 949"/>
                <a:gd name="T26" fmla="*/ 1068 w 2233"/>
                <a:gd name="T27" fmla="*/ 24 h 949"/>
                <a:gd name="T28" fmla="*/ 1224 w 2233"/>
                <a:gd name="T29" fmla="*/ 24 h 949"/>
                <a:gd name="T30" fmla="*/ 1368 w 2233"/>
                <a:gd name="T31" fmla="*/ 12 h 949"/>
                <a:gd name="T32" fmla="*/ 1488 w 2233"/>
                <a:gd name="T33" fmla="*/ 12 h 949"/>
                <a:gd name="T34" fmla="*/ 1608 w 2233"/>
                <a:gd name="T35" fmla="*/ 12 h 949"/>
                <a:gd name="T36" fmla="*/ 1764 w 2233"/>
                <a:gd name="T37" fmla="*/ 0 h 949"/>
                <a:gd name="T38" fmla="*/ 1908 w 2233"/>
                <a:gd name="T39" fmla="*/ 0 h 949"/>
                <a:gd name="T40" fmla="*/ 2052 w 2233"/>
                <a:gd name="T41" fmla="*/ 12 h 949"/>
                <a:gd name="T42" fmla="*/ 2160 w 2233"/>
                <a:gd name="T43" fmla="*/ 24 h 949"/>
                <a:gd name="T44" fmla="*/ 2232 w 2233"/>
                <a:gd name="T45" fmla="*/ 144 h 949"/>
                <a:gd name="T46" fmla="*/ 2208 w 2233"/>
                <a:gd name="T47" fmla="*/ 264 h 949"/>
                <a:gd name="T48" fmla="*/ 2112 w 2233"/>
                <a:gd name="T49" fmla="*/ 324 h 949"/>
                <a:gd name="T50" fmla="*/ 1992 w 2233"/>
                <a:gd name="T51" fmla="*/ 396 h 949"/>
                <a:gd name="T52" fmla="*/ 2064 w 2233"/>
                <a:gd name="T53" fmla="*/ 504 h 949"/>
                <a:gd name="T54" fmla="*/ 2112 w 2233"/>
                <a:gd name="T55" fmla="*/ 576 h 949"/>
                <a:gd name="T56" fmla="*/ 2040 w 2233"/>
                <a:gd name="T57" fmla="*/ 684 h 949"/>
                <a:gd name="T58" fmla="*/ 1932 w 2233"/>
                <a:gd name="T59" fmla="*/ 780 h 949"/>
                <a:gd name="T60" fmla="*/ 1812 w 2233"/>
                <a:gd name="T61" fmla="*/ 828 h 949"/>
                <a:gd name="T62" fmla="*/ 1680 w 2233"/>
                <a:gd name="T63" fmla="*/ 840 h 949"/>
                <a:gd name="T64" fmla="*/ 1548 w 2233"/>
                <a:gd name="T65" fmla="*/ 840 h 949"/>
                <a:gd name="T66" fmla="*/ 1392 w 2233"/>
                <a:gd name="T67" fmla="*/ 840 h 949"/>
                <a:gd name="T68" fmla="*/ 1248 w 2233"/>
                <a:gd name="T69" fmla="*/ 888 h 949"/>
                <a:gd name="T70" fmla="*/ 1140 w 2233"/>
                <a:gd name="T71" fmla="*/ 912 h 949"/>
                <a:gd name="T72" fmla="*/ 996 w 2233"/>
                <a:gd name="T73" fmla="*/ 924 h 949"/>
                <a:gd name="T74" fmla="*/ 864 w 2233"/>
                <a:gd name="T75" fmla="*/ 936 h 949"/>
                <a:gd name="T76" fmla="*/ 756 w 2233"/>
                <a:gd name="T77" fmla="*/ 948 h 949"/>
                <a:gd name="T78" fmla="*/ 804 w 2233"/>
                <a:gd name="T79" fmla="*/ 840 h 949"/>
                <a:gd name="T80" fmla="*/ 912 w 2233"/>
                <a:gd name="T81" fmla="*/ 780 h 949"/>
                <a:gd name="T82" fmla="*/ 840 w 2233"/>
                <a:gd name="T83" fmla="*/ 708 h 949"/>
                <a:gd name="T84" fmla="*/ 720 w 2233"/>
                <a:gd name="T85" fmla="*/ 696 h 949"/>
                <a:gd name="T86" fmla="*/ 564 w 2233"/>
                <a:gd name="T87" fmla="*/ 696 h 949"/>
                <a:gd name="T88" fmla="*/ 444 w 2233"/>
                <a:gd name="T89" fmla="*/ 732 h 949"/>
                <a:gd name="T90" fmla="*/ 336 w 2233"/>
                <a:gd name="T91" fmla="*/ 744 h 949"/>
                <a:gd name="T92" fmla="*/ 192 w 2233"/>
                <a:gd name="T93" fmla="*/ 792 h 949"/>
                <a:gd name="T94" fmla="*/ 132 w 2233"/>
                <a:gd name="T95" fmla="*/ 708 h 949"/>
                <a:gd name="T96" fmla="*/ 216 w 2233"/>
                <a:gd name="T97" fmla="*/ 648 h 949"/>
                <a:gd name="T98" fmla="*/ 324 w 2233"/>
                <a:gd name="T99" fmla="*/ 600 h 9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233" h="949">
                  <a:moveTo>
                    <a:pt x="384" y="564"/>
                  </a:moveTo>
                  <a:lnTo>
                    <a:pt x="336" y="528"/>
                  </a:lnTo>
                  <a:lnTo>
                    <a:pt x="300" y="516"/>
                  </a:lnTo>
                  <a:lnTo>
                    <a:pt x="264" y="516"/>
                  </a:lnTo>
                  <a:lnTo>
                    <a:pt x="228" y="516"/>
                  </a:lnTo>
                  <a:lnTo>
                    <a:pt x="192" y="516"/>
                  </a:lnTo>
                  <a:lnTo>
                    <a:pt x="156" y="528"/>
                  </a:lnTo>
                  <a:lnTo>
                    <a:pt x="120" y="528"/>
                  </a:lnTo>
                  <a:lnTo>
                    <a:pt x="84" y="528"/>
                  </a:lnTo>
                  <a:lnTo>
                    <a:pt x="48" y="516"/>
                  </a:lnTo>
                  <a:lnTo>
                    <a:pt x="12" y="480"/>
                  </a:lnTo>
                  <a:lnTo>
                    <a:pt x="0" y="444"/>
                  </a:lnTo>
                  <a:lnTo>
                    <a:pt x="0" y="408"/>
                  </a:lnTo>
                  <a:lnTo>
                    <a:pt x="12" y="372"/>
                  </a:lnTo>
                  <a:lnTo>
                    <a:pt x="48" y="336"/>
                  </a:lnTo>
                  <a:lnTo>
                    <a:pt x="84" y="312"/>
                  </a:lnTo>
                  <a:lnTo>
                    <a:pt x="120" y="276"/>
                  </a:lnTo>
                  <a:lnTo>
                    <a:pt x="156" y="252"/>
                  </a:lnTo>
                  <a:lnTo>
                    <a:pt x="192" y="240"/>
                  </a:lnTo>
                  <a:lnTo>
                    <a:pt x="228" y="228"/>
                  </a:lnTo>
                  <a:lnTo>
                    <a:pt x="264" y="216"/>
                  </a:lnTo>
                  <a:lnTo>
                    <a:pt x="300" y="204"/>
                  </a:lnTo>
                  <a:lnTo>
                    <a:pt x="336" y="180"/>
                  </a:lnTo>
                  <a:lnTo>
                    <a:pt x="372" y="168"/>
                  </a:lnTo>
                  <a:lnTo>
                    <a:pt x="420" y="168"/>
                  </a:lnTo>
                  <a:lnTo>
                    <a:pt x="456" y="156"/>
                  </a:lnTo>
                  <a:lnTo>
                    <a:pt x="492" y="144"/>
                  </a:lnTo>
                  <a:lnTo>
                    <a:pt x="528" y="144"/>
                  </a:lnTo>
                  <a:lnTo>
                    <a:pt x="516" y="180"/>
                  </a:lnTo>
                  <a:lnTo>
                    <a:pt x="552" y="156"/>
                  </a:lnTo>
                  <a:lnTo>
                    <a:pt x="600" y="132"/>
                  </a:lnTo>
                  <a:lnTo>
                    <a:pt x="636" y="120"/>
                  </a:lnTo>
                  <a:lnTo>
                    <a:pt x="672" y="108"/>
                  </a:lnTo>
                  <a:lnTo>
                    <a:pt x="708" y="96"/>
                  </a:lnTo>
                  <a:lnTo>
                    <a:pt x="744" y="84"/>
                  </a:lnTo>
                  <a:lnTo>
                    <a:pt x="792" y="72"/>
                  </a:lnTo>
                  <a:lnTo>
                    <a:pt x="840" y="60"/>
                  </a:lnTo>
                  <a:lnTo>
                    <a:pt x="876" y="60"/>
                  </a:lnTo>
                  <a:lnTo>
                    <a:pt x="936" y="48"/>
                  </a:lnTo>
                  <a:lnTo>
                    <a:pt x="984" y="36"/>
                  </a:lnTo>
                  <a:lnTo>
                    <a:pt x="1032" y="24"/>
                  </a:lnTo>
                  <a:lnTo>
                    <a:pt x="1068" y="24"/>
                  </a:lnTo>
                  <a:lnTo>
                    <a:pt x="1128" y="24"/>
                  </a:lnTo>
                  <a:lnTo>
                    <a:pt x="1188" y="24"/>
                  </a:lnTo>
                  <a:lnTo>
                    <a:pt x="1224" y="24"/>
                  </a:lnTo>
                  <a:lnTo>
                    <a:pt x="1272" y="24"/>
                  </a:lnTo>
                  <a:lnTo>
                    <a:pt x="1332" y="12"/>
                  </a:lnTo>
                  <a:lnTo>
                    <a:pt x="1368" y="12"/>
                  </a:lnTo>
                  <a:lnTo>
                    <a:pt x="1404" y="12"/>
                  </a:lnTo>
                  <a:lnTo>
                    <a:pt x="1440" y="12"/>
                  </a:lnTo>
                  <a:lnTo>
                    <a:pt x="1488" y="12"/>
                  </a:lnTo>
                  <a:lnTo>
                    <a:pt x="1524" y="12"/>
                  </a:lnTo>
                  <a:lnTo>
                    <a:pt x="1560" y="12"/>
                  </a:lnTo>
                  <a:lnTo>
                    <a:pt x="1608" y="12"/>
                  </a:lnTo>
                  <a:lnTo>
                    <a:pt x="1644" y="0"/>
                  </a:lnTo>
                  <a:lnTo>
                    <a:pt x="1704" y="0"/>
                  </a:lnTo>
                  <a:lnTo>
                    <a:pt x="1764" y="0"/>
                  </a:lnTo>
                  <a:lnTo>
                    <a:pt x="1812" y="0"/>
                  </a:lnTo>
                  <a:lnTo>
                    <a:pt x="1848" y="0"/>
                  </a:lnTo>
                  <a:lnTo>
                    <a:pt x="1908" y="0"/>
                  </a:lnTo>
                  <a:lnTo>
                    <a:pt x="1944" y="12"/>
                  </a:lnTo>
                  <a:lnTo>
                    <a:pt x="2004" y="12"/>
                  </a:lnTo>
                  <a:lnTo>
                    <a:pt x="2052" y="12"/>
                  </a:lnTo>
                  <a:lnTo>
                    <a:pt x="2088" y="12"/>
                  </a:lnTo>
                  <a:lnTo>
                    <a:pt x="2124" y="12"/>
                  </a:lnTo>
                  <a:lnTo>
                    <a:pt x="2160" y="24"/>
                  </a:lnTo>
                  <a:lnTo>
                    <a:pt x="2196" y="60"/>
                  </a:lnTo>
                  <a:lnTo>
                    <a:pt x="2220" y="108"/>
                  </a:lnTo>
                  <a:lnTo>
                    <a:pt x="2232" y="144"/>
                  </a:lnTo>
                  <a:lnTo>
                    <a:pt x="2232" y="180"/>
                  </a:lnTo>
                  <a:lnTo>
                    <a:pt x="2220" y="216"/>
                  </a:lnTo>
                  <a:lnTo>
                    <a:pt x="2208" y="264"/>
                  </a:lnTo>
                  <a:lnTo>
                    <a:pt x="2184" y="312"/>
                  </a:lnTo>
                  <a:lnTo>
                    <a:pt x="2148" y="312"/>
                  </a:lnTo>
                  <a:lnTo>
                    <a:pt x="2112" y="324"/>
                  </a:lnTo>
                  <a:lnTo>
                    <a:pt x="2064" y="348"/>
                  </a:lnTo>
                  <a:lnTo>
                    <a:pt x="2028" y="360"/>
                  </a:lnTo>
                  <a:lnTo>
                    <a:pt x="1992" y="396"/>
                  </a:lnTo>
                  <a:lnTo>
                    <a:pt x="2004" y="456"/>
                  </a:lnTo>
                  <a:lnTo>
                    <a:pt x="2040" y="468"/>
                  </a:lnTo>
                  <a:lnTo>
                    <a:pt x="2064" y="504"/>
                  </a:lnTo>
                  <a:lnTo>
                    <a:pt x="2100" y="504"/>
                  </a:lnTo>
                  <a:lnTo>
                    <a:pt x="2112" y="540"/>
                  </a:lnTo>
                  <a:lnTo>
                    <a:pt x="2112" y="576"/>
                  </a:lnTo>
                  <a:lnTo>
                    <a:pt x="2100" y="612"/>
                  </a:lnTo>
                  <a:lnTo>
                    <a:pt x="2076" y="648"/>
                  </a:lnTo>
                  <a:lnTo>
                    <a:pt x="2040" y="684"/>
                  </a:lnTo>
                  <a:lnTo>
                    <a:pt x="2004" y="708"/>
                  </a:lnTo>
                  <a:lnTo>
                    <a:pt x="1968" y="744"/>
                  </a:lnTo>
                  <a:lnTo>
                    <a:pt x="1932" y="780"/>
                  </a:lnTo>
                  <a:lnTo>
                    <a:pt x="1896" y="792"/>
                  </a:lnTo>
                  <a:lnTo>
                    <a:pt x="1860" y="816"/>
                  </a:lnTo>
                  <a:lnTo>
                    <a:pt x="1812" y="828"/>
                  </a:lnTo>
                  <a:lnTo>
                    <a:pt x="1764" y="828"/>
                  </a:lnTo>
                  <a:lnTo>
                    <a:pt x="1728" y="828"/>
                  </a:lnTo>
                  <a:lnTo>
                    <a:pt x="1680" y="840"/>
                  </a:lnTo>
                  <a:lnTo>
                    <a:pt x="1644" y="840"/>
                  </a:lnTo>
                  <a:lnTo>
                    <a:pt x="1596" y="840"/>
                  </a:lnTo>
                  <a:lnTo>
                    <a:pt x="1548" y="840"/>
                  </a:lnTo>
                  <a:lnTo>
                    <a:pt x="1500" y="840"/>
                  </a:lnTo>
                  <a:lnTo>
                    <a:pt x="1440" y="840"/>
                  </a:lnTo>
                  <a:lnTo>
                    <a:pt x="1392" y="840"/>
                  </a:lnTo>
                  <a:lnTo>
                    <a:pt x="1332" y="840"/>
                  </a:lnTo>
                  <a:lnTo>
                    <a:pt x="1296" y="852"/>
                  </a:lnTo>
                  <a:lnTo>
                    <a:pt x="1248" y="888"/>
                  </a:lnTo>
                  <a:lnTo>
                    <a:pt x="1212" y="900"/>
                  </a:lnTo>
                  <a:lnTo>
                    <a:pt x="1176" y="912"/>
                  </a:lnTo>
                  <a:lnTo>
                    <a:pt x="1140" y="912"/>
                  </a:lnTo>
                  <a:lnTo>
                    <a:pt x="1092" y="924"/>
                  </a:lnTo>
                  <a:lnTo>
                    <a:pt x="1044" y="924"/>
                  </a:lnTo>
                  <a:lnTo>
                    <a:pt x="996" y="924"/>
                  </a:lnTo>
                  <a:lnTo>
                    <a:pt x="948" y="936"/>
                  </a:lnTo>
                  <a:lnTo>
                    <a:pt x="900" y="936"/>
                  </a:lnTo>
                  <a:lnTo>
                    <a:pt x="864" y="936"/>
                  </a:lnTo>
                  <a:lnTo>
                    <a:pt x="828" y="936"/>
                  </a:lnTo>
                  <a:lnTo>
                    <a:pt x="792" y="948"/>
                  </a:lnTo>
                  <a:lnTo>
                    <a:pt x="756" y="948"/>
                  </a:lnTo>
                  <a:lnTo>
                    <a:pt x="792" y="912"/>
                  </a:lnTo>
                  <a:lnTo>
                    <a:pt x="768" y="876"/>
                  </a:lnTo>
                  <a:lnTo>
                    <a:pt x="804" y="840"/>
                  </a:lnTo>
                  <a:lnTo>
                    <a:pt x="852" y="828"/>
                  </a:lnTo>
                  <a:lnTo>
                    <a:pt x="888" y="816"/>
                  </a:lnTo>
                  <a:lnTo>
                    <a:pt x="912" y="780"/>
                  </a:lnTo>
                  <a:lnTo>
                    <a:pt x="924" y="744"/>
                  </a:lnTo>
                  <a:lnTo>
                    <a:pt x="876" y="732"/>
                  </a:lnTo>
                  <a:lnTo>
                    <a:pt x="840" y="708"/>
                  </a:lnTo>
                  <a:lnTo>
                    <a:pt x="804" y="696"/>
                  </a:lnTo>
                  <a:lnTo>
                    <a:pt x="756" y="696"/>
                  </a:lnTo>
                  <a:lnTo>
                    <a:pt x="720" y="696"/>
                  </a:lnTo>
                  <a:lnTo>
                    <a:pt x="672" y="696"/>
                  </a:lnTo>
                  <a:lnTo>
                    <a:pt x="624" y="696"/>
                  </a:lnTo>
                  <a:lnTo>
                    <a:pt x="564" y="696"/>
                  </a:lnTo>
                  <a:lnTo>
                    <a:pt x="516" y="708"/>
                  </a:lnTo>
                  <a:lnTo>
                    <a:pt x="480" y="720"/>
                  </a:lnTo>
                  <a:lnTo>
                    <a:pt x="444" y="732"/>
                  </a:lnTo>
                  <a:lnTo>
                    <a:pt x="408" y="732"/>
                  </a:lnTo>
                  <a:lnTo>
                    <a:pt x="372" y="744"/>
                  </a:lnTo>
                  <a:lnTo>
                    <a:pt x="336" y="744"/>
                  </a:lnTo>
                  <a:lnTo>
                    <a:pt x="300" y="756"/>
                  </a:lnTo>
                  <a:lnTo>
                    <a:pt x="240" y="780"/>
                  </a:lnTo>
                  <a:lnTo>
                    <a:pt x="192" y="792"/>
                  </a:lnTo>
                  <a:lnTo>
                    <a:pt x="156" y="792"/>
                  </a:lnTo>
                  <a:lnTo>
                    <a:pt x="132" y="756"/>
                  </a:lnTo>
                  <a:lnTo>
                    <a:pt x="132" y="708"/>
                  </a:lnTo>
                  <a:lnTo>
                    <a:pt x="144" y="660"/>
                  </a:lnTo>
                  <a:lnTo>
                    <a:pt x="180" y="648"/>
                  </a:lnTo>
                  <a:lnTo>
                    <a:pt x="216" y="648"/>
                  </a:lnTo>
                  <a:lnTo>
                    <a:pt x="252" y="624"/>
                  </a:lnTo>
                  <a:lnTo>
                    <a:pt x="288" y="600"/>
                  </a:lnTo>
                  <a:lnTo>
                    <a:pt x="324" y="600"/>
                  </a:lnTo>
                  <a:lnTo>
                    <a:pt x="360" y="588"/>
                  </a:lnTo>
                  <a:lnTo>
                    <a:pt x="360" y="552"/>
                  </a:lnTo>
                </a:path>
              </a:pathLst>
            </a:custGeom>
            <a:solidFill>
              <a:srgbClr val="919191"/>
            </a:solidFill>
            <a:ln>
              <a:noFill/>
            </a:ln>
            <a:effectLst/>
            <a:extLst>
              <a:ext uri="{91240B29-F687-4F45-9708-019B960494DF}">
                <a14:hiddenLine xmlns:a14="http://schemas.microsoft.com/office/drawing/2010/main" w="254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sz="1350"/>
            </a:p>
          </p:txBody>
        </p:sp>
        <p:sp>
          <p:nvSpPr>
            <p:cNvPr id="31753" name="Line 45"/>
            <p:cNvSpPr>
              <a:spLocks noChangeShapeType="1"/>
            </p:cNvSpPr>
            <p:nvPr/>
          </p:nvSpPr>
          <p:spPr bwMode="auto">
            <a:xfrm>
              <a:off x="584" y="2568"/>
              <a:ext cx="2960" cy="0"/>
            </a:xfrm>
            <a:prstGeom prst="line">
              <a:avLst/>
            </a:prstGeom>
            <a:noFill/>
            <a:ln w="254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sz="1350"/>
            </a:p>
          </p:txBody>
        </p:sp>
      </p:grpSp>
      <p:pic>
        <p:nvPicPr>
          <p:cNvPr id="2" name="Resim 1"/>
          <p:cNvPicPr>
            <a:picLocks noChangeAspect="1"/>
          </p:cNvPicPr>
          <p:nvPr/>
        </p:nvPicPr>
        <p:blipFill>
          <a:blip r:embed="rId3"/>
          <a:stretch>
            <a:fillRect/>
          </a:stretch>
        </p:blipFill>
        <p:spPr>
          <a:xfrm>
            <a:off x="2711229" y="1637993"/>
            <a:ext cx="3053468" cy="1097831"/>
          </a:xfrm>
          <a:prstGeom prst="rect">
            <a:avLst/>
          </a:prstGeom>
        </p:spPr>
      </p:pic>
      <p:sp>
        <p:nvSpPr>
          <p:cNvPr id="3" name="Alt Bilgi Yer Tutucusu 2">
            <a:extLst>
              <a:ext uri="{FF2B5EF4-FFF2-40B4-BE49-F238E27FC236}">
                <a16:creationId xmlns:a16="http://schemas.microsoft.com/office/drawing/2014/main" id="{03C6FFA9-7774-4622-8DCE-15B03B3E1C56}"/>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29717519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RL Hakkında</a:t>
            </a:r>
          </a:p>
        </p:txBody>
      </p:sp>
      <p:sp>
        <p:nvSpPr>
          <p:cNvPr id="3" name="İçerik Yer Tutucusu 2"/>
          <p:cNvSpPr>
            <a:spLocks noGrp="1"/>
          </p:cNvSpPr>
          <p:nvPr>
            <p:ph idx="1"/>
          </p:nvPr>
        </p:nvSpPr>
        <p:spPr/>
        <p:txBody>
          <a:bodyPr/>
          <a:lstStyle/>
          <a:p>
            <a:pPr algn="just">
              <a:defRPr/>
            </a:pPr>
            <a:r>
              <a:rPr lang="tr-TR" sz="2000" dirty="0"/>
              <a:t>Genelde radyo telekomünikasyon altyapısı olarak az gelişmiş bölgelerde (kırsal alanlar, dağlık bölgeler, kablo çekmenin mümkün olmadığı yerler) en iyi çözümdür.</a:t>
            </a:r>
          </a:p>
          <a:p>
            <a:pPr algn="just">
              <a:defRPr/>
            </a:pPr>
            <a:r>
              <a:rPr lang="tr-TR" sz="2000" dirty="0"/>
              <a:t>Bunun yanında geniş bir network içinde kapasite olarak sınırlı da olsa önemli trafiklerin yedeklenmesinde fibere en iyi alternatiftir.</a:t>
            </a:r>
          </a:p>
          <a:p>
            <a:endParaRPr lang="tr-TR" dirty="0"/>
          </a:p>
        </p:txBody>
      </p:sp>
      <p:sp>
        <p:nvSpPr>
          <p:cNvPr id="4" name="Alt Bilgi Yer Tutucusu 3">
            <a:extLst>
              <a:ext uri="{FF2B5EF4-FFF2-40B4-BE49-F238E27FC236}">
                <a16:creationId xmlns:a16="http://schemas.microsoft.com/office/drawing/2014/main" id="{3DF1C94E-5DFD-4479-8295-CFED2A49252E}"/>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501649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RL Hakkında</a:t>
            </a:r>
          </a:p>
        </p:txBody>
      </p:sp>
      <p:sp>
        <p:nvSpPr>
          <p:cNvPr id="3" name="İçerik Yer Tutucusu 2"/>
          <p:cNvSpPr>
            <a:spLocks noGrp="1"/>
          </p:cNvSpPr>
          <p:nvPr>
            <p:ph idx="1"/>
          </p:nvPr>
        </p:nvSpPr>
        <p:spPr/>
        <p:txBody>
          <a:bodyPr/>
          <a:lstStyle/>
          <a:p>
            <a:pPr algn="just">
              <a:defRPr/>
            </a:pPr>
            <a:r>
              <a:rPr lang="tr-TR" sz="2000" dirty="0"/>
              <a:t>Genelde radyo telekomünikasyon altyapısı olarak az gelişmiş bölgelerde (kırsal alanlar, dağlık bölgeler, kablo çekmenin mümkün olmadığı yerler) en iyi çözümdür.</a:t>
            </a:r>
          </a:p>
          <a:p>
            <a:pPr algn="just">
              <a:defRPr/>
            </a:pPr>
            <a:r>
              <a:rPr lang="tr-TR" sz="2000" dirty="0"/>
              <a:t>Bunun yanında geniş bir network içinde kapasite olarak sınırlı da olsa önemli trafiklerin yedeklenmesinde fibere en iyi alternatiftir.</a:t>
            </a:r>
          </a:p>
          <a:p>
            <a:endParaRPr lang="tr-TR" dirty="0"/>
          </a:p>
        </p:txBody>
      </p:sp>
      <p:sp>
        <p:nvSpPr>
          <p:cNvPr id="4" name="Alt Bilgi Yer Tutucusu 3">
            <a:extLst>
              <a:ext uri="{FF2B5EF4-FFF2-40B4-BE49-F238E27FC236}">
                <a16:creationId xmlns:a16="http://schemas.microsoft.com/office/drawing/2014/main" id="{41DD9FCA-2B06-4044-8587-BED7A9AC6554}"/>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414134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94310" y="827008"/>
            <a:ext cx="8741962" cy="994172"/>
          </a:xfrm>
        </p:spPr>
        <p:txBody>
          <a:bodyPr/>
          <a:lstStyle/>
          <a:p>
            <a:r>
              <a:rPr lang="tr-TR" dirty="0"/>
              <a:t>     Kablosuz Yerel Alan Ağ Standartları</a:t>
            </a:r>
          </a:p>
        </p:txBody>
      </p:sp>
      <p:sp>
        <p:nvSpPr>
          <p:cNvPr id="3" name="İçerik Yer Tutucusu 2"/>
          <p:cNvSpPr>
            <a:spLocks noGrp="1"/>
          </p:cNvSpPr>
          <p:nvPr>
            <p:ph idx="1"/>
          </p:nvPr>
        </p:nvSpPr>
        <p:spPr>
          <a:xfrm>
            <a:off x="222069" y="3518807"/>
            <a:ext cx="8804366" cy="2289266"/>
          </a:xfrm>
        </p:spPr>
        <p:txBody>
          <a:bodyPr>
            <a:normAutofit/>
          </a:bodyPr>
          <a:lstStyle/>
          <a:p>
            <a:pPr marL="0" indent="0">
              <a:buNone/>
            </a:pPr>
            <a:r>
              <a:rPr lang="tr-TR" sz="1350" dirty="0"/>
              <a:t>Kablosuz ağ standartları 1997 yılından itibaren Elektrik-Elektronik Mühendisleri Enstitüsü, IEEE (</a:t>
            </a:r>
            <a:r>
              <a:rPr lang="tr-TR" sz="1350" dirty="0" err="1"/>
              <a:t>Institute</a:t>
            </a:r>
            <a:r>
              <a:rPr lang="tr-TR" sz="1350" dirty="0"/>
              <a:t> of </a:t>
            </a:r>
            <a:r>
              <a:rPr lang="tr-TR" sz="1350" dirty="0" err="1"/>
              <a:t>Electrical</a:t>
            </a:r>
            <a:r>
              <a:rPr lang="tr-TR" sz="1350" dirty="0"/>
              <a:t> </a:t>
            </a:r>
            <a:r>
              <a:rPr lang="tr-TR" sz="1350" dirty="0" err="1"/>
              <a:t>and</a:t>
            </a:r>
            <a:r>
              <a:rPr lang="tr-TR" sz="1350" dirty="0"/>
              <a:t> </a:t>
            </a:r>
            <a:r>
              <a:rPr lang="tr-TR" sz="1350" dirty="0" err="1"/>
              <a:t>Electronics</a:t>
            </a:r>
            <a:r>
              <a:rPr lang="tr-TR" sz="1350" dirty="0"/>
              <a:t> </a:t>
            </a:r>
            <a:r>
              <a:rPr lang="tr-TR" sz="1350" dirty="0" err="1"/>
              <a:t>Engineers</a:t>
            </a:r>
            <a:r>
              <a:rPr lang="tr-TR" sz="1350" dirty="0"/>
              <a:t>), tarafından geliştirilmeye başlanmıştır. Geliştirilen bu standardın genel adı IEEE 802.11’dir. 802.11 standardı kablosuz yerel ağ yani WLAN (Wireless </a:t>
            </a:r>
            <a:r>
              <a:rPr lang="tr-TR" sz="1350" dirty="0" err="1"/>
              <a:t>Local</a:t>
            </a:r>
            <a:r>
              <a:rPr lang="tr-TR" sz="1350" dirty="0"/>
              <a:t> </a:t>
            </a:r>
            <a:r>
              <a:rPr lang="tr-TR" sz="1350" dirty="0" err="1"/>
              <a:t>Area</a:t>
            </a:r>
            <a:r>
              <a:rPr lang="tr-TR" sz="1350" dirty="0"/>
              <a:t> Network ), üzerinden iletişim kurarken kullanılan kuralları temsil eder. </a:t>
            </a:r>
          </a:p>
          <a:p>
            <a:pPr marL="0" indent="0">
              <a:buNone/>
            </a:pPr>
            <a:endParaRPr lang="tr-TR" sz="1350" dirty="0"/>
          </a:p>
          <a:p>
            <a:pPr marL="0" indent="0">
              <a:buNone/>
            </a:pPr>
            <a:r>
              <a:rPr lang="tr-TR" sz="1350" dirty="0"/>
              <a:t>IEEE 2,4 </a:t>
            </a:r>
            <a:r>
              <a:rPr lang="tr-TR" sz="1350" dirty="0" err="1"/>
              <a:t>gHz</a:t>
            </a:r>
            <a:r>
              <a:rPr lang="tr-TR" sz="1350" dirty="0"/>
              <a:t> frekansında çalışan, maksimum 75 metreyi kapsayan, 1-2 </a:t>
            </a:r>
            <a:r>
              <a:rPr lang="tr-TR" sz="1350" dirty="0" err="1"/>
              <a:t>Mbps</a:t>
            </a:r>
            <a:r>
              <a:rPr lang="tr-TR" sz="1350" dirty="0"/>
              <a:t> aralığında veri iletimi hızı sunan bu standardın (802.11) teknolojik gelişmeler sonucunda yetersiz hale gelmesiyle, 802.11x adı verilen standartlar serisini geliştirmeye başlamıştır. Arada farklar olmasına rağmen temel olarak 802.11 ailesi aynı iletişim kurallarını kullanır. 802.11a, 802.11b, 802.11g, 802.11n ve yeni geliştirilen 802.11ac bu standartlardan en çok kullanılanlardır.</a:t>
            </a:r>
          </a:p>
        </p:txBody>
      </p:sp>
      <p:pic>
        <p:nvPicPr>
          <p:cNvPr id="4" name="Resim 3"/>
          <p:cNvPicPr>
            <a:picLocks noChangeAspect="1"/>
          </p:cNvPicPr>
          <p:nvPr/>
        </p:nvPicPr>
        <p:blipFill>
          <a:blip r:embed="rId2"/>
          <a:stretch>
            <a:fillRect/>
          </a:stretch>
        </p:blipFill>
        <p:spPr>
          <a:xfrm>
            <a:off x="2661466" y="1668780"/>
            <a:ext cx="2416211" cy="1715418"/>
          </a:xfrm>
          <a:prstGeom prst="rect">
            <a:avLst/>
          </a:prstGeom>
        </p:spPr>
      </p:pic>
      <p:sp>
        <p:nvSpPr>
          <p:cNvPr id="5" name="Alt Bilgi Yer Tutucusu 4">
            <a:extLst>
              <a:ext uri="{FF2B5EF4-FFF2-40B4-BE49-F238E27FC236}">
                <a16:creationId xmlns:a16="http://schemas.microsoft.com/office/drawing/2014/main" id="{55CF8116-444E-4115-8B97-E184F984CAB0}"/>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527455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6">
            <a:extLst>
              <a:ext uri="{FF2B5EF4-FFF2-40B4-BE49-F238E27FC236}">
                <a16:creationId xmlns:a16="http://schemas.microsoft.com/office/drawing/2014/main" id="{535707D7-C7F3-7E49-AF3F-669CEEE5A270}"/>
              </a:ext>
            </a:extLst>
          </p:cNvPr>
          <p:cNvSpPr txBox="1"/>
          <p:nvPr/>
        </p:nvSpPr>
        <p:spPr>
          <a:xfrm>
            <a:off x="220981" y="1479390"/>
            <a:ext cx="4351019" cy="369332"/>
          </a:xfrm>
          <a:prstGeom prst="rect">
            <a:avLst/>
          </a:prstGeom>
          <a:noFill/>
        </p:spPr>
        <p:txBody>
          <a:bodyPr wrap="square" rtlCol="0">
            <a:spAutoFit/>
          </a:bodyPr>
          <a:lstStyle/>
          <a:p>
            <a:r>
              <a:rPr lang="tr-TR" b="1" dirty="0">
                <a:solidFill>
                  <a:srgbClr val="002855"/>
                </a:solidFill>
                <a:latin typeface="CentraleSans Book" panose="02000000000000000000" pitchFamily="50" charset="-94"/>
                <a:cs typeface="Arial" panose="020B0604020202020204" pitchFamily="34" charset="0"/>
              </a:rPr>
              <a:t>WLAN Standartları</a:t>
            </a:r>
          </a:p>
        </p:txBody>
      </p:sp>
      <p:pic>
        <p:nvPicPr>
          <p:cNvPr id="9" name="Picture 8" descr="Text&#10;&#10;Description automatically generated with medium confidence">
            <a:extLst>
              <a:ext uri="{FF2B5EF4-FFF2-40B4-BE49-F238E27FC236}">
                <a16:creationId xmlns:a16="http://schemas.microsoft.com/office/drawing/2014/main" id="{DBBC81F4-C6DC-4F41-A9F9-325FB261425D}"/>
              </a:ext>
            </a:extLst>
          </p:cNvPr>
          <p:cNvPicPr>
            <a:picLocks noChangeAspect="1"/>
          </p:cNvPicPr>
          <p:nvPr/>
        </p:nvPicPr>
        <p:blipFill>
          <a:blip r:embed="rId2"/>
          <a:stretch>
            <a:fillRect/>
          </a:stretch>
        </p:blipFill>
        <p:spPr>
          <a:xfrm>
            <a:off x="8322631" y="960338"/>
            <a:ext cx="600389" cy="598298"/>
          </a:xfrm>
          <a:prstGeom prst="rect">
            <a:avLst/>
          </a:prstGeom>
        </p:spPr>
      </p:pic>
      <p:sp>
        <p:nvSpPr>
          <p:cNvPr id="13" name="Metin kutusu 12">
            <a:extLst>
              <a:ext uri="{FF2B5EF4-FFF2-40B4-BE49-F238E27FC236}">
                <a16:creationId xmlns:a16="http://schemas.microsoft.com/office/drawing/2014/main" id="{40AC99C7-2C69-413C-B050-9B229923743C}"/>
              </a:ext>
            </a:extLst>
          </p:cNvPr>
          <p:cNvSpPr txBox="1"/>
          <p:nvPr/>
        </p:nvSpPr>
        <p:spPr>
          <a:xfrm>
            <a:off x="159530" y="1816641"/>
            <a:ext cx="2732477" cy="3831818"/>
          </a:xfrm>
          <a:prstGeom prst="rect">
            <a:avLst/>
          </a:prstGeom>
          <a:noFill/>
        </p:spPr>
        <p:txBody>
          <a:bodyPr wrap="square" rtlCol="0">
            <a:spAutoFit/>
          </a:bodyPr>
          <a:lstStyle/>
          <a:p>
            <a:r>
              <a:rPr lang="tr-TR" sz="1350" b="1" dirty="0">
                <a:solidFill>
                  <a:srgbClr val="002060"/>
                </a:solidFill>
                <a:latin typeface="CentraleSans Book" panose="02000000000000000000" pitchFamily="50" charset="-94"/>
              </a:rPr>
              <a:t>802.11a</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5 </a:t>
            </a:r>
            <a:r>
              <a:rPr lang="tr-TR" sz="1350" dirty="0" err="1">
                <a:solidFill>
                  <a:srgbClr val="002060"/>
                </a:solidFill>
                <a:latin typeface="CentraleSans Book" panose="02000000000000000000" pitchFamily="50" charset="-94"/>
              </a:rPr>
              <a:t>Ghz</a:t>
            </a:r>
            <a:r>
              <a:rPr lang="tr-TR" sz="1350" dirty="0">
                <a:solidFill>
                  <a:srgbClr val="002060"/>
                </a:solidFill>
                <a:latin typeface="CentraleSans Book" panose="02000000000000000000" pitchFamily="50" charset="-94"/>
              </a:rPr>
              <a:t>, 54 </a:t>
            </a:r>
            <a:r>
              <a:rPr lang="tr-TR" sz="1350" dirty="0" err="1">
                <a:solidFill>
                  <a:srgbClr val="002060"/>
                </a:solidFill>
                <a:latin typeface="CentraleSans Book" panose="02000000000000000000" pitchFamily="50" charset="-94"/>
              </a:rPr>
              <a:t>Mbps</a:t>
            </a:r>
            <a:endParaRPr lang="tr-TR" sz="1350" dirty="0">
              <a:solidFill>
                <a:srgbClr val="002060"/>
              </a:solidFill>
              <a:latin typeface="CentraleSans Book" panose="02000000000000000000" pitchFamily="50" charset="-94"/>
            </a:endParaRPr>
          </a:p>
          <a:p>
            <a:pPr marL="214313" indent="-214313">
              <a:buFont typeface="Arial" panose="020B0604020202020204" pitchFamily="34" charset="0"/>
              <a:buChar char="•"/>
            </a:pPr>
            <a:endParaRPr lang="tr-TR" sz="1350" b="1" dirty="0">
              <a:solidFill>
                <a:srgbClr val="002060"/>
              </a:solidFill>
              <a:latin typeface="CentraleSans Book" panose="02000000000000000000" pitchFamily="50" charset="-94"/>
            </a:endParaRPr>
          </a:p>
          <a:p>
            <a:r>
              <a:rPr lang="tr-TR" sz="1350" b="1" dirty="0">
                <a:solidFill>
                  <a:srgbClr val="002060"/>
                </a:solidFill>
                <a:latin typeface="CentraleSans Book" panose="02000000000000000000" pitchFamily="50" charset="-94"/>
              </a:rPr>
              <a:t>802.11b</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2.4 </a:t>
            </a:r>
            <a:r>
              <a:rPr lang="tr-TR" sz="1350" dirty="0" err="1">
                <a:solidFill>
                  <a:srgbClr val="002060"/>
                </a:solidFill>
                <a:latin typeface="CentraleSans Book" panose="02000000000000000000" pitchFamily="50" charset="-94"/>
              </a:rPr>
              <a:t>Ghz</a:t>
            </a:r>
            <a:r>
              <a:rPr lang="tr-TR" sz="1350" dirty="0">
                <a:solidFill>
                  <a:srgbClr val="002060"/>
                </a:solidFill>
                <a:latin typeface="CentraleSans Book" panose="02000000000000000000" pitchFamily="50" charset="-94"/>
              </a:rPr>
              <a:t>, 11Mbps</a:t>
            </a:r>
          </a:p>
          <a:p>
            <a:endParaRPr lang="tr-TR" sz="1350" b="1" dirty="0">
              <a:solidFill>
                <a:srgbClr val="002060"/>
              </a:solidFill>
              <a:latin typeface="CentraleSans Book" panose="02000000000000000000" pitchFamily="50" charset="-94"/>
            </a:endParaRPr>
          </a:p>
          <a:p>
            <a:r>
              <a:rPr lang="tr-TR" sz="1350" b="1" dirty="0">
                <a:solidFill>
                  <a:srgbClr val="002060"/>
                </a:solidFill>
                <a:latin typeface="CentraleSans Book" panose="02000000000000000000" pitchFamily="50" charset="-94"/>
              </a:rPr>
              <a:t>802.11g</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2.4 </a:t>
            </a:r>
            <a:r>
              <a:rPr lang="tr-TR" sz="1350" dirty="0" err="1">
                <a:solidFill>
                  <a:srgbClr val="002060"/>
                </a:solidFill>
                <a:latin typeface="CentraleSans Book" panose="02000000000000000000" pitchFamily="50" charset="-94"/>
              </a:rPr>
              <a:t>Ghz</a:t>
            </a:r>
            <a:r>
              <a:rPr lang="tr-TR" sz="1350" dirty="0">
                <a:solidFill>
                  <a:srgbClr val="002060"/>
                </a:solidFill>
                <a:latin typeface="CentraleSans Book" panose="02000000000000000000" pitchFamily="50" charset="-94"/>
              </a:rPr>
              <a:t>, 54 </a:t>
            </a:r>
            <a:r>
              <a:rPr lang="tr-TR" sz="1350" dirty="0" err="1">
                <a:solidFill>
                  <a:srgbClr val="002060"/>
                </a:solidFill>
                <a:latin typeface="CentraleSans Book" panose="02000000000000000000" pitchFamily="50" charset="-94"/>
              </a:rPr>
              <a:t>Mbps</a:t>
            </a:r>
            <a:endParaRPr lang="tr-TR" sz="1350" dirty="0">
              <a:solidFill>
                <a:srgbClr val="002060"/>
              </a:solidFill>
              <a:latin typeface="CentraleSans Book" panose="02000000000000000000" pitchFamily="50" charset="-94"/>
            </a:endParaRP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802.11b ile uyumlu</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3 temiz kanal (1,6,11)</a:t>
            </a:r>
          </a:p>
          <a:p>
            <a:endParaRPr lang="tr-TR" sz="1350" b="1" dirty="0">
              <a:solidFill>
                <a:srgbClr val="002060"/>
              </a:solidFill>
              <a:latin typeface="CentraleSans Book" panose="02000000000000000000" pitchFamily="50" charset="-94"/>
            </a:endParaRPr>
          </a:p>
          <a:p>
            <a:endParaRPr lang="tr-TR" sz="1350" b="1" dirty="0">
              <a:solidFill>
                <a:srgbClr val="002060"/>
              </a:solidFill>
              <a:latin typeface="CentraleSans Book" panose="02000000000000000000" pitchFamily="50" charset="-94"/>
            </a:endParaRPr>
          </a:p>
          <a:p>
            <a:r>
              <a:rPr lang="tr-TR" sz="1350" b="1" dirty="0">
                <a:solidFill>
                  <a:srgbClr val="002060"/>
                </a:solidFill>
                <a:latin typeface="CentraleSans Book" panose="02000000000000000000" pitchFamily="50" charset="-94"/>
              </a:rPr>
              <a:t>802.11n</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2.4 GHz veya 5 GHz</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72-600 </a:t>
            </a:r>
            <a:r>
              <a:rPr lang="tr-TR" sz="1350" dirty="0" err="1">
                <a:solidFill>
                  <a:srgbClr val="002060"/>
                </a:solidFill>
                <a:latin typeface="CentraleSans Book" panose="02000000000000000000" pitchFamily="50" charset="-94"/>
              </a:rPr>
              <a:t>Mbps</a:t>
            </a:r>
            <a:endParaRPr lang="tr-TR" sz="1350" dirty="0">
              <a:solidFill>
                <a:srgbClr val="002060"/>
              </a:solidFill>
              <a:latin typeface="CentraleSans Book" panose="02000000000000000000" pitchFamily="50" charset="-94"/>
            </a:endParaRP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Çift anten kullanımı</a:t>
            </a:r>
          </a:p>
          <a:p>
            <a:endParaRPr lang="tr-TR" sz="1350" dirty="0">
              <a:solidFill>
                <a:srgbClr val="002060"/>
              </a:solidFill>
              <a:latin typeface="CentraleSans Book" panose="02000000000000000000" pitchFamily="50" charset="-94"/>
            </a:endParaRPr>
          </a:p>
          <a:p>
            <a:pPr marL="214313" indent="-214313">
              <a:buFont typeface="Arial" panose="020B0604020202020204" pitchFamily="34" charset="0"/>
              <a:buChar char="•"/>
            </a:pPr>
            <a:endParaRPr lang="tr-TR" sz="1350" dirty="0">
              <a:solidFill>
                <a:srgbClr val="002060"/>
              </a:solidFill>
              <a:latin typeface="CentraleSans Book" panose="02000000000000000000" pitchFamily="50" charset="-94"/>
            </a:endParaRPr>
          </a:p>
        </p:txBody>
      </p:sp>
      <p:sp>
        <p:nvSpPr>
          <p:cNvPr id="20" name="Metin kutusu 19">
            <a:extLst>
              <a:ext uri="{FF2B5EF4-FFF2-40B4-BE49-F238E27FC236}">
                <a16:creationId xmlns:a16="http://schemas.microsoft.com/office/drawing/2014/main" id="{C0836062-E3C4-4BD4-B6ED-8D636EF21DCF}"/>
              </a:ext>
            </a:extLst>
          </p:cNvPr>
          <p:cNvSpPr txBox="1"/>
          <p:nvPr/>
        </p:nvSpPr>
        <p:spPr>
          <a:xfrm>
            <a:off x="159530" y="955951"/>
            <a:ext cx="7960799" cy="507831"/>
          </a:xfrm>
          <a:prstGeom prst="rect">
            <a:avLst/>
          </a:prstGeom>
          <a:noFill/>
        </p:spPr>
        <p:txBody>
          <a:bodyPr wrap="square" rtlCol="0">
            <a:spAutoFit/>
          </a:bodyPr>
          <a:lstStyle/>
          <a:p>
            <a:pPr algn="ctr"/>
            <a:r>
              <a:rPr lang="tr-TR" sz="2700" b="1" dirty="0">
                <a:solidFill>
                  <a:srgbClr val="002060"/>
                </a:solidFill>
                <a:latin typeface="CentraleSans Book" panose="02000000000000000000" pitchFamily="50" charset="-94"/>
              </a:rPr>
              <a:t>Kablosuz Ağ</a:t>
            </a:r>
          </a:p>
        </p:txBody>
      </p:sp>
      <p:sp>
        <p:nvSpPr>
          <p:cNvPr id="2" name="Alt Bilgi Yer Tutucusu 1">
            <a:extLst>
              <a:ext uri="{FF2B5EF4-FFF2-40B4-BE49-F238E27FC236}">
                <a16:creationId xmlns:a16="http://schemas.microsoft.com/office/drawing/2014/main" id="{80C378CF-35B7-49CD-9B99-437E1171C39E}"/>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
        <p:nvSpPr>
          <p:cNvPr id="7" name="Metin kutusu 6">
            <a:extLst>
              <a:ext uri="{FF2B5EF4-FFF2-40B4-BE49-F238E27FC236}">
                <a16:creationId xmlns:a16="http://schemas.microsoft.com/office/drawing/2014/main" id="{C411CCCE-D889-4A48-A21D-76B7B2BC9F7D}"/>
              </a:ext>
            </a:extLst>
          </p:cNvPr>
          <p:cNvSpPr txBox="1"/>
          <p:nvPr/>
        </p:nvSpPr>
        <p:spPr>
          <a:xfrm>
            <a:off x="4708943" y="1825639"/>
            <a:ext cx="2732477" cy="3416320"/>
          </a:xfrm>
          <a:prstGeom prst="rect">
            <a:avLst/>
          </a:prstGeom>
          <a:noFill/>
        </p:spPr>
        <p:txBody>
          <a:bodyPr wrap="square" rtlCol="0">
            <a:spAutoFit/>
          </a:bodyPr>
          <a:lstStyle/>
          <a:p>
            <a:r>
              <a:rPr lang="tr-TR" sz="1350" b="1" dirty="0">
                <a:solidFill>
                  <a:srgbClr val="002060"/>
                </a:solidFill>
                <a:latin typeface="CentraleSans Book" panose="02000000000000000000" pitchFamily="50" charset="-94"/>
              </a:rPr>
              <a:t>802.11ac</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5 </a:t>
            </a:r>
            <a:r>
              <a:rPr lang="tr-TR" sz="1350" dirty="0" err="1">
                <a:solidFill>
                  <a:srgbClr val="002060"/>
                </a:solidFill>
                <a:latin typeface="CentraleSans Book" panose="02000000000000000000" pitchFamily="50" charset="-94"/>
              </a:rPr>
              <a:t>Ghz</a:t>
            </a:r>
            <a:r>
              <a:rPr lang="tr-TR" sz="1350" dirty="0">
                <a:solidFill>
                  <a:srgbClr val="002060"/>
                </a:solidFill>
                <a:latin typeface="CentraleSans Book" panose="02000000000000000000" pitchFamily="50" charset="-94"/>
              </a:rPr>
              <a:t>, 1300 </a:t>
            </a:r>
            <a:r>
              <a:rPr lang="tr-TR" sz="1350" dirty="0" err="1">
                <a:solidFill>
                  <a:srgbClr val="002060"/>
                </a:solidFill>
                <a:latin typeface="CentraleSans Book" panose="02000000000000000000" pitchFamily="50" charset="-94"/>
              </a:rPr>
              <a:t>Mbps</a:t>
            </a:r>
            <a:r>
              <a:rPr lang="tr-TR" sz="1350" dirty="0">
                <a:solidFill>
                  <a:srgbClr val="002060"/>
                </a:solidFill>
                <a:latin typeface="CentraleSans Book" panose="02000000000000000000" pitchFamily="50" charset="-94"/>
              </a:rPr>
              <a:t> kadar hız</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Bant genişliği 80 MHZ</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QAM256 modülasyon</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802.11n ile uyumlu</a:t>
            </a:r>
          </a:p>
          <a:p>
            <a:pPr marL="214313" indent="-214313">
              <a:buFont typeface="Arial" panose="020B0604020202020204" pitchFamily="34" charset="0"/>
              <a:buChar char="•"/>
            </a:pPr>
            <a:endParaRPr lang="tr-TR" sz="1350" dirty="0">
              <a:solidFill>
                <a:srgbClr val="002060"/>
              </a:solidFill>
              <a:latin typeface="CentraleSans Book" panose="02000000000000000000" pitchFamily="50" charset="-94"/>
            </a:endParaRPr>
          </a:p>
          <a:p>
            <a:r>
              <a:rPr lang="tr-TR" sz="1350" b="1" dirty="0">
                <a:solidFill>
                  <a:srgbClr val="002060"/>
                </a:solidFill>
                <a:latin typeface="CentraleSans Book" panose="02000000000000000000" pitchFamily="50" charset="-94"/>
              </a:rPr>
              <a:t>802.11ax (</a:t>
            </a:r>
            <a:r>
              <a:rPr lang="tr-TR" sz="1350" b="1" dirty="0" err="1">
                <a:solidFill>
                  <a:srgbClr val="002060"/>
                </a:solidFill>
                <a:latin typeface="CentraleSans Book" panose="02000000000000000000" pitchFamily="50" charset="-94"/>
              </a:rPr>
              <a:t>Wi</a:t>
            </a:r>
            <a:r>
              <a:rPr lang="tr-TR" sz="1350" b="1" dirty="0">
                <a:solidFill>
                  <a:srgbClr val="002060"/>
                </a:solidFill>
                <a:latin typeface="CentraleSans Book" panose="02000000000000000000" pitchFamily="50" charset="-94"/>
              </a:rPr>
              <a:t>-Fi 6)</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2,4 ve 5 GHz çalışır.</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9.6 </a:t>
            </a:r>
            <a:r>
              <a:rPr lang="tr-TR" sz="1350" dirty="0" err="1">
                <a:solidFill>
                  <a:srgbClr val="002060"/>
                </a:solidFill>
                <a:latin typeface="CentraleSans Book" panose="02000000000000000000" pitchFamily="50" charset="-94"/>
              </a:rPr>
              <a:t>Gbps</a:t>
            </a:r>
            <a:endParaRPr lang="tr-TR" sz="1350" dirty="0">
              <a:solidFill>
                <a:srgbClr val="002060"/>
              </a:solidFill>
              <a:latin typeface="CentraleSans Book" panose="02000000000000000000" pitchFamily="50" charset="-94"/>
            </a:endParaRP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QAM1024 modülasyon</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Bant genişliği 160 MHZ</a:t>
            </a:r>
          </a:p>
          <a:p>
            <a:pPr marL="214313" indent="-214313">
              <a:buFont typeface="Arial" panose="020B0604020202020204" pitchFamily="34" charset="0"/>
              <a:buChar char="•"/>
            </a:pPr>
            <a:endParaRPr lang="tr-TR" sz="1350" dirty="0">
              <a:solidFill>
                <a:srgbClr val="002060"/>
              </a:solidFill>
              <a:latin typeface="CentraleSans Book" panose="02000000000000000000" pitchFamily="50" charset="-94"/>
            </a:endParaRPr>
          </a:p>
          <a:p>
            <a:pPr marL="214313" indent="-214313">
              <a:buFont typeface="Arial" panose="020B0604020202020204" pitchFamily="34" charset="0"/>
              <a:buChar char="•"/>
            </a:pPr>
            <a:endParaRPr lang="tr-TR" sz="1350" dirty="0">
              <a:solidFill>
                <a:srgbClr val="002060"/>
              </a:solidFill>
              <a:latin typeface="CentraleSans Book" panose="02000000000000000000" pitchFamily="50" charset="-94"/>
            </a:endParaRPr>
          </a:p>
          <a:p>
            <a:r>
              <a:rPr lang="tr-TR" sz="1350" b="1" dirty="0">
                <a:solidFill>
                  <a:srgbClr val="002060"/>
                </a:solidFill>
                <a:latin typeface="CentraleSans Book" panose="02000000000000000000" pitchFamily="50" charset="-94"/>
              </a:rPr>
              <a:t>802.11ad</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60 GHz , 4600 </a:t>
            </a:r>
            <a:r>
              <a:rPr lang="tr-TR" sz="1350" dirty="0" err="1">
                <a:solidFill>
                  <a:srgbClr val="002060"/>
                </a:solidFill>
                <a:latin typeface="CentraleSans Book" panose="02000000000000000000" pitchFamily="50" charset="-94"/>
              </a:rPr>
              <a:t>Mbps</a:t>
            </a:r>
            <a:endParaRPr lang="tr-TR" sz="1350" dirty="0">
              <a:solidFill>
                <a:srgbClr val="002060"/>
              </a:solidFill>
              <a:latin typeface="CentraleSans Book" panose="02000000000000000000" pitchFamily="50" charset="-94"/>
            </a:endParaRP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Sekiz adet harici anten </a:t>
            </a:r>
          </a:p>
        </p:txBody>
      </p:sp>
      <p:pic>
        <p:nvPicPr>
          <p:cNvPr id="8" name="Resim 7">
            <a:extLst>
              <a:ext uri="{FF2B5EF4-FFF2-40B4-BE49-F238E27FC236}">
                <a16:creationId xmlns:a16="http://schemas.microsoft.com/office/drawing/2014/main" id="{B0DD1990-8F73-4F10-BCB8-EA0198248785}"/>
              </a:ext>
            </a:extLst>
          </p:cNvPr>
          <p:cNvPicPr>
            <a:picLocks noChangeAspect="1"/>
          </p:cNvPicPr>
          <p:nvPr/>
        </p:nvPicPr>
        <p:blipFill>
          <a:blip r:embed="rId3"/>
          <a:stretch>
            <a:fillRect/>
          </a:stretch>
        </p:blipFill>
        <p:spPr>
          <a:xfrm>
            <a:off x="3154845" y="4058098"/>
            <a:ext cx="726281" cy="1320512"/>
          </a:xfrm>
          <a:prstGeom prst="rect">
            <a:avLst/>
          </a:prstGeom>
        </p:spPr>
      </p:pic>
      <p:pic>
        <p:nvPicPr>
          <p:cNvPr id="10" name="Resim 9">
            <a:extLst>
              <a:ext uri="{FF2B5EF4-FFF2-40B4-BE49-F238E27FC236}">
                <a16:creationId xmlns:a16="http://schemas.microsoft.com/office/drawing/2014/main" id="{309F47B2-BDA2-4866-AFF5-669AAA529F29}"/>
              </a:ext>
            </a:extLst>
          </p:cNvPr>
          <p:cNvPicPr>
            <a:picLocks noChangeAspect="1"/>
          </p:cNvPicPr>
          <p:nvPr/>
        </p:nvPicPr>
        <p:blipFill>
          <a:blip r:embed="rId4"/>
          <a:stretch>
            <a:fillRect/>
          </a:stretch>
        </p:blipFill>
        <p:spPr>
          <a:xfrm>
            <a:off x="3006516" y="2910646"/>
            <a:ext cx="1246909" cy="981941"/>
          </a:xfrm>
          <a:prstGeom prst="rect">
            <a:avLst/>
          </a:prstGeom>
        </p:spPr>
      </p:pic>
      <p:pic>
        <p:nvPicPr>
          <p:cNvPr id="11" name="Resim 10">
            <a:extLst>
              <a:ext uri="{FF2B5EF4-FFF2-40B4-BE49-F238E27FC236}">
                <a16:creationId xmlns:a16="http://schemas.microsoft.com/office/drawing/2014/main" id="{AE4F755A-E8C2-4BC6-AE3E-FF96E495E1FD}"/>
              </a:ext>
            </a:extLst>
          </p:cNvPr>
          <p:cNvPicPr>
            <a:picLocks noChangeAspect="1"/>
          </p:cNvPicPr>
          <p:nvPr/>
        </p:nvPicPr>
        <p:blipFill rotWithShape="1">
          <a:blip r:embed="rId5"/>
          <a:srcRect l="17622" t="7571" r="15814" b="7571"/>
          <a:stretch/>
        </p:blipFill>
        <p:spPr>
          <a:xfrm>
            <a:off x="7377392" y="4359064"/>
            <a:ext cx="1115291" cy="1067561"/>
          </a:xfrm>
          <a:prstGeom prst="rect">
            <a:avLst/>
          </a:prstGeom>
        </p:spPr>
      </p:pic>
      <p:pic>
        <p:nvPicPr>
          <p:cNvPr id="12" name="Resim 11">
            <a:extLst>
              <a:ext uri="{FF2B5EF4-FFF2-40B4-BE49-F238E27FC236}">
                <a16:creationId xmlns:a16="http://schemas.microsoft.com/office/drawing/2014/main" id="{6757E27D-5249-447C-919F-D2ADBB33566C}"/>
              </a:ext>
            </a:extLst>
          </p:cNvPr>
          <p:cNvPicPr>
            <a:picLocks noChangeAspect="1"/>
          </p:cNvPicPr>
          <p:nvPr/>
        </p:nvPicPr>
        <p:blipFill rotWithShape="1">
          <a:blip r:embed="rId6"/>
          <a:srcRect l="9733" t="18143" r="7832" b="18143"/>
          <a:stretch/>
        </p:blipFill>
        <p:spPr>
          <a:xfrm>
            <a:off x="7351712" y="3317926"/>
            <a:ext cx="1115291" cy="862028"/>
          </a:xfrm>
          <a:prstGeom prst="rect">
            <a:avLst/>
          </a:prstGeom>
        </p:spPr>
      </p:pic>
      <p:pic>
        <p:nvPicPr>
          <p:cNvPr id="15" name="Resim 14">
            <a:extLst>
              <a:ext uri="{FF2B5EF4-FFF2-40B4-BE49-F238E27FC236}">
                <a16:creationId xmlns:a16="http://schemas.microsoft.com/office/drawing/2014/main" id="{BAACFD17-69E1-4071-A48E-7DDBDA1194C4}"/>
              </a:ext>
            </a:extLst>
          </p:cNvPr>
          <p:cNvPicPr>
            <a:picLocks noChangeAspect="1"/>
          </p:cNvPicPr>
          <p:nvPr/>
        </p:nvPicPr>
        <p:blipFill>
          <a:blip r:embed="rId7"/>
          <a:stretch>
            <a:fillRect/>
          </a:stretch>
        </p:blipFill>
        <p:spPr>
          <a:xfrm>
            <a:off x="7377392" y="1943577"/>
            <a:ext cx="1143000" cy="989410"/>
          </a:xfrm>
          <a:prstGeom prst="rect">
            <a:avLst/>
          </a:prstGeom>
        </p:spPr>
      </p:pic>
    </p:spTree>
    <p:extLst>
      <p:ext uri="{BB962C8B-B14F-4D97-AF65-F5344CB8AC3E}">
        <p14:creationId xmlns:p14="http://schemas.microsoft.com/office/powerpoint/2010/main" val="13318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79220" y="803076"/>
            <a:ext cx="9277445" cy="994172"/>
          </a:xfrm>
        </p:spPr>
        <p:txBody>
          <a:bodyPr/>
          <a:lstStyle/>
          <a:p>
            <a:r>
              <a:rPr lang="tr-TR" dirty="0"/>
              <a:t>             </a:t>
            </a:r>
            <a:r>
              <a:rPr lang="tr-TR" sz="4000" dirty="0"/>
              <a:t>Kablosuz Yerel Alan Ağ Standartları</a:t>
            </a:r>
          </a:p>
        </p:txBody>
      </p:sp>
      <p:pic>
        <p:nvPicPr>
          <p:cNvPr id="6" name="İçerik Yer Tutucusu 5"/>
          <p:cNvPicPr>
            <a:picLocks noGrp="1" noChangeAspect="1"/>
          </p:cNvPicPr>
          <p:nvPr>
            <p:ph idx="1"/>
          </p:nvPr>
        </p:nvPicPr>
        <p:blipFill>
          <a:blip r:embed="rId2"/>
          <a:stretch>
            <a:fillRect/>
          </a:stretch>
        </p:blipFill>
        <p:spPr>
          <a:xfrm>
            <a:off x="2017026" y="1961258"/>
            <a:ext cx="4592186" cy="2986505"/>
          </a:xfrm>
          <a:prstGeom prst="rect">
            <a:avLst/>
          </a:prstGeom>
        </p:spPr>
      </p:pic>
      <p:sp>
        <p:nvSpPr>
          <p:cNvPr id="3" name="Metin kutusu 2"/>
          <p:cNvSpPr txBox="1"/>
          <p:nvPr/>
        </p:nvSpPr>
        <p:spPr>
          <a:xfrm>
            <a:off x="2194560" y="4947763"/>
            <a:ext cx="849086" cy="276999"/>
          </a:xfrm>
          <a:prstGeom prst="rect">
            <a:avLst/>
          </a:prstGeom>
          <a:noFill/>
        </p:spPr>
        <p:txBody>
          <a:bodyPr wrap="square" rtlCol="0">
            <a:spAutoFit/>
          </a:bodyPr>
          <a:lstStyle/>
          <a:p>
            <a:r>
              <a:rPr lang="tr-TR" sz="1200" dirty="0">
                <a:solidFill>
                  <a:srgbClr val="FF0000"/>
                </a:solidFill>
              </a:rPr>
              <a:t>802.11ac</a:t>
            </a:r>
          </a:p>
        </p:txBody>
      </p:sp>
      <p:sp>
        <p:nvSpPr>
          <p:cNvPr id="4" name="Dikdörtgen 3"/>
          <p:cNvSpPr/>
          <p:nvPr/>
        </p:nvSpPr>
        <p:spPr>
          <a:xfrm>
            <a:off x="2194944" y="5224762"/>
            <a:ext cx="755528" cy="276999"/>
          </a:xfrm>
          <a:prstGeom prst="rect">
            <a:avLst/>
          </a:prstGeom>
        </p:spPr>
        <p:txBody>
          <a:bodyPr wrap="none">
            <a:spAutoFit/>
          </a:bodyPr>
          <a:lstStyle/>
          <a:p>
            <a:r>
              <a:rPr lang="tr-TR" sz="1200" dirty="0">
                <a:solidFill>
                  <a:srgbClr val="FF0000"/>
                </a:solidFill>
              </a:rPr>
              <a:t>802.11ax</a:t>
            </a:r>
          </a:p>
        </p:txBody>
      </p:sp>
      <p:sp>
        <p:nvSpPr>
          <p:cNvPr id="5" name="Alt Bilgi Yer Tutucusu 4">
            <a:extLst>
              <a:ext uri="{FF2B5EF4-FFF2-40B4-BE49-F238E27FC236}">
                <a16:creationId xmlns:a16="http://schemas.microsoft.com/office/drawing/2014/main" id="{6E500B4A-E61A-4DFB-835D-3CAF8DABC5D4}"/>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47423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             Kablosuz Yerel Alan Ağ</a:t>
            </a:r>
            <a:endParaRPr lang="tr-TR" dirty="0"/>
          </a:p>
        </p:txBody>
      </p:sp>
      <p:sp>
        <p:nvSpPr>
          <p:cNvPr id="4" name="İçerik Yer Tutucusu 3"/>
          <p:cNvSpPr>
            <a:spLocks noGrp="1"/>
          </p:cNvSpPr>
          <p:nvPr>
            <p:ph idx="1"/>
          </p:nvPr>
        </p:nvSpPr>
        <p:spPr>
          <a:xfrm>
            <a:off x="457200" y="2182655"/>
            <a:ext cx="7886700" cy="3263504"/>
          </a:xfrm>
        </p:spPr>
        <p:txBody>
          <a:bodyPr/>
          <a:lstStyle/>
          <a:p>
            <a:r>
              <a:rPr lang="tr-TR" b="1" dirty="0"/>
              <a:t>Transmisyon Hızı (bant genişliği)</a:t>
            </a:r>
          </a:p>
          <a:p>
            <a:r>
              <a:rPr lang="tr-TR" sz="2400" dirty="0"/>
              <a:t>Yüksek frekansları kullanan ağlar, daha düşük frekanslı olanlardan daha hızlı şekilde verileri iletebilir. Bu nedenle, 5GHz frekans kullanan cihazlar, 2.4GHz kullananlardan daha hızlı dosya indirebilir ve yükleyebilir. Video akışı gibi yüksek bant genişliği gerektiren uygulamaları gerçekleştirirken, 5GHz kullananlar daha hızlı ve yüksek performansa sahiptir. Yüksek bant genişliği 2.4GHz'e kıyasla 5GHz, daha hızlı ve sorunsuz veri bağlantısı anlamına gelir.</a:t>
            </a:r>
          </a:p>
        </p:txBody>
      </p:sp>
      <p:sp>
        <p:nvSpPr>
          <p:cNvPr id="5" name="Dikdörtgen 4"/>
          <p:cNvSpPr/>
          <p:nvPr/>
        </p:nvSpPr>
        <p:spPr>
          <a:xfrm>
            <a:off x="628649" y="1813323"/>
            <a:ext cx="6471014" cy="369332"/>
          </a:xfrm>
          <a:prstGeom prst="rect">
            <a:avLst/>
          </a:prstGeom>
        </p:spPr>
        <p:txBody>
          <a:bodyPr wrap="square">
            <a:spAutoFit/>
          </a:bodyPr>
          <a:lstStyle/>
          <a:p>
            <a:r>
              <a:rPr lang="tr-TR" b="1" dirty="0">
                <a:solidFill>
                  <a:srgbClr val="0E2430"/>
                </a:solidFill>
                <a:latin typeface="DINT"/>
              </a:rPr>
              <a:t>2.4GHz ve 5GHz kablosuz frekansları arasındaki farklar</a:t>
            </a:r>
          </a:p>
        </p:txBody>
      </p:sp>
      <p:sp>
        <p:nvSpPr>
          <p:cNvPr id="3" name="Alt Bilgi Yer Tutucusu 2">
            <a:extLst>
              <a:ext uri="{FF2B5EF4-FFF2-40B4-BE49-F238E27FC236}">
                <a16:creationId xmlns:a16="http://schemas.microsoft.com/office/drawing/2014/main" id="{BE29268C-5E72-475A-BB5B-52EA833715FE}"/>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194038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             Kablosuz Yerel Alan Ağ</a:t>
            </a:r>
            <a:endParaRPr lang="tr-TR" dirty="0"/>
          </a:p>
        </p:txBody>
      </p:sp>
      <p:sp>
        <p:nvSpPr>
          <p:cNvPr id="4" name="İçerik Yer Tutucusu 3"/>
          <p:cNvSpPr>
            <a:spLocks noGrp="1"/>
          </p:cNvSpPr>
          <p:nvPr>
            <p:ph idx="1"/>
          </p:nvPr>
        </p:nvSpPr>
        <p:spPr>
          <a:xfrm>
            <a:off x="511084" y="2579165"/>
            <a:ext cx="7886700" cy="3263504"/>
          </a:xfrm>
        </p:spPr>
        <p:txBody>
          <a:bodyPr/>
          <a:lstStyle/>
          <a:p>
            <a:r>
              <a:rPr lang="tr-TR" b="1" dirty="0"/>
              <a:t>Kablosuz İletişim Mesafesi</a:t>
            </a:r>
          </a:p>
          <a:p>
            <a:r>
              <a:rPr lang="tr-TR" sz="2400" dirty="0"/>
              <a:t>Genel verilere dayanarak bakıldığında, daha yüksek frekansları kullanan şebekelerin daha kısa iletim aralığı sahip olduğunu görürüz. Bunun en büyük nedeni, daha yüksek frekanslı sinyallerin, duvarlar ve zeminler gibi katı cisimlere nüfuz edemiyor olmasıdır. Bu nedenle, 2.4GHz frekansı 5GHz frekansından daha yüksek bir aralığa sahiptir</a:t>
            </a:r>
          </a:p>
        </p:txBody>
      </p:sp>
      <p:sp>
        <p:nvSpPr>
          <p:cNvPr id="5" name="Dikdörtgen 4"/>
          <p:cNvSpPr/>
          <p:nvPr/>
        </p:nvSpPr>
        <p:spPr>
          <a:xfrm>
            <a:off x="628649" y="1932592"/>
            <a:ext cx="6471014" cy="369332"/>
          </a:xfrm>
          <a:prstGeom prst="rect">
            <a:avLst/>
          </a:prstGeom>
        </p:spPr>
        <p:txBody>
          <a:bodyPr wrap="square">
            <a:spAutoFit/>
          </a:bodyPr>
          <a:lstStyle/>
          <a:p>
            <a:r>
              <a:rPr lang="tr-TR" b="1" dirty="0">
                <a:solidFill>
                  <a:srgbClr val="0E2430"/>
                </a:solidFill>
                <a:latin typeface="DINT"/>
              </a:rPr>
              <a:t>2.4GHz ve 5GHz kablosuz frekansları arasındaki farklar</a:t>
            </a:r>
          </a:p>
        </p:txBody>
      </p:sp>
      <p:sp>
        <p:nvSpPr>
          <p:cNvPr id="3" name="Alt Bilgi Yer Tutucusu 2">
            <a:extLst>
              <a:ext uri="{FF2B5EF4-FFF2-40B4-BE49-F238E27FC236}">
                <a16:creationId xmlns:a16="http://schemas.microsoft.com/office/drawing/2014/main" id="{6BBB07D1-79BF-4108-BAD4-0B8CB7694340}"/>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11122314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2999843" y="2226469"/>
            <a:ext cx="3144314" cy="3263504"/>
          </a:xfrm>
          <a:prstGeom prst="rect">
            <a:avLst/>
          </a:prstGeom>
        </p:spPr>
      </p:pic>
      <p:sp>
        <p:nvSpPr>
          <p:cNvPr id="5" name="Dikdörtgen 4"/>
          <p:cNvSpPr/>
          <p:nvPr/>
        </p:nvSpPr>
        <p:spPr>
          <a:xfrm>
            <a:off x="3040150" y="5656510"/>
            <a:ext cx="3019288" cy="300082"/>
          </a:xfrm>
          <a:prstGeom prst="rect">
            <a:avLst/>
          </a:prstGeom>
        </p:spPr>
        <p:txBody>
          <a:bodyPr wrap="none">
            <a:spAutoFit/>
          </a:bodyPr>
          <a:lstStyle/>
          <a:p>
            <a:r>
              <a:rPr lang="tr-TR" sz="1350" dirty="0"/>
              <a:t>2,4 GHz ve 5 GHz Vericilerin Etkili Menzil</a:t>
            </a:r>
          </a:p>
        </p:txBody>
      </p:sp>
      <p:sp>
        <p:nvSpPr>
          <p:cNvPr id="6" name="Dikdörtgen 5"/>
          <p:cNvSpPr/>
          <p:nvPr/>
        </p:nvSpPr>
        <p:spPr>
          <a:xfrm>
            <a:off x="1292406" y="1455055"/>
            <a:ext cx="6471014" cy="369332"/>
          </a:xfrm>
          <a:prstGeom prst="rect">
            <a:avLst/>
          </a:prstGeom>
        </p:spPr>
        <p:txBody>
          <a:bodyPr wrap="square">
            <a:spAutoFit/>
          </a:bodyPr>
          <a:lstStyle/>
          <a:p>
            <a:r>
              <a:rPr lang="tr-TR" b="1" dirty="0">
                <a:solidFill>
                  <a:srgbClr val="0E2430"/>
                </a:solidFill>
                <a:latin typeface="DINT"/>
              </a:rPr>
              <a:t>2.4GHz ve 5GHz kablosuz frekansları arasındaki farklar</a:t>
            </a:r>
          </a:p>
        </p:txBody>
      </p:sp>
      <p:sp>
        <p:nvSpPr>
          <p:cNvPr id="2" name="Alt Bilgi Yer Tutucusu 1">
            <a:extLst>
              <a:ext uri="{FF2B5EF4-FFF2-40B4-BE49-F238E27FC236}">
                <a16:creationId xmlns:a16="http://schemas.microsoft.com/office/drawing/2014/main" id="{FB38C96D-7C98-4B0E-B223-D61EBDFC7061}"/>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1166838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             Kablosuz Yerel Alan Ağ</a:t>
            </a:r>
            <a:endParaRPr lang="tr-TR" dirty="0"/>
          </a:p>
        </p:txBody>
      </p:sp>
      <p:sp>
        <p:nvSpPr>
          <p:cNvPr id="4" name="İçerik Yer Tutucusu 3"/>
          <p:cNvSpPr>
            <a:spLocks noGrp="1"/>
          </p:cNvSpPr>
          <p:nvPr>
            <p:ph idx="1"/>
          </p:nvPr>
        </p:nvSpPr>
        <p:spPr>
          <a:xfrm>
            <a:off x="511084" y="2579165"/>
            <a:ext cx="7886700" cy="3263504"/>
          </a:xfrm>
        </p:spPr>
        <p:txBody>
          <a:bodyPr/>
          <a:lstStyle/>
          <a:p>
            <a:r>
              <a:rPr lang="tr-TR" b="1" dirty="0"/>
              <a:t>Girişim / </a:t>
            </a:r>
            <a:r>
              <a:rPr lang="tr-TR" b="1" dirty="0" err="1"/>
              <a:t>Enterferans</a:t>
            </a:r>
            <a:endParaRPr lang="tr-TR" b="1" dirty="0"/>
          </a:p>
          <a:p>
            <a:r>
              <a:rPr lang="tr-TR" sz="2000" dirty="0"/>
              <a:t>2.4GHz frekansı, 5GHz frekansından daha yaygın şekilde kullanılır. Bu nedenle, kanalların aşırı yoğunlaşması nedeniyle verilerin aktarımı sırasında daha fazla parazite rastlanır. 2.4GHz bandında yalnızca üç kanala karşılık, 5GHz frekansında cihazlar için 23 kanal bulunur. Bu nedenle çok sayıda </a:t>
            </a:r>
            <a:r>
              <a:rPr lang="tr-TR" sz="2000" dirty="0" err="1"/>
              <a:t>Wifi</a:t>
            </a:r>
            <a:r>
              <a:rPr lang="tr-TR" sz="2000" dirty="0"/>
              <a:t> cihaz kullananlar için 5GHz frekansı önerilir. </a:t>
            </a:r>
            <a:r>
              <a:rPr lang="tr-TR" sz="2000" b="1" dirty="0"/>
              <a:t>Sinyal girişimi</a:t>
            </a:r>
            <a:r>
              <a:rPr lang="tr-TR" sz="2000" dirty="0"/>
              <a:t> sorununa neden olabilecek cihazlar arasında kablosuz telefonlar, mikrodalga fırınlar, uzaktan kumandalı kilitler ve bebek monitörleri vb. bulunmaktadır.</a:t>
            </a:r>
          </a:p>
        </p:txBody>
      </p:sp>
      <p:sp>
        <p:nvSpPr>
          <p:cNvPr id="5" name="Dikdörtgen 4"/>
          <p:cNvSpPr/>
          <p:nvPr/>
        </p:nvSpPr>
        <p:spPr>
          <a:xfrm>
            <a:off x="628649" y="1932592"/>
            <a:ext cx="6471014" cy="369332"/>
          </a:xfrm>
          <a:prstGeom prst="rect">
            <a:avLst/>
          </a:prstGeom>
        </p:spPr>
        <p:txBody>
          <a:bodyPr wrap="square">
            <a:spAutoFit/>
          </a:bodyPr>
          <a:lstStyle/>
          <a:p>
            <a:r>
              <a:rPr lang="tr-TR" b="1" dirty="0">
                <a:solidFill>
                  <a:srgbClr val="0E2430"/>
                </a:solidFill>
                <a:latin typeface="DINT"/>
              </a:rPr>
              <a:t>2.4GHz ve 5GHz kablosuz frekansları arasındaki farklar</a:t>
            </a:r>
          </a:p>
        </p:txBody>
      </p:sp>
      <p:sp>
        <p:nvSpPr>
          <p:cNvPr id="3" name="Alt Bilgi Yer Tutucusu 2">
            <a:extLst>
              <a:ext uri="{FF2B5EF4-FFF2-40B4-BE49-F238E27FC236}">
                <a16:creationId xmlns:a16="http://schemas.microsoft.com/office/drawing/2014/main" id="{CDC9F9DF-CCFD-4E4C-9B83-C811D573D34E}"/>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0657996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             Kablosuz Yerel Alan Ağ</a:t>
            </a:r>
          </a:p>
        </p:txBody>
      </p:sp>
      <p:sp>
        <p:nvSpPr>
          <p:cNvPr id="3" name="İçerik Yer Tutucusu 2"/>
          <p:cNvSpPr>
            <a:spLocks noGrp="1"/>
          </p:cNvSpPr>
          <p:nvPr>
            <p:ph idx="1"/>
          </p:nvPr>
        </p:nvSpPr>
        <p:spPr/>
        <p:txBody>
          <a:bodyPr/>
          <a:lstStyle/>
          <a:p>
            <a:r>
              <a:rPr lang="tr-TR" sz="2400" b="1" dirty="0"/>
              <a:t>Frekans farklılığı : </a:t>
            </a:r>
            <a:r>
              <a:rPr lang="tr-TR" sz="2400" dirty="0"/>
              <a:t>İki sistemin farklı frekans bantlarında çalışması önemli sorunlar yaratmaktadır. Çünkü 802.11b standardı NIC(network </a:t>
            </a:r>
            <a:r>
              <a:rPr lang="tr-TR" sz="2400" dirty="0" err="1"/>
              <a:t>interface</a:t>
            </a:r>
            <a:r>
              <a:rPr lang="tr-TR" sz="2400" dirty="0"/>
              <a:t> </a:t>
            </a:r>
            <a:r>
              <a:rPr lang="tr-TR" sz="2400" dirty="0" err="1"/>
              <a:t>card</a:t>
            </a:r>
            <a:r>
              <a:rPr lang="tr-TR" sz="2400" dirty="0"/>
              <a:t>) kartı bulunan bir cihaz ile 802.11a standardında çalışan AP(Access </a:t>
            </a:r>
            <a:r>
              <a:rPr lang="tr-TR" sz="2400" dirty="0" err="1"/>
              <a:t>point</a:t>
            </a:r>
            <a:r>
              <a:rPr lang="tr-TR" sz="2400" dirty="0"/>
              <a:t>) arasında erişim sağlamak teknik olarak imkansızdır. Aynı şekilde farklı standarda sahip cihazlar arasında cihazdan-cihaza yöntemiyle bir ağ oluşturmak imkansızdır. Ancak iki farklı AP kullanılarak 802.11a ve 802.11b standardı cihazlar arasında iletişim kurulabilir ve aynı ağ içinde yer alabilirler.</a:t>
            </a:r>
          </a:p>
        </p:txBody>
      </p:sp>
      <p:sp>
        <p:nvSpPr>
          <p:cNvPr id="4" name="Alt Bilgi Yer Tutucusu 3">
            <a:extLst>
              <a:ext uri="{FF2B5EF4-FFF2-40B4-BE49-F238E27FC236}">
                <a16:creationId xmlns:a16="http://schemas.microsoft.com/office/drawing/2014/main" id="{2E286324-4D86-4832-93E4-4567A8CD83CD}"/>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6369528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6256" y="857250"/>
            <a:ext cx="7886700" cy="744998"/>
          </a:xfrm>
        </p:spPr>
        <p:txBody>
          <a:bodyPr/>
          <a:lstStyle/>
          <a:p>
            <a:r>
              <a:rPr lang="tr-TR" dirty="0"/>
              <a:t>             Kablosuz Yerel Alan Ağ</a:t>
            </a:r>
          </a:p>
        </p:txBody>
      </p:sp>
      <p:sp>
        <p:nvSpPr>
          <p:cNvPr id="4" name="Dikdörtgen 3"/>
          <p:cNvSpPr/>
          <p:nvPr/>
        </p:nvSpPr>
        <p:spPr>
          <a:xfrm>
            <a:off x="385355" y="1578391"/>
            <a:ext cx="8203475" cy="4178067"/>
          </a:xfrm>
          <a:prstGeom prst="rect">
            <a:avLst/>
          </a:prstGeom>
        </p:spPr>
        <p:txBody>
          <a:bodyPr wrap="square">
            <a:spAutoFit/>
          </a:bodyPr>
          <a:lstStyle/>
          <a:p>
            <a:r>
              <a:rPr lang="tr-TR" sz="1350" b="1" dirty="0">
                <a:solidFill>
                  <a:srgbClr val="000000"/>
                </a:solidFill>
                <a:latin typeface="Verdana" panose="020B0604030504040204" pitchFamily="34" charset="0"/>
              </a:rPr>
              <a:t>KABLOSUZ NETWORKLERDE KARŞILAŞILAN PROBLEMLER</a:t>
            </a:r>
            <a:endParaRPr lang="tr-TR" sz="1350" dirty="0">
              <a:solidFill>
                <a:srgbClr val="333333"/>
              </a:solidFill>
              <a:latin typeface="Verdana" panose="020B0604030504040204" pitchFamily="34" charset="0"/>
            </a:endParaRPr>
          </a:p>
          <a:p>
            <a:endParaRPr lang="tr-TR" sz="2100" dirty="0"/>
          </a:p>
          <a:p>
            <a:endParaRPr lang="tr-TR" sz="2100" dirty="0"/>
          </a:p>
          <a:p>
            <a:r>
              <a:rPr lang="tr-TR" sz="2100" dirty="0"/>
              <a:t>Performans</a:t>
            </a:r>
          </a:p>
          <a:p>
            <a:endParaRPr lang="tr-TR" sz="2100" dirty="0"/>
          </a:p>
          <a:p>
            <a:endParaRPr lang="tr-TR" sz="2100" dirty="0"/>
          </a:p>
          <a:p>
            <a:endParaRPr lang="tr-TR" sz="2100" dirty="0"/>
          </a:p>
          <a:p>
            <a:r>
              <a:rPr lang="tr-TR" sz="2100" dirty="0"/>
              <a:t>Radyo dalgaları gerçekte bütün yönlerde aynı mesafeye erişemezler. Duvarlar, kapılar, insanlar, asansör boşlukları ve diğer engeller, radyo frekansı yayılma </a:t>
            </a:r>
            <a:r>
              <a:rPr lang="tr-TR" sz="2100" dirty="0" err="1"/>
              <a:t>paterninin</a:t>
            </a:r>
            <a:r>
              <a:rPr lang="tr-TR" sz="2100" dirty="0"/>
              <a:t> bozulmasına ve düzensiz olmasına neden olurlar.</a:t>
            </a:r>
            <a:br>
              <a:rPr lang="tr-TR" sz="1350" dirty="0">
                <a:solidFill>
                  <a:srgbClr val="000000"/>
                </a:solidFill>
                <a:latin typeface="Verdana" panose="020B0604030504040204" pitchFamily="34" charset="0"/>
              </a:rPr>
            </a:br>
            <a:br>
              <a:rPr lang="tr-TR" sz="2100" dirty="0"/>
            </a:br>
            <a:endParaRPr lang="tr-TR" sz="2100" dirty="0"/>
          </a:p>
        </p:txBody>
      </p:sp>
      <p:sp>
        <p:nvSpPr>
          <p:cNvPr id="3" name="Alt Bilgi Yer Tutucusu 2">
            <a:extLst>
              <a:ext uri="{FF2B5EF4-FFF2-40B4-BE49-F238E27FC236}">
                <a16:creationId xmlns:a16="http://schemas.microsoft.com/office/drawing/2014/main" id="{E11AD923-A313-4A2D-9651-1AB0121BDB8C}"/>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7933757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6256" y="857250"/>
            <a:ext cx="7886700" cy="744998"/>
          </a:xfrm>
        </p:spPr>
        <p:txBody>
          <a:bodyPr/>
          <a:lstStyle/>
          <a:p>
            <a:r>
              <a:rPr lang="tr-TR" dirty="0"/>
              <a:t>             Kablosuz Yerel Alan Ağ</a:t>
            </a:r>
          </a:p>
        </p:txBody>
      </p:sp>
      <p:sp>
        <p:nvSpPr>
          <p:cNvPr id="3" name="İçerik Yer Tutucusu 2"/>
          <p:cNvSpPr>
            <a:spLocks noGrp="1"/>
          </p:cNvSpPr>
          <p:nvPr>
            <p:ph idx="1"/>
          </p:nvPr>
        </p:nvSpPr>
        <p:spPr>
          <a:xfrm>
            <a:off x="491490" y="3368537"/>
            <a:ext cx="7886700" cy="2189968"/>
          </a:xfrm>
        </p:spPr>
        <p:txBody>
          <a:bodyPr/>
          <a:lstStyle/>
          <a:p>
            <a:r>
              <a:rPr lang="tr-TR" sz="2400" dirty="0"/>
              <a:t>1-Kablosuz cihazlar arasındaki mesafe, Erişim noktası (AP) ile kablosuz </a:t>
            </a:r>
            <a:r>
              <a:rPr lang="tr-TR" sz="2400" dirty="0" err="1"/>
              <a:t>ethernet</a:t>
            </a:r>
            <a:r>
              <a:rPr lang="tr-TR" sz="2400" dirty="0"/>
              <a:t> kartı arasındaki mesafe,</a:t>
            </a:r>
            <a:br>
              <a:rPr lang="tr-TR" sz="2400" dirty="0"/>
            </a:br>
            <a:r>
              <a:rPr lang="tr-TR" sz="2400" dirty="0"/>
              <a:t>2-Transmisyon güç seviyesi,</a:t>
            </a:r>
            <a:br>
              <a:rPr lang="tr-TR" sz="2400" dirty="0"/>
            </a:br>
            <a:r>
              <a:rPr lang="tr-TR" sz="2400" dirty="0"/>
              <a:t>3-Bina ve evdeki materyaller,</a:t>
            </a:r>
            <a:br>
              <a:rPr lang="tr-TR" sz="2400" dirty="0"/>
            </a:br>
            <a:r>
              <a:rPr lang="tr-TR" sz="2400" dirty="0"/>
              <a:t>4-Radio frekanslarının birbirine karışması,</a:t>
            </a:r>
            <a:br>
              <a:rPr lang="tr-TR" sz="2400" dirty="0"/>
            </a:br>
            <a:r>
              <a:rPr lang="tr-TR" sz="2400" dirty="0"/>
              <a:t>5-Sinyal yayılımı,</a:t>
            </a:r>
            <a:br>
              <a:rPr lang="tr-TR" sz="2400" dirty="0"/>
            </a:br>
            <a:r>
              <a:rPr lang="tr-TR" sz="2400" dirty="0"/>
              <a:t>6-Anten tipi ve yerleşimi.</a:t>
            </a:r>
          </a:p>
        </p:txBody>
      </p:sp>
      <p:sp>
        <p:nvSpPr>
          <p:cNvPr id="4" name="Dikdörtgen 3"/>
          <p:cNvSpPr/>
          <p:nvPr/>
        </p:nvSpPr>
        <p:spPr>
          <a:xfrm>
            <a:off x="385355" y="1578390"/>
            <a:ext cx="8567603" cy="1569660"/>
          </a:xfrm>
          <a:prstGeom prst="rect">
            <a:avLst/>
          </a:prstGeom>
        </p:spPr>
        <p:txBody>
          <a:bodyPr wrap="square">
            <a:spAutoFit/>
          </a:bodyPr>
          <a:lstStyle/>
          <a:p>
            <a:r>
              <a:rPr lang="tr-TR" sz="1350" b="1" dirty="0">
                <a:solidFill>
                  <a:srgbClr val="000000"/>
                </a:solidFill>
                <a:latin typeface="Verdana" panose="020B0604030504040204" pitchFamily="34" charset="0"/>
              </a:rPr>
              <a:t>KABLOSUZ NETWORKLERDE KARŞILAŞILAN PROBLEMLER</a:t>
            </a:r>
            <a:endParaRPr lang="tr-TR" sz="1350" dirty="0">
              <a:solidFill>
                <a:srgbClr val="333333"/>
              </a:solidFill>
              <a:latin typeface="Verdana" panose="020B0604030504040204" pitchFamily="34" charset="0"/>
            </a:endParaRPr>
          </a:p>
          <a:p>
            <a:endParaRPr lang="tr-TR" sz="1350" dirty="0">
              <a:solidFill>
                <a:srgbClr val="000000"/>
              </a:solidFill>
              <a:latin typeface="Verdana" panose="020B0604030504040204" pitchFamily="34" charset="0"/>
            </a:endParaRPr>
          </a:p>
          <a:p>
            <a:endParaRPr lang="tr-TR" sz="1350" dirty="0">
              <a:solidFill>
                <a:srgbClr val="000000"/>
              </a:solidFill>
              <a:latin typeface="Verdana" panose="020B0604030504040204" pitchFamily="34" charset="0"/>
            </a:endParaRPr>
          </a:p>
          <a:p>
            <a:r>
              <a:rPr lang="tr-TR" sz="2100" dirty="0"/>
              <a:t>Performans</a:t>
            </a:r>
          </a:p>
          <a:p>
            <a:endParaRPr lang="tr-TR" sz="1350" dirty="0">
              <a:solidFill>
                <a:srgbClr val="333333"/>
              </a:solidFill>
              <a:latin typeface="Verdana" panose="020B0604030504040204" pitchFamily="34" charset="0"/>
            </a:endParaRPr>
          </a:p>
          <a:p>
            <a:r>
              <a:rPr lang="tr-TR" sz="2100" dirty="0"/>
              <a:t>Performansı etkileyen temel kriterler:</a:t>
            </a:r>
          </a:p>
        </p:txBody>
      </p:sp>
      <p:sp>
        <p:nvSpPr>
          <p:cNvPr id="5" name="Alt Bilgi Yer Tutucusu 4">
            <a:extLst>
              <a:ext uri="{FF2B5EF4-FFF2-40B4-BE49-F238E27FC236}">
                <a16:creationId xmlns:a16="http://schemas.microsoft.com/office/drawing/2014/main" id="{9965A2D4-4DE0-4993-AA66-6108A1C942B3}"/>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8116056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6256" y="857250"/>
            <a:ext cx="7886700" cy="744998"/>
          </a:xfrm>
        </p:spPr>
        <p:txBody>
          <a:bodyPr/>
          <a:lstStyle/>
          <a:p>
            <a:r>
              <a:rPr lang="tr-TR" dirty="0"/>
              <a:t>Kablosuz Yerel Alan Ağ</a:t>
            </a:r>
          </a:p>
        </p:txBody>
      </p:sp>
      <p:sp>
        <p:nvSpPr>
          <p:cNvPr id="5" name="İçerik Yer Tutucusu 4"/>
          <p:cNvSpPr>
            <a:spLocks noGrp="1"/>
          </p:cNvSpPr>
          <p:nvPr>
            <p:ph idx="1"/>
          </p:nvPr>
        </p:nvSpPr>
        <p:spPr>
          <a:xfrm>
            <a:off x="308610" y="2951457"/>
            <a:ext cx="8789670" cy="3263504"/>
          </a:xfrm>
        </p:spPr>
        <p:txBody>
          <a:bodyPr/>
          <a:lstStyle/>
          <a:p>
            <a:r>
              <a:rPr lang="tr-TR" sz="2400" dirty="0"/>
              <a:t>1-Kablosuz uygulama alanında, AP (Erişim Noktası) ile kullanıcılar arasındaki mesafe performansı doğrudan etkiler. </a:t>
            </a:r>
            <a:r>
              <a:rPr lang="tr-TR" sz="2400" b="1" dirty="0"/>
              <a:t>Mesafe arttıkça transmisyon hızı düşer.</a:t>
            </a:r>
            <a:endParaRPr lang="tr-TR" sz="2400" dirty="0"/>
          </a:p>
          <a:p>
            <a:r>
              <a:rPr lang="tr-TR" sz="2400" dirty="0"/>
              <a:t>2-Kablosuz cihazların yerleşimi ve doğrultusu da önemli bir etkendir. Kullanılan antenlerin yönünü iyi ayarlayıp sabitlenmelidir.</a:t>
            </a:r>
          </a:p>
          <a:p>
            <a:r>
              <a:rPr lang="tr-TR" sz="2400" dirty="0"/>
              <a:t>3-Uygulamanın yapıldığı </a:t>
            </a:r>
            <a:r>
              <a:rPr lang="tr-TR" sz="2400" b="1" dirty="0"/>
              <a:t>binanın yapısı</a:t>
            </a:r>
            <a:r>
              <a:rPr lang="tr-TR" sz="2400" dirty="0"/>
              <a:t>, </a:t>
            </a:r>
            <a:r>
              <a:rPr lang="tr-TR" sz="2400" b="1" dirty="0"/>
              <a:t>bina malzemesi, konstrüksiyon </a:t>
            </a:r>
            <a:r>
              <a:rPr lang="tr-TR" sz="2400" dirty="0"/>
              <a:t>tipi sinyal kalitesini ve sinyal hızını etkiler.</a:t>
            </a:r>
          </a:p>
          <a:p>
            <a:pPr marL="0" indent="0">
              <a:buNone/>
            </a:pPr>
            <a:endParaRPr lang="tr-TR" sz="2400" dirty="0"/>
          </a:p>
        </p:txBody>
      </p:sp>
      <p:sp>
        <p:nvSpPr>
          <p:cNvPr id="6" name="Dikdörtgen 5"/>
          <p:cNvSpPr/>
          <p:nvPr/>
        </p:nvSpPr>
        <p:spPr>
          <a:xfrm>
            <a:off x="71847" y="1730119"/>
            <a:ext cx="8908869" cy="738664"/>
          </a:xfrm>
          <a:prstGeom prst="rect">
            <a:avLst/>
          </a:prstGeom>
        </p:spPr>
        <p:txBody>
          <a:bodyPr wrap="square">
            <a:spAutoFit/>
          </a:bodyPr>
          <a:lstStyle/>
          <a:p>
            <a:r>
              <a:rPr lang="tr-TR" sz="2100" dirty="0"/>
              <a:t>Kablosuz network uygulamalarından iyi bir performans alabilmek için şu hususlar göz önünde bulundurulmalıdır</a:t>
            </a:r>
            <a:r>
              <a:rPr lang="tr-TR" sz="1350" dirty="0"/>
              <a:t>;</a:t>
            </a:r>
          </a:p>
        </p:txBody>
      </p:sp>
      <p:sp>
        <p:nvSpPr>
          <p:cNvPr id="3" name="Alt Bilgi Yer Tutucusu 2">
            <a:extLst>
              <a:ext uri="{FF2B5EF4-FFF2-40B4-BE49-F238E27FC236}">
                <a16:creationId xmlns:a16="http://schemas.microsoft.com/office/drawing/2014/main" id="{5538936C-659B-43E9-8E94-D78410BE1F20}"/>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18215800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6256" y="857250"/>
            <a:ext cx="7886700" cy="744998"/>
          </a:xfrm>
        </p:spPr>
        <p:txBody>
          <a:bodyPr/>
          <a:lstStyle/>
          <a:p>
            <a:r>
              <a:rPr lang="tr-TR" dirty="0"/>
              <a:t>Kablosuz Yerel Alan Ağ</a:t>
            </a:r>
          </a:p>
        </p:txBody>
      </p:sp>
      <p:graphicFrame>
        <p:nvGraphicFramePr>
          <p:cNvPr id="7" name="İçerik Yer Tutucusu 6"/>
          <p:cNvGraphicFramePr>
            <a:graphicFrameLocks noGrp="1"/>
          </p:cNvGraphicFramePr>
          <p:nvPr>
            <p:ph idx="1"/>
          </p:nvPr>
        </p:nvGraphicFramePr>
        <p:xfrm>
          <a:off x="632013" y="3443695"/>
          <a:ext cx="6630937" cy="1736785"/>
        </p:xfrm>
        <a:graphic>
          <a:graphicData uri="http://schemas.openxmlformats.org/drawingml/2006/table">
            <a:tbl>
              <a:tblPr/>
              <a:tblGrid>
                <a:gridCol w="4906892">
                  <a:extLst>
                    <a:ext uri="{9D8B030D-6E8A-4147-A177-3AD203B41FA5}">
                      <a16:colId xmlns:a16="http://schemas.microsoft.com/office/drawing/2014/main" val="2122248592"/>
                    </a:ext>
                  </a:extLst>
                </a:gridCol>
                <a:gridCol w="1724045">
                  <a:extLst>
                    <a:ext uri="{9D8B030D-6E8A-4147-A177-3AD203B41FA5}">
                      <a16:colId xmlns:a16="http://schemas.microsoft.com/office/drawing/2014/main" val="560606673"/>
                    </a:ext>
                  </a:extLst>
                </a:gridCol>
              </a:tblGrid>
              <a:tr h="357964">
                <a:tc>
                  <a:txBody>
                    <a:bodyPr/>
                    <a:lstStyle/>
                    <a:p>
                      <a:r>
                        <a:rPr lang="tr-TR" sz="1100" dirty="0">
                          <a:solidFill>
                            <a:srgbClr val="000000"/>
                          </a:solidFill>
                          <a:effectLst/>
                          <a:latin typeface="Verdana" panose="020B0604030504040204" pitchFamily="34" charset="0"/>
                        </a:rPr>
                        <a:t>Engel Tipi</a:t>
                      </a:r>
                      <a:endParaRPr lang="tr-TR" sz="1100" dirty="0"/>
                    </a:p>
                  </a:txBody>
                  <a:tcPr marL="0" marR="0" marT="0" marB="0" anchor="ctr">
                    <a:lnL>
                      <a:noFill/>
                    </a:lnL>
                    <a:lnR>
                      <a:noFill/>
                    </a:lnR>
                    <a:lnT>
                      <a:noFill/>
                    </a:lnT>
                    <a:lnB>
                      <a:noFill/>
                    </a:lnB>
                    <a:solidFill>
                      <a:srgbClr val="D6DEEF"/>
                    </a:solidFill>
                  </a:tcPr>
                </a:tc>
                <a:tc>
                  <a:txBody>
                    <a:bodyPr/>
                    <a:lstStyle/>
                    <a:p>
                      <a:pPr algn="ctr"/>
                      <a:r>
                        <a:rPr lang="tr-TR" sz="1100" dirty="0">
                          <a:solidFill>
                            <a:srgbClr val="000000"/>
                          </a:solidFill>
                          <a:effectLst/>
                          <a:latin typeface="Verdana" panose="020B0604030504040204" pitchFamily="34" charset="0"/>
                        </a:rPr>
                        <a:t>Zayıflama</a:t>
                      </a:r>
                      <a:endParaRPr lang="tr-TR" sz="1100" dirty="0">
                        <a:effectLst/>
                      </a:endParaRPr>
                    </a:p>
                  </a:txBody>
                  <a:tcPr marL="0" marR="0" marT="0" marB="0" anchor="ctr">
                    <a:lnL>
                      <a:noFill/>
                    </a:lnL>
                    <a:lnR>
                      <a:noFill/>
                    </a:lnR>
                    <a:lnT>
                      <a:noFill/>
                    </a:lnT>
                    <a:lnB>
                      <a:noFill/>
                    </a:lnB>
                    <a:solidFill>
                      <a:srgbClr val="D6DEEF"/>
                    </a:solidFill>
                  </a:tcPr>
                </a:tc>
                <a:extLst>
                  <a:ext uri="{0D108BD9-81ED-4DB2-BD59-A6C34878D82A}">
                    <a16:rowId xmlns:a16="http://schemas.microsoft.com/office/drawing/2014/main" val="3230769226"/>
                  </a:ext>
                </a:extLst>
              </a:tr>
              <a:tr h="265158">
                <a:tc>
                  <a:txBody>
                    <a:bodyPr/>
                    <a:lstStyle/>
                    <a:p>
                      <a:r>
                        <a:rPr lang="tr-TR" sz="800">
                          <a:solidFill>
                            <a:srgbClr val="000000"/>
                          </a:solidFill>
                          <a:effectLst/>
                          <a:latin typeface="Verdana" panose="020B0604030504040204" pitchFamily="34" charset="0"/>
                        </a:rPr>
                        <a:t>Alçı Duvar</a:t>
                      </a:r>
                      <a:endParaRPr lang="tr-TR" sz="1400"/>
                    </a:p>
                  </a:txBody>
                  <a:tcPr marL="0" marR="0" marT="0" marB="0" anchor="ctr">
                    <a:lnL>
                      <a:noFill/>
                    </a:lnL>
                    <a:lnR>
                      <a:noFill/>
                    </a:lnR>
                    <a:lnT>
                      <a:noFill/>
                    </a:lnT>
                    <a:lnB>
                      <a:noFill/>
                    </a:lnB>
                  </a:tcPr>
                </a:tc>
                <a:tc>
                  <a:txBody>
                    <a:bodyPr/>
                    <a:lstStyle/>
                    <a:p>
                      <a:pPr algn="ctr"/>
                      <a:r>
                        <a:rPr lang="tr-TR" sz="800">
                          <a:solidFill>
                            <a:srgbClr val="000000"/>
                          </a:solidFill>
                          <a:effectLst/>
                          <a:latin typeface="Verdana" panose="020B0604030504040204" pitchFamily="34" charset="0"/>
                        </a:rPr>
                        <a:t>3dB</a:t>
                      </a:r>
                      <a:endParaRPr lang="tr-TR" sz="1400"/>
                    </a:p>
                  </a:txBody>
                  <a:tcPr marL="0" marR="0" marT="0" marB="0" anchor="ctr">
                    <a:lnL>
                      <a:noFill/>
                    </a:lnL>
                    <a:lnR>
                      <a:noFill/>
                    </a:lnR>
                    <a:lnT>
                      <a:noFill/>
                    </a:lnT>
                    <a:lnB>
                      <a:noFill/>
                    </a:lnB>
                  </a:tcPr>
                </a:tc>
                <a:extLst>
                  <a:ext uri="{0D108BD9-81ED-4DB2-BD59-A6C34878D82A}">
                    <a16:rowId xmlns:a16="http://schemas.microsoft.com/office/drawing/2014/main" val="3056612093"/>
                  </a:ext>
                </a:extLst>
              </a:tr>
              <a:tr h="304931">
                <a:tc>
                  <a:txBody>
                    <a:bodyPr/>
                    <a:lstStyle/>
                    <a:p>
                      <a:r>
                        <a:rPr lang="tr-TR" sz="800" dirty="0">
                          <a:solidFill>
                            <a:srgbClr val="000000"/>
                          </a:solidFill>
                          <a:effectLst/>
                          <a:latin typeface="Verdana" panose="020B0604030504040204" pitchFamily="34" charset="0"/>
                        </a:rPr>
                        <a:t>Tuğla Duvar</a:t>
                      </a:r>
                      <a:endParaRPr lang="tr-TR" sz="1400" dirty="0"/>
                    </a:p>
                  </a:txBody>
                  <a:tcPr marL="0" marR="0" marT="0" marB="0" anchor="ctr">
                    <a:lnL>
                      <a:noFill/>
                    </a:lnL>
                    <a:lnR>
                      <a:noFill/>
                    </a:lnR>
                    <a:lnT>
                      <a:noFill/>
                    </a:lnT>
                    <a:lnB>
                      <a:noFill/>
                    </a:lnB>
                  </a:tcPr>
                </a:tc>
                <a:tc>
                  <a:txBody>
                    <a:bodyPr/>
                    <a:lstStyle/>
                    <a:p>
                      <a:pPr algn="ctr"/>
                      <a:r>
                        <a:rPr lang="tr-TR" sz="800">
                          <a:solidFill>
                            <a:srgbClr val="000000"/>
                          </a:solidFill>
                          <a:effectLst/>
                          <a:latin typeface="Verdana" panose="020B0604030504040204" pitchFamily="34" charset="0"/>
                        </a:rPr>
                        <a:t>4dB</a:t>
                      </a:r>
                      <a:endParaRPr lang="tr-TR" sz="1400"/>
                    </a:p>
                  </a:txBody>
                  <a:tcPr marL="0" marR="0" marT="0" marB="0" anchor="ctr">
                    <a:lnL>
                      <a:noFill/>
                    </a:lnL>
                    <a:lnR>
                      <a:noFill/>
                    </a:lnR>
                    <a:lnT>
                      <a:noFill/>
                    </a:lnT>
                    <a:lnB>
                      <a:noFill/>
                    </a:lnB>
                  </a:tcPr>
                </a:tc>
                <a:extLst>
                  <a:ext uri="{0D108BD9-81ED-4DB2-BD59-A6C34878D82A}">
                    <a16:rowId xmlns:a16="http://schemas.microsoft.com/office/drawing/2014/main" val="3257098667"/>
                  </a:ext>
                </a:extLst>
              </a:tr>
              <a:tr h="278416">
                <a:tc>
                  <a:txBody>
                    <a:bodyPr/>
                    <a:lstStyle/>
                    <a:p>
                      <a:r>
                        <a:rPr lang="tr-TR" sz="800">
                          <a:solidFill>
                            <a:srgbClr val="000000"/>
                          </a:solidFill>
                          <a:effectLst/>
                          <a:latin typeface="Verdana" panose="020B0604030504040204" pitchFamily="34" charset="0"/>
                        </a:rPr>
                        <a:t>Metal Çerçeveli Cam Duvar</a:t>
                      </a:r>
                      <a:endParaRPr lang="tr-TR" sz="1400"/>
                    </a:p>
                  </a:txBody>
                  <a:tcPr marL="0" marR="0" marT="0" marB="0" anchor="ctr">
                    <a:lnL>
                      <a:noFill/>
                    </a:lnL>
                    <a:lnR>
                      <a:noFill/>
                    </a:lnR>
                    <a:lnT>
                      <a:noFill/>
                    </a:lnT>
                    <a:lnB>
                      <a:noFill/>
                    </a:lnB>
                  </a:tcPr>
                </a:tc>
                <a:tc>
                  <a:txBody>
                    <a:bodyPr/>
                    <a:lstStyle/>
                    <a:p>
                      <a:pPr algn="ctr"/>
                      <a:r>
                        <a:rPr lang="tr-TR" sz="800">
                          <a:solidFill>
                            <a:srgbClr val="000000"/>
                          </a:solidFill>
                          <a:effectLst/>
                          <a:latin typeface="Verdana" panose="020B0604030504040204" pitchFamily="34" charset="0"/>
                        </a:rPr>
                        <a:t>6dB</a:t>
                      </a:r>
                      <a:endParaRPr lang="tr-TR" sz="1400"/>
                    </a:p>
                  </a:txBody>
                  <a:tcPr marL="0" marR="0" marT="0" marB="0" anchor="ctr">
                    <a:lnL>
                      <a:noFill/>
                    </a:lnL>
                    <a:lnR>
                      <a:noFill/>
                    </a:lnR>
                    <a:lnT>
                      <a:noFill/>
                    </a:lnT>
                    <a:lnB>
                      <a:noFill/>
                    </a:lnB>
                  </a:tcPr>
                </a:tc>
                <a:extLst>
                  <a:ext uri="{0D108BD9-81ED-4DB2-BD59-A6C34878D82A}">
                    <a16:rowId xmlns:a16="http://schemas.microsoft.com/office/drawing/2014/main" val="1048834024"/>
                  </a:ext>
                </a:extLst>
              </a:tr>
              <a:tr h="265158">
                <a:tc>
                  <a:txBody>
                    <a:bodyPr/>
                    <a:lstStyle/>
                    <a:p>
                      <a:r>
                        <a:rPr lang="tr-TR" sz="800" dirty="0">
                          <a:solidFill>
                            <a:srgbClr val="000000"/>
                          </a:solidFill>
                          <a:effectLst/>
                          <a:latin typeface="Verdana" panose="020B0604030504040204" pitchFamily="34" charset="0"/>
                        </a:rPr>
                        <a:t>Cam Çerçeve</a:t>
                      </a:r>
                      <a:endParaRPr lang="tr-TR" sz="1400" dirty="0"/>
                    </a:p>
                  </a:txBody>
                  <a:tcPr marL="0" marR="0" marT="0" marB="0" anchor="ctr">
                    <a:lnL>
                      <a:noFill/>
                    </a:lnL>
                    <a:lnR>
                      <a:noFill/>
                    </a:lnR>
                    <a:lnT>
                      <a:noFill/>
                    </a:lnT>
                    <a:lnB>
                      <a:noFill/>
                    </a:lnB>
                  </a:tcPr>
                </a:tc>
                <a:tc>
                  <a:txBody>
                    <a:bodyPr/>
                    <a:lstStyle/>
                    <a:p>
                      <a:pPr algn="ctr"/>
                      <a:r>
                        <a:rPr lang="tr-TR" sz="800">
                          <a:solidFill>
                            <a:srgbClr val="000000"/>
                          </a:solidFill>
                          <a:effectLst/>
                          <a:latin typeface="Verdana" panose="020B0604030504040204" pitchFamily="34" charset="0"/>
                        </a:rPr>
                        <a:t>3dB</a:t>
                      </a:r>
                      <a:endParaRPr lang="tr-TR" sz="1400"/>
                    </a:p>
                  </a:txBody>
                  <a:tcPr marL="0" marR="0" marT="0" marB="0" anchor="ctr">
                    <a:lnL>
                      <a:noFill/>
                    </a:lnL>
                    <a:lnR>
                      <a:noFill/>
                    </a:lnR>
                    <a:lnT>
                      <a:noFill/>
                    </a:lnT>
                    <a:lnB>
                      <a:noFill/>
                    </a:lnB>
                  </a:tcPr>
                </a:tc>
                <a:extLst>
                  <a:ext uri="{0D108BD9-81ED-4DB2-BD59-A6C34878D82A}">
                    <a16:rowId xmlns:a16="http://schemas.microsoft.com/office/drawing/2014/main" val="1615382140"/>
                  </a:ext>
                </a:extLst>
              </a:tr>
              <a:tr h="265158">
                <a:tc>
                  <a:txBody>
                    <a:bodyPr/>
                    <a:lstStyle/>
                    <a:p>
                      <a:r>
                        <a:rPr lang="tr-TR" sz="800">
                          <a:solidFill>
                            <a:srgbClr val="000000"/>
                          </a:solidFill>
                          <a:effectLst/>
                          <a:latin typeface="Verdana" panose="020B0604030504040204" pitchFamily="34" charset="0"/>
                        </a:rPr>
                        <a:t>Metal Kapı</a:t>
                      </a:r>
                      <a:endParaRPr lang="tr-TR" sz="1400"/>
                    </a:p>
                  </a:txBody>
                  <a:tcPr marL="0" marR="0" marT="0" marB="0" anchor="ctr">
                    <a:lnL>
                      <a:noFill/>
                    </a:lnL>
                    <a:lnR>
                      <a:noFill/>
                    </a:lnR>
                    <a:lnT>
                      <a:noFill/>
                    </a:lnT>
                    <a:lnB>
                      <a:noFill/>
                    </a:lnB>
                  </a:tcPr>
                </a:tc>
                <a:tc>
                  <a:txBody>
                    <a:bodyPr/>
                    <a:lstStyle/>
                    <a:p>
                      <a:pPr algn="ctr"/>
                      <a:r>
                        <a:rPr lang="tr-TR" sz="800" dirty="0">
                          <a:solidFill>
                            <a:srgbClr val="000000"/>
                          </a:solidFill>
                          <a:effectLst/>
                          <a:latin typeface="Verdana" panose="020B0604030504040204" pitchFamily="34" charset="0"/>
                        </a:rPr>
                        <a:t>6dB</a:t>
                      </a:r>
                      <a:endParaRPr lang="tr-TR" sz="1400" dirty="0"/>
                    </a:p>
                  </a:txBody>
                  <a:tcPr marL="0" marR="0" marT="0" marB="0" anchor="ctr">
                    <a:lnL>
                      <a:noFill/>
                    </a:lnL>
                    <a:lnR>
                      <a:noFill/>
                    </a:lnR>
                    <a:lnT>
                      <a:noFill/>
                    </a:lnT>
                    <a:lnB>
                      <a:noFill/>
                    </a:lnB>
                  </a:tcPr>
                </a:tc>
                <a:extLst>
                  <a:ext uri="{0D108BD9-81ED-4DB2-BD59-A6C34878D82A}">
                    <a16:rowId xmlns:a16="http://schemas.microsoft.com/office/drawing/2014/main" val="2372804176"/>
                  </a:ext>
                </a:extLst>
              </a:tr>
            </a:tbl>
          </a:graphicData>
        </a:graphic>
      </p:graphicFrame>
      <p:sp>
        <p:nvSpPr>
          <p:cNvPr id="9" name="Dikdörtgen 8"/>
          <p:cNvSpPr/>
          <p:nvPr/>
        </p:nvSpPr>
        <p:spPr>
          <a:xfrm>
            <a:off x="215152" y="2412353"/>
            <a:ext cx="8737804" cy="715581"/>
          </a:xfrm>
          <a:prstGeom prst="rect">
            <a:avLst/>
          </a:prstGeom>
        </p:spPr>
        <p:txBody>
          <a:bodyPr wrap="square">
            <a:spAutoFit/>
          </a:bodyPr>
          <a:lstStyle/>
          <a:p>
            <a:r>
              <a:rPr lang="tr-TR" sz="1350" dirty="0">
                <a:solidFill>
                  <a:srgbClr val="000000"/>
                </a:solidFill>
                <a:latin typeface="Verdana" panose="020B0604030504040204" pitchFamily="34" charset="0"/>
              </a:rPr>
              <a:t>AP ile kullanıcı arasındaki duvarın yapısına göre zayıflama değerleri:</a:t>
            </a:r>
          </a:p>
          <a:p>
            <a:br>
              <a:rPr lang="tr-TR" sz="1350" dirty="0"/>
            </a:br>
            <a:r>
              <a:rPr lang="tr-TR" sz="1350" dirty="0">
                <a:solidFill>
                  <a:srgbClr val="000000"/>
                </a:solidFill>
                <a:latin typeface="Verdana" panose="020B0604030504040204" pitchFamily="34" charset="0"/>
              </a:rPr>
              <a:t>Her 3 </a:t>
            </a:r>
            <a:r>
              <a:rPr lang="tr-TR" sz="1350" dirty="0" err="1">
                <a:solidFill>
                  <a:srgbClr val="000000"/>
                </a:solidFill>
                <a:latin typeface="Verdana" panose="020B0604030504040204" pitchFamily="34" charset="0"/>
              </a:rPr>
              <a:t>dB</a:t>
            </a:r>
            <a:r>
              <a:rPr lang="tr-TR" sz="1350" dirty="0">
                <a:solidFill>
                  <a:srgbClr val="000000"/>
                </a:solidFill>
                <a:latin typeface="Verdana" panose="020B0604030504040204" pitchFamily="34" charset="0"/>
              </a:rPr>
              <a:t> zayıflama sinyal gücünün yarıya düşmesine neden olur.</a:t>
            </a:r>
            <a:endParaRPr lang="tr-TR" sz="1350" dirty="0"/>
          </a:p>
        </p:txBody>
      </p:sp>
      <p:sp>
        <p:nvSpPr>
          <p:cNvPr id="3" name="Dikdörtgen 2"/>
          <p:cNvSpPr/>
          <p:nvPr/>
        </p:nvSpPr>
        <p:spPr>
          <a:xfrm>
            <a:off x="100853" y="1633171"/>
            <a:ext cx="8975912" cy="507831"/>
          </a:xfrm>
          <a:prstGeom prst="rect">
            <a:avLst/>
          </a:prstGeom>
        </p:spPr>
        <p:txBody>
          <a:bodyPr wrap="square">
            <a:spAutoFit/>
          </a:bodyPr>
          <a:lstStyle/>
          <a:p>
            <a:r>
              <a:rPr lang="tr-TR" sz="1350" dirty="0">
                <a:solidFill>
                  <a:srgbClr val="000000"/>
                </a:solidFill>
                <a:latin typeface="Verdana" panose="020B0604030504040204" pitchFamily="34" charset="0"/>
              </a:rPr>
              <a:t>3-Uygulamanın yapıldığı binanın yapısı, bina malzemesi, konstrüksiyon tipi sinyal kalitesini ve sinyal hızını etkiler</a:t>
            </a:r>
            <a:r>
              <a:rPr lang="tr-TR" sz="1350" dirty="0"/>
              <a:t>.</a:t>
            </a:r>
          </a:p>
        </p:txBody>
      </p:sp>
      <p:sp>
        <p:nvSpPr>
          <p:cNvPr id="4" name="Alt Bilgi Yer Tutucusu 3">
            <a:extLst>
              <a:ext uri="{FF2B5EF4-FFF2-40B4-BE49-F238E27FC236}">
                <a16:creationId xmlns:a16="http://schemas.microsoft.com/office/drawing/2014/main" id="{8D361596-A81C-4CEA-8E5E-D93195708310}"/>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730621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6">
            <a:extLst>
              <a:ext uri="{FF2B5EF4-FFF2-40B4-BE49-F238E27FC236}">
                <a16:creationId xmlns:a16="http://schemas.microsoft.com/office/drawing/2014/main" id="{535707D7-C7F3-7E49-AF3F-669CEEE5A270}"/>
              </a:ext>
            </a:extLst>
          </p:cNvPr>
          <p:cNvSpPr txBox="1"/>
          <p:nvPr/>
        </p:nvSpPr>
        <p:spPr>
          <a:xfrm>
            <a:off x="220981" y="1479390"/>
            <a:ext cx="4351019" cy="369332"/>
          </a:xfrm>
          <a:prstGeom prst="rect">
            <a:avLst/>
          </a:prstGeom>
          <a:noFill/>
        </p:spPr>
        <p:txBody>
          <a:bodyPr wrap="square" rtlCol="0">
            <a:spAutoFit/>
          </a:bodyPr>
          <a:lstStyle/>
          <a:p>
            <a:r>
              <a:rPr lang="tr-TR" b="1" dirty="0">
                <a:solidFill>
                  <a:srgbClr val="002855"/>
                </a:solidFill>
                <a:latin typeface="CentraleSans Book" panose="02000000000000000000" pitchFamily="50" charset="-94"/>
                <a:cs typeface="Arial" panose="020B0604020202020204" pitchFamily="34" charset="0"/>
              </a:rPr>
              <a:t>WLAN Ağ Kanalları</a:t>
            </a:r>
          </a:p>
        </p:txBody>
      </p:sp>
      <p:pic>
        <p:nvPicPr>
          <p:cNvPr id="9" name="Picture 8" descr="Text&#10;&#10;Description automatically generated with medium confidence">
            <a:extLst>
              <a:ext uri="{FF2B5EF4-FFF2-40B4-BE49-F238E27FC236}">
                <a16:creationId xmlns:a16="http://schemas.microsoft.com/office/drawing/2014/main" id="{DBBC81F4-C6DC-4F41-A9F9-325FB261425D}"/>
              </a:ext>
            </a:extLst>
          </p:cNvPr>
          <p:cNvPicPr>
            <a:picLocks noChangeAspect="1"/>
          </p:cNvPicPr>
          <p:nvPr/>
        </p:nvPicPr>
        <p:blipFill>
          <a:blip r:embed="rId2"/>
          <a:stretch>
            <a:fillRect/>
          </a:stretch>
        </p:blipFill>
        <p:spPr>
          <a:xfrm>
            <a:off x="8322631" y="960338"/>
            <a:ext cx="600389" cy="598298"/>
          </a:xfrm>
          <a:prstGeom prst="rect">
            <a:avLst/>
          </a:prstGeom>
        </p:spPr>
      </p:pic>
      <p:sp>
        <p:nvSpPr>
          <p:cNvPr id="20" name="Metin kutusu 19">
            <a:extLst>
              <a:ext uri="{FF2B5EF4-FFF2-40B4-BE49-F238E27FC236}">
                <a16:creationId xmlns:a16="http://schemas.microsoft.com/office/drawing/2014/main" id="{C0836062-E3C4-4BD4-B6ED-8D636EF21DCF}"/>
              </a:ext>
            </a:extLst>
          </p:cNvPr>
          <p:cNvSpPr txBox="1"/>
          <p:nvPr/>
        </p:nvSpPr>
        <p:spPr>
          <a:xfrm>
            <a:off x="159530" y="955951"/>
            <a:ext cx="7960799" cy="507831"/>
          </a:xfrm>
          <a:prstGeom prst="rect">
            <a:avLst/>
          </a:prstGeom>
          <a:noFill/>
        </p:spPr>
        <p:txBody>
          <a:bodyPr wrap="square" rtlCol="0">
            <a:spAutoFit/>
          </a:bodyPr>
          <a:lstStyle/>
          <a:p>
            <a:pPr algn="ctr"/>
            <a:r>
              <a:rPr lang="tr-TR" sz="2700" b="1" dirty="0">
                <a:solidFill>
                  <a:srgbClr val="002060"/>
                </a:solidFill>
                <a:latin typeface="CentraleSans Book" panose="02000000000000000000" pitchFamily="50" charset="-94"/>
              </a:rPr>
              <a:t>Kablosuz Ağ</a:t>
            </a:r>
          </a:p>
        </p:txBody>
      </p:sp>
      <p:sp>
        <p:nvSpPr>
          <p:cNvPr id="2" name="Alt Bilgi Yer Tutucusu 1">
            <a:extLst>
              <a:ext uri="{FF2B5EF4-FFF2-40B4-BE49-F238E27FC236}">
                <a16:creationId xmlns:a16="http://schemas.microsoft.com/office/drawing/2014/main" id="{80C378CF-35B7-49CD-9B99-437E1171C39E}"/>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pic>
        <p:nvPicPr>
          <p:cNvPr id="16" name="Content Placeholder 4">
            <a:extLst>
              <a:ext uri="{FF2B5EF4-FFF2-40B4-BE49-F238E27FC236}">
                <a16:creationId xmlns:a16="http://schemas.microsoft.com/office/drawing/2014/main" id="{FD6E999C-E4E4-4433-A7AC-3E0061743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1" y="2171700"/>
            <a:ext cx="5802853" cy="1800225"/>
          </a:xfrm>
          <a:prstGeom prst="rect">
            <a:avLst/>
          </a:prstGeom>
        </p:spPr>
      </p:pic>
      <p:sp>
        <p:nvSpPr>
          <p:cNvPr id="17" name="TextBox 5">
            <a:extLst>
              <a:ext uri="{FF2B5EF4-FFF2-40B4-BE49-F238E27FC236}">
                <a16:creationId xmlns:a16="http://schemas.microsoft.com/office/drawing/2014/main" id="{0414E434-F036-4F4E-9450-4CF8B152A3FF}"/>
              </a:ext>
            </a:extLst>
          </p:cNvPr>
          <p:cNvSpPr txBox="1"/>
          <p:nvPr/>
        </p:nvSpPr>
        <p:spPr>
          <a:xfrm>
            <a:off x="3086100" y="4158633"/>
            <a:ext cx="3288080" cy="300082"/>
          </a:xfrm>
          <a:prstGeom prst="rect">
            <a:avLst/>
          </a:prstGeom>
          <a:noFill/>
        </p:spPr>
        <p:txBody>
          <a:bodyPr wrap="none" rtlCol="0">
            <a:spAutoFit/>
          </a:bodyPr>
          <a:lstStyle/>
          <a:p>
            <a:pPr fontAlgn="base">
              <a:spcBef>
                <a:spcPct val="0"/>
              </a:spcBef>
              <a:spcAft>
                <a:spcPct val="0"/>
              </a:spcAft>
            </a:pPr>
            <a:r>
              <a:rPr lang="tr-TR" sz="1350" dirty="0">
                <a:solidFill>
                  <a:srgbClr val="000000"/>
                </a:solidFill>
                <a:latin typeface="Arial" pitchFamily="34" charset="0"/>
              </a:rPr>
              <a:t>802.11b için temiz (örtüşmeyen) kanallar</a:t>
            </a:r>
          </a:p>
        </p:txBody>
      </p:sp>
    </p:spTree>
    <p:extLst>
      <p:ext uri="{BB962C8B-B14F-4D97-AF65-F5344CB8AC3E}">
        <p14:creationId xmlns:p14="http://schemas.microsoft.com/office/powerpoint/2010/main" val="2172001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66256" y="857250"/>
            <a:ext cx="7886700" cy="744998"/>
          </a:xfrm>
        </p:spPr>
        <p:txBody>
          <a:bodyPr/>
          <a:lstStyle/>
          <a:p>
            <a:r>
              <a:rPr lang="tr-TR" dirty="0"/>
              <a:t>             Kablosuz Yerel Alan Ağ</a:t>
            </a:r>
          </a:p>
        </p:txBody>
      </p:sp>
      <p:pic>
        <p:nvPicPr>
          <p:cNvPr id="5" name="Resim 4"/>
          <p:cNvPicPr>
            <a:picLocks noChangeAspect="1"/>
          </p:cNvPicPr>
          <p:nvPr/>
        </p:nvPicPr>
        <p:blipFill>
          <a:blip r:embed="rId2"/>
          <a:stretch>
            <a:fillRect/>
          </a:stretch>
        </p:blipFill>
        <p:spPr>
          <a:xfrm>
            <a:off x="746420" y="965734"/>
            <a:ext cx="6815138" cy="4822031"/>
          </a:xfrm>
          <a:prstGeom prst="rect">
            <a:avLst/>
          </a:prstGeom>
        </p:spPr>
      </p:pic>
      <p:sp>
        <p:nvSpPr>
          <p:cNvPr id="3" name="Alt Bilgi Yer Tutucusu 2">
            <a:extLst>
              <a:ext uri="{FF2B5EF4-FFF2-40B4-BE49-F238E27FC236}">
                <a16:creationId xmlns:a16="http://schemas.microsoft.com/office/drawing/2014/main" id="{9D2A3B6F-508D-4A1A-986D-D27599C8892F}"/>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6185827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             Kablosuz Yerel Alan Ağ</a:t>
            </a:r>
          </a:p>
        </p:txBody>
      </p:sp>
      <p:pic>
        <p:nvPicPr>
          <p:cNvPr id="6" name="Resim 5"/>
          <p:cNvPicPr>
            <a:picLocks noChangeAspect="1"/>
          </p:cNvPicPr>
          <p:nvPr/>
        </p:nvPicPr>
        <p:blipFill>
          <a:blip r:embed="rId2"/>
          <a:stretch>
            <a:fillRect/>
          </a:stretch>
        </p:blipFill>
        <p:spPr>
          <a:xfrm>
            <a:off x="1653065" y="2125266"/>
            <a:ext cx="5014913" cy="3314700"/>
          </a:xfrm>
          <a:prstGeom prst="rect">
            <a:avLst/>
          </a:prstGeom>
        </p:spPr>
      </p:pic>
      <p:sp>
        <p:nvSpPr>
          <p:cNvPr id="3" name="Alt Bilgi Yer Tutucusu 2">
            <a:extLst>
              <a:ext uri="{FF2B5EF4-FFF2-40B4-BE49-F238E27FC236}">
                <a16:creationId xmlns:a16="http://schemas.microsoft.com/office/drawing/2014/main" id="{EAA3DF8F-5A27-4C23-AAFF-586974E344B0}"/>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13574666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Temel Kablosuz Network Topolojisi</a:t>
            </a:r>
          </a:p>
        </p:txBody>
      </p:sp>
      <p:pic>
        <p:nvPicPr>
          <p:cNvPr id="4" name="İçerik Yer Tutucusu 3"/>
          <p:cNvPicPr>
            <a:picLocks noGrp="1" noChangeAspect="1"/>
          </p:cNvPicPr>
          <p:nvPr>
            <p:ph idx="1"/>
          </p:nvPr>
        </p:nvPicPr>
        <p:blipFill>
          <a:blip r:embed="rId2"/>
          <a:stretch>
            <a:fillRect/>
          </a:stretch>
        </p:blipFill>
        <p:spPr>
          <a:xfrm>
            <a:off x="2164556" y="2262103"/>
            <a:ext cx="3443288" cy="3257550"/>
          </a:xfrm>
          <a:prstGeom prst="rect">
            <a:avLst/>
          </a:prstGeom>
        </p:spPr>
      </p:pic>
      <p:sp>
        <p:nvSpPr>
          <p:cNvPr id="3" name="Alt Bilgi Yer Tutucusu 2">
            <a:extLst>
              <a:ext uri="{FF2B5EF4-FFF2-40B4-BE49-F238E27FC236}">
                <a16:creationId xmlns:a16="http://schemas.microsoft.com/office/drawing/2014/main" id="{BD8E1003-B9D7-4D0E-9EA7-298E01CF1919}"/>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652874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702365" y="1938478"/>
            <a:ext cx="8323312" cy="715581"/>
          </a:xfrm>
          <a:prstGeom prst="rect">
            <a:avLst/>
          </a:prstGeom>
        </p:spPr>
        <p:txBody>
          <a:bodyPr wrap="square">
            <a:spAutoFit/>
          </a:bodyPr>
          <a:lstStyle/>
          <a:p>
            <a:r>
              <a:rPr lang="tr-TR" sz="1350" dirty="0"/>
              <a:t> 802.11 standardı buna temel bir servis seti (BSS) diyor. Her </a:t>
            </a:r>
            <a:r>
              <a:rPr lang="tr-TR" sz="1350" dirty="0" err="1"/>
              <a:t>BSS'nin</a:t>
            </a:r>
            <a:r>
              <a:rPr lang="tr-TR" sz="1350" dirty="0"/>
              <a:t> merkezinde, Şekilde gösterildiği gibi bir kablosuz erişim noktası (AP) bulunur. AP, altyapı </a:t>
            </a:r>
            <a:r>
              <a:rPr lang="tr-TR" sz="1350" dirty="0" err="1"/>
              <a:t>modunda</a:t>
            </a:r>
            <a:r>
              <a:rPr lang="tr-TR" sz="1350" dirty="0"/>
              <a:t> çalışır, yani kablosuz bir ağın altyapısını oluşturmak için gereken hizmetleri sunar.</a:t>
            </a:r>
          </a:p>
        </p:txBody>
      </p:sp>
      <p:pic>
        <p:nvPicPr>
          <p:cNvPr id="5" name="Resim 4"/>
          <p:cNvPicPr>
            <a:picLocks noChangeAspect="1"/>
          </p:cNvPicPr>
          <p:nvPr/>
        </p:nvPicPr>
        <p:blipFill>
          <a:blip r:embed="rId2"/>
          <a:stretch>
            <a:fillRect/>
          </a:stretch>
        </p:blipFill>
        <p:spPr>
          <a:xfrm>
            <a:off x="2796553" y="2572406"/>
            <a:ext cx="3552384" cy="3289435"/>
          </a:xfrm>
          <a:prstGeom prst="rect">
            <a:avLst/>
          </a:prstGeom>
        </p:spPr>
      </p:pic>
      <p:sp>
        <p:nvSpPr>
          <p:cNvPr id="6" name="Dikdörtgen 5"/>
          <p:cNvSpPr/>
          <p:nvPr/>
        </p:nvSpPr>
        <p:spPr>
          <a:xfrm>
            <a:off x="3759060" y="1077159"/>
            <a:ext cx="1369670" cy="300082"/>
          </a:xfrm>
          <a:prstGeom prst="rect">
            <a:avLst/>
          </a:prstGeom>
        </p:spPr>
        <p:txBody>
          <a:bodyPr wrap="none">
            <a:spAutoFit/>
          </a:bodyPr>
          <a:lstStyle/>
          <a:p>
            <a:r>
              <a:rPr lang="tr-TR" sz="1350" b="1" dirty="0">
                <a:latin typeface="Cisco-Bold"/>
              </a:rPr>
              <a:t>Basic Service Set</a:t>
            </a:r>
            <a:endParaRPr lang="tr-TR" sz="1350" dirty="0"/>
          </a:p>
        </p:txBody>
      </p:sp>
      <p:sp>
        <p:nvSpPr>
          <p:cNvPr id="2" name="Alt Bilgi Yer Tutucusu 1">
            <a:extLst>
              <a:ext uri="{FF2B5EF4-FFF2-40B4-BE49-F238E27FC236}">
                <a16:creationId xmlns:a16="http://schemas.microsoft.com/office/drawing/2014/main" id="{79A3161C-BC97-4C99-8915-77795CF4CB38}"/>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5910319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320209" y="1447484"/>
            <a:ext cx="2864644" cy="3879056"/>
          </a:xfrm>
          <a:prstGeom prst="rect">
            <a:avLst/>
          </a:prstGeom>
        </p:spPr>
      </p:pic>
      <p:sp>
        <p:nvSpPr>
          <p:cNvPr id="4" name="Dikdörtgen 3"/>
          <p:cNvSpPr/>
          <p:nvPr/>
        </p:nvSpPr>
        <p:spPr>
          <a:xfrm>
            <a:off x="4119538" y="1501408"/>
            <a:ext cx="4572000" cy="2169825"/>
          </a:xfrm>
          <a:prstGeom prst="rect">
            <a:avLst/>
          </a:prstGeom>
        </p:spPr>
        <p:txBody>
          <a:bodyPr>
            <a:spAutoFit/>
          </a:bodyPr>
          <a:lstStyle/>
          <a:p>
            <a:pPr algn="just"/>
            <a:r>
              <a:rPr lang="tr-TR" sz="1350" dirty="0"/>
              <a:t>Bir AP'yi, birbirine benzemeyen iki ortamdan (kablosuz ve kablolu) </a:t>
            </a:r>
            <a:r>
              <a:rPr lang="tr-TR" sz="1350" dirty="0" err="1"/>
              <a:t>framelerin</a:t>
            </a:r>
            <a:r>
              <a:rPr lang="tr-TR" sz="1350" dirty="0"/>
              <a:t> çevrildiği ve ardından </a:t>
            </a:r>
            <a:r>
              <a:rPr lang="tr-TR" sz="1350" dirty="0" err="1"/>
              <a:t>Layer</a:t>
            </a:r>
            <a:r>
              <a:rPr lang="tr-TR" sz="1350" dirty="0"/>
              <a:t> 2'ye </a:t>
            </a:r>
            <a:r>
              <a:rPr lang="tr-TR" sz="1350" dirty="0" err="1"/>
              <a:t>köprülendiği</a:t>
            </a:r>
            <a:r>
              <a:rPr lang="tr-TR" sz="1350" dirty="0"/>
              <a:t> bir çeviri köprüsü olarak düşünebilirsiniz. Basit bir ifadeyle, AP sanal bir yerel alan ağının (VLAN)'</a:t>
            </a:r>
            <a:r>
              <a:rPr lang="tr-TR" sz="1350" dirty="0" err="1"/>
              <a:t>ın</a:t>
            </a:r>
            <a:r>
              <a:rPr lang="tr-TR" sz="1350" dirty="0"/>
              <a:t>  bir </a:t>
            </a:r>
            <a:r>
              <a:rPr lang="tr-TR" sz="1350" dirty="0" err="1"/>
              <a:t>SSID’ye</a:t>
            </a:r>
            <a:r>
              <a:rPr lang="tr-TR" sz="1350" dirty="0"/>
              <a:t> haritalandırılmasından sorumludur. Yandaki şekilde AP, SSID “</a:t>
            </a:r>
            <a:r>
              <a:rPr lang="tr-TR" sz="1350" dirty="0" err="1"/>
              <a:t>MyNetwork</a:t>
            </a:r>
            <a:r>
              <a:rPr lang="tr-TR" sz="1350" dirty="0"/>
              <a:t>” uygulamasını kullanarak VLAN 10'u kablosuz LAN ile eşleştirir.</a:t>
            </a:r>
          </a:p>
          <a:p>
            <a:pPr algn="just"/>
            <a:endParaRPr lang="tr-TR" sz="1350" dirty="0"/>
          </a:p>
          <a:p>
            <a:pPr algn="just"/>
            <a:r>
              <a:rPr lang="tr-TR" sz="1350" dirty="0"/>
              <a:t>Böylece “</a:t>
            </a:r>
            <a:r>
              <a:rPr lang="tr-TR" sz="1350" dirty="0" err="1"/>
              <a:t>MyNetwork</a:t>
            </a:r>
            <a:r>
              <a:rPr lang="tr-TR" sz="1350" dirty="0"/>
              <a:t>” </a:t>
            </a:r>
            <a:r>
              <a:rPr lang="tr-TR" sz="1350" dirty="0" err="1"/>
              <a:t>SSID’sine</a:t>
            </a:r>
            <a:r>
              <a:rPr lang="tr-TR" sz="1350" dirty="0"/>
              <a:t> bağlı kullanıcılar, VLAN 10'a bağlı görünecekler.</a:t>
            </a:r>
          </a:p>
        </p:txBody>
      </p:sp>
      <p:sp>
        <p:nvSpPr>
          <p:cNvPr id="3" name="Metin kutusu 2"/>
          <p:cNvSpPr txBox="1"/>
          <p:nvPr/>
        </p:nvSpPr>
        <p:spPr>
          <a:xfrm>
            <a:off x="4240697" y="1003888"/>
            <a:ext cx="2820900" cy="369332"/>
          </a:xfrm>
          <a:prstGeom prst="rect">
            <a:avLst/>
          </a:prstGeom>
          <a:noFill/>
        </p:spPr>
        <p:txBody>
          <a:bodyPr wrap="none" rtlCol="0">
            <a:spAutoFit/>
          </a:bodyPr>
          <a:lstStyle/>
          <a:p>
            <a:r>
              <a:rPr lang="tr-TR" dirty="0"/>
              <a:t>BSS (</a:t>
            </a:r>
            <a:r>
              <a:rPr lang="tr-TR" dirty="0" err="1"/>
              <a:t>basic</a:t>
            </a:r>
            <a:r>
              <a:rPr lang="tr-TR" dirty="0"/>
              <a:t> service set) - SSID</a:t>
            </a:r>
          </a:p>
        </p:txBody>
      </p:sp>
      <p:sp>
        <p:nvSpPr>
          <p:cNvPr id="5" name="Alt Bilgi Yer Tutucusu 4">
            <a:extLst>
              <a:ext uri="{FF2B5EF4-FFF2-40B4-BE49-F238E27FC236}">
                <a16:creationId xmlns:a16="http://schemas.microsoft.com/office/drawing/2014/main" id="{D5AF5854-B4ED-4725-A39B-CED382CD9BD9}"/>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40937788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803207" y="1506549"/>
            <a:ext cx="3943350" cy="2600325"/>
          </a:xfrm>
          <a:prstGeom prst="rect">
            <a:avLst/>
          </a:prstGeom>
        </p:spPr>
      </p:pic>
      <p:sp>
        <p:nvSpPr>
          <p:cNvPr id="3" name="Dikdörtgen 2"/>
          <p:cNvSpPr/>
          <p:nvPr/>
        </p:nvSpPr>
        <p:spPr>
          <a:xfrm>
            <a:off x="4455126" y="2190226"/>
            <a:ext cx="4601222" cy="507831"/>
          </a:xfrm>
          <a:prstGeom prst="rect">
            <a:avLst/>
          </a:prstGeom>
        </p:spPr>
        <p:txBody>
          <a:bodyPr wrap="square">
            <a:spAutoFit/>
          </a:bodyPr>
          <a:lstStyle/>
          <a:p>
            <a:r>
              <a:rPr lang="tr-TR" sz="1350" dirty="0"/>
              <a:t>Bu kavram, birden fazla </a:t>
            </a:r>
            <a:r>
              <a:rPr lang="tr-TR" sz="1350" dirty="0" err="1"/>
              <a:t>VLAN'ın</a:t>
            </a:r>
            <a:r>
              <a:rPr lang="tr-TR" sz="1350" dirty="0"/>
              <a:t> birden fazla </a:t>
            </a:r>
            <a:r>
              <a:rPr lang="tr-TR" sz="1350" dirty="0" err="1"/>
              <a:t>SSID'ye</a:t>
            </a:r>
            <a:r>
              <a:rPr lang="tr-TR" sz="1350" dirty="0"/>
              <a:t> eşlenmesi için genişletilebilir.</a:t>
            </a:r>
          </a:p>
        </p:txBody>
      </p:sp>
      <p:sp>
        <p:nvSpPr>
          <p:cNvPr id="4" name="Metin kutusu 3"/>
          <p:cNvSpPr txBox="1"/>
          <p:nvPr/>
        </p:nvSpPr>
        <p:spPr>
          <a:xfrm>
            <a:off x="548641" y="5158784"/>
            <a:ext cx="8525847" cy="507831"/>
          </a:xfrm>
          <a:prstGeom prst="rect">
            <a:avLst/>
          </a:prstGeom>
          <a:noFill/>
        </p:spPr>
        <p:txBody>
          <a:bodyPr wrap="square" rtlCol="0">
            <a:spAutoFit/>
          </a:bodyPr>
          <a:lstStyle/>
          <a:p>
            <a:r>
              <a:rPr lang="tr-TR" sz="1350" dirty="0"/>
              <a:t>Not: Kablosuz istemciler birçok </a:t>
            </a:r>
            <a:r>
              <a:rPr lang="tr-TR" sz="1350" dirty="0" err="1"/>
              <a:t>SSID'ye</a:t>
            </a:r>
            <a:r>
              <a:rPr lang="tr-TR" sz="1350" dirty="0"/>
              <a:t> dağıtılabilir olsa da, tüm bu istemciler aynı AP’nin donanımını paylaşmalı ve aynı kanalda normal yayın süresi için mücadele etmelidir.</a:t>
            </a:r>
          </a:p>
        </p:txBody>
      </p:sp>
      <p:sp>
        <p:nvSpPr>
          <p:cNvPr id="5" name="Dikdörtgen 4"/>
          <p:cNvSpPr/>
          <p:nvPr/>
        </p:nvSpPr>
        <p:spPr>
          <a:xfrm>
            <a:off x="548641" y="4288234"/>
            <a:ext cx="8397933" cy="507831"/>
          </a:xfrm>
          <a:prstGeom prst="rect">
            <a:avLst/>
          </a:prstGeom>
        </p:spPr>
        <p:txBody>
          <a:bodyPr wrap="square">
            <a:spAutoFit/>
          </a:bodyPr>
          <a:lstStyle/>
          <a:p>
            <a:r>
              <a:rPr lang="tr-TR" sz="1350" dirty="0"/>
              <a:t>Bir AP birden çok SSID yayını yapabilse de, </a:t>
            </a:r>
            <a:r>
              <a:rPr lang="tr-TR" sz="1350" dirty="0" err="1"/>
              <a:t>SSID'lerin</a:t>
            </a:r>
            <a:r>
              <a:rPr lang="tr-TR" sz="1350" dirty="0"/>
              <a:t> her biri aynı coğrafi alanı kapsar. Bunun nedeni, AP'nin desteklediği her SSID için aynı vericiyi, alıcıyı, antenleri ve kanalı kullanmasıdır.</a:t>
            </a:r>
          </a:p>
        </p:txBody>
      </p:sp>
      <p:sp>
        <p:nvSpPr>
          <p:cNvPr id="6" name="Metin kutusu 5"/>
          <p:cNvSpPr txBox="1"/>
          <p:nvPr/>
        </p:nvSpPr>
        <p:spPr>
          <a:xfrm>
            <a:off x="3074506" y="1046536"/>
            <a:ext cx="1283749" cy="369332"/>
          </a:xfrm>
          <a:prstGeom prst="rect">
            <a:avLst/>
          </a:prstGeom>
          <a:noFill/>
        </p:spPr>
        <p:txBody>
          <a:bodyPr wrap="none" rtlCol="0">
            <a:spAutoFit/>
          </a:bodyPr>
          <a:lstStyle/>
          <a:p>
            <a:r>
              <a:rPr lang="tr-TR" dirty="0"/>
              <a:t>ÇOKLU SSID</a:t>
            </a:r>
          </a:p>
        </p:txBody>
      </p:sp>
      <p:sp>
        <p:nvSpPr>
          <p:cNvPr id="7" name="Alt Bilgi Yer Tutucusu 6">
            <a:extLst>
              <a:ext uri="{FF2B5EF4-FFF2-40B4-BE49-F238E27FC236}">
                <a16:creationId xmlns:a16="http://schemas.microsoft.com/office/drawing/2014/main" id="{3A2428B9-A0C7-468F-9EF4-ED06E12748F0}"/>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41212125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28650" y="1131094"/>
            <a:ext cx="7886700" cy="671240"/>
          </a:xfrm>
        </p:spPr>
        <p:txBody>
          <a:bodyPr/>
          <a:lstStyle/>
          <a:p>
            <a:r>
              <a:rPr lang="tr-TR" dirty="0"/>
              <a:t>Kapsama Alanını Genişletme</a:t>
            </a:r>
          </a:p>
        </p:txBody>
      </p:sp>
      <p:sp>
        <p:nvSpPr>
          <p:cNvPr id="3" name="Dikdörtgen 2"/>
          <p:cNvSpPr/>
          <p:nvPr/>
        </p:nvSpPr>
        <p:spPr>
          <a:xfrm>
            <a:off x="855617" y="2365745"/>
            <a:ext cx="4572000" cy="415498"/>
          </a:xfrm>
          <a:prstGeom prst="rect">
            <a:avLst/>
          </a:prstGeom>
        </p:spPr>
        <p:txBody>
          <a:bodyPr>
            <a:spAutoFit/>
          </a:bodyPr>
          <a:lstStyle/>
          <a:p>
            <a:endParaRPr lang="tr-TR" sz="750" dirty="0">
              <a:solidFill>
                <a:srgbClr val="000000"/>
              </a:solidFill>
              <a:latin typeface="Arial" panose="020B0604020202020204" pitchFamily="34" charset="0"/>
            </a:endParaRPr>
          </a:p>
          <a:p>
            <a:r>
              <a:rPr lang="tr-TR" sz="1350" dirty="0">
                <a:solidFill>
                  <a:srgbClr val="000000"/>
                </a:solidFill>
                <a:latin typeface="Arial" panose="020B0604020202020204" pitchFamily="34" charset="0"/>
              </a:rPr>
              <a:t>•</a:t>
            </a:r>
            <a:r>
              <a:rPr lang="tr-TR" sz="1350" dirty="0">
                <a:solidFill>
                  <a:srgbClr val="000000"/>
                </a:solidFill>
                <a:latin typeface="Calibri" panose="020F0502020204030204" pitchFamily="34" charset="0"/>
              </a:rPr>
              <a:t>Kazancı Yüksek Anten Kullanma (Standart 2,4Ghz 2,2 </a:t>
            </a:r>
            <a:r>
              <a:rPr lang="tr-TR" sz="1350" dirty="0" err="1">
                <a:solidFill>
                  <a:srgbClr val="000000"/>
                </a:solidFill>
                <a:latin typeface="Calibri" panose="020F0502020204030204" pitchFamily="34" charset="0"/>
              </a:rPr>
              <a:t>dBi</a:t>
            </a:r>
            <a:r>
              <a:rPr lang="tr-TR" sz="1350" dirty="0">
                <a:solidFill>
                  <a:srgbClr val="000000"/>
                </a:solidFill>
                <a:latin typeface="Calibri" panose="020F0502020204030204" pitchFamily="34" charset="0"/>
              </a:rPr>
              <a:t>)</a:t>
            </a:r>
          </a:p>
        </p:txBody>
      </p:sp>
      <p:sp>
        <p:nvSpPr>
          <p:cNvPr id="4" name="Dikdörtgen 3"/>
          <p:cNvSpPr/>
          <p:nvPr/>
        </p:nvSpPr>
        <p:spPr>
          <a:xfrm>
            <a:off x="855617" y="3188851"/>
            <a:ext cx="4572000" cy="1067665"/>
          </a:xfrm>
          <a:prstGeom prst="rect">
            <a:avLst/>
          </a:prstGeom>
        </p:spPr>
        <p:txBody>
          <a:bodyPr>
            <a:spAutoFit/>
          </a:bodyPr>
          <a:lstStyle/>
          <a:p>
            <a:endParaRPr lang="tr-TR" sz="788" dirty="0">
              <a:solidFill>
                <a:srgbClr val="000000"/>
              </a:solidFill>
              <a:latin typeface="Arial" panose="020B0604020202020204" pitchFamily="34" charset="0"/>
            </a:endParaRPr>
          </a:p>
          <a:p>
            <a:r>
              <a:rPr lang="tr-TR" sz="1500" dirty="0">
                <a:solidFill>
                  <a:srgbClr val="000000"/>
                </a:solidFill>
                <a:latin typeface="Arial" panose="020B0604020202020204" pitchFamily="34" charset="0"/>
              </a:rPr>
              <a:t>•</a:t>
            </a:r>
            <a:r>
              <a:rPr lang="tr-TR" sz="1500" dirty="0">
                <a:solidFill>
                  <a:srgbClr val="000000"/>
                </a:solidFill>
                <a:latin typeface="Calibri" panose="020F0502020204030204" pitchFamily="34" charset="0"/>
              </a:rPr>
              <a:t>İkinci bir cihaz takma (Çakışmayan Kanal, Aynı SSID)</a:t>
            </a:r>
          </a:p>
          <a:p>
            <a:r>
              <a:rPr lang="tr-TR" sz="1350" dirty="0">
                <a:solidFill>
                  <a:srgbClr val="000000"/>
                </a:solidFill>
                <a:latin typeface="Arial" panose="020B0604020202020204" pitchFamily="34" charset="0"/>
              </a:rPr>
              <a:t>    •</a:t>
            </a:r>
            <a:r>
              <a:rPr lang="tr-TR" sz="1350" dirty="0">
                <a:solidFill>
                  <a:srgbClr val="000000"/>
                </a:solidFill>
                <a:latin typeface="Calibri" panose="020F0502020204030204" pitchFamily="34" charset="0"/>
              </a:rPr>
              <a:t>Kablosuz Uzatma</a:t>
            </a:r>
          </a:p>
          <a:p>
            <a:r>
              <a:rPr lang="tr-TR" sz="1350" dirty="0">
                <a:solidFill>
                  <a:srgbClr val="000000"/>
                </a:solidFill>
                <a:latin typeface="Arial" panose="020B0604020202020204" pitchFamily="34" charset="0"/>
              </a:rPr>
              <a:t>    •</a:t>
            </a:r>
            <a:r>
              <a:rPr lang="tr-TR" sz="1350" dirty="0">
                <a:solidFill>
                  <a:srgbClr val="000000"/>
                </a:solidFill>
                <a:latin typeface="Calibri" panose="020F0502020204030204" pitchFamily="34" charset="0"/>
              </a:rPr>
              <a:t>UTP Kablo ile Uzatma</a:t>
            </a:r>
          </a:p>
          <a:p>
            <a:r>
              <a:rPr lang="tr-TR" sz="1350" dirty="0">
                <a:solidFill>
                  <a:srgbClr val="000000"/>
                </a:solidFill>
                <a:latin typeface="Arial" panose="020B0604020202020204" pitchFamily="34" charset="0"/>
              </a:rPr>
              <a:t>    •</a:t>
            </a:r>
            <a:r>
              <a:rPr lang="tr-TR" sz="1350" dirty="0" err="1">
                <a:solidFill>
                  <a:srgbClr val="000000"/>
                </a:solidFill>
                <a:latin typeface="Calibri" panose="020F0502020204030204" pitchFamily="34" charset="0"/>
              </a:rPr>
              <a:t>HomePlug</a:t>
            </a:r>
            <a:r>
              <a:rPr lang="tr-TR" sz="1350" dirty="0">
                <a:solidFill>
                  <a:srgbClr val="000000"/>
                </a:solidFill>
                <a:latin typeface="Calibri" panose="020F0502020204030204" pitchFamily="34" charset="0"/>
              </a:rPr>
              <a:t> ile Uzatma</a:t>
            </a:r>
          </a:p>
        </p:txBody>
      </p:sp>
      <p:pic>
        <p:nvPicPr>
          <p:cNvPr id="5" name="Resim 4"/>
          <p:cNvPicPr>
            <a:picLocks noChangeAspect="1"/>
          </p:cNvPicPr>
          <p:nvPr/>
        </p:nvPicPr>
        <p:blipFill>
          <a:blip r:embed="rId2"/>
          <a:stretch>
            <a:fillRect/>
          </a:stretch>
        </p:blipFill>
        <p:spPr>
          <a:xfrm>
            <a:off x="5427617" y="2005449"/>
            <a:ext cx="2485978" cy="3039557"/>
          </a:xfrm>
          <a:prstGeom prst="rect">
            <a:avLst/>
          </a:prstGeom>
        </p:spPr>
      </p:pic>
      <p:sp>
        <p:nvSpPr>
          <p:cNvPr id="6" name="Alt Bilgi Yer Tutucusu 5">
            <a:extLst>
              <a:ext uri="{FF2B5EF4-FFF2-40B4-BE49-F238E27FC236}">
                <a16:creationId xmlns:a16="http://schemas.microsoft.com/office/drawing/2014/main" id="{BE11E735-78F5-47ED-9F8C-042657B7A8FD}"/>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5715695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stretch>
            <a:fillRect/>
          </a:stretch>
        </p:blipFill>
        <p:spPr>
          <a:xfrm>
            <a:off x="1479780" y="1947999"/>
            <a:ext cx="5285516" cy="3352256"/>
          </a:xfrm>
          <a:prstGeom prst="rect">
            <a:avLst/>
          </a:prstGeom>
        </p:spPr>
      </p:pic>
      <p:sp>
        <p:nvSpPr>
          <p:cNvPr id="6" name="Unvan 5"/>
          <p:cNvSpPr>
            <a:spLocks noGrp="1"/>
          </p:cNvSpPr>
          <p:nvPr>
            <p:ph type="title"/>
          </p:nvPr>
        </p:nvSpPr>
        <p:spPr/>
        <p:txBody>
          <a:bodyPr/>
          <a:lstStyle/>
          <a:p>
            <a:r>
              <a:rPr lang="tr-TR" dirty="0"/>
              <a:t>Wireless Cihaz (Kablosuz Ağ Cihazı) ile Uzatma</a:t>
            </a:r>
          </a:p>
        </p:txBody>
      </p:sp>
      <p:sp>
        <p:nvSpPr>
          <p:cNvPr id="2" name="Dikdörtgen 1"/>
          <p:cNvSpPr/>
          <p:nvPr/>
        </p:nvSpPr>
        <p:spPr>
          <a:xfrm>
            <a:off x="3455240" y="5631431"/>
            <a:ext cx="1381147" cy="300082"/>
          </a:xfrm>
          <a:prstGeom prst="rect">
            <a:avLst/>
          </a:prstGeom>
        </p:spPr>
        <p:txBody>
          <a:bodyPr wrap="none">
            <a:spAutoFit/>
          </a:bodyPr>
          <a:lstStyle/>
          <a:p>
            <a:r>
              <a:rPr lang="tr-TR" sz="1350" dirty="0">
                <a:solidFill>
                  <a:srgbClr val="000000"/>
                </a:solidFill>
                <a:latin typeface="Calibri" panose="020F0502020204030204" pitchFamily="34" charset="0"/>
              </a:rPr>
              <a:t>Kablosuz Uzatma</a:t>
            </a:r>
          </a:p>
        </p:txBody>
      </p:sp>
      <p:sp>
        <p:nvSpPr>
          <p:cNvPr id="3" name="Alt Bilgi Yer Tutucusu 2">
            <a:extLst>
              <a:ext uri="{FF2B5EF4-FFF2-40B4-BE49-F238E27FC236}">
                <a16:creationId xmlns:a16="http://schemas.microsoft.com/office/drawing/2014/main" id="{2AF4B805-A765-44A6-9C33-5C544842089E}"/>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5872646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title"/>
          </p:nvPr>
        </p:nvSpPr>
        <p:spPr/>
        <p:txBody>
          <a:bodyPr/>
          <a:lstStyle/>
          <a:p>
            <a:r>
              <a:rPr lang="tr-TR" dirty="0"/>
              <a:t>Wireless Cihaz (Kablosuz Ağ Cihazı) ile Uzatma</a:t>
            </a:r>
          </a:p>
        </p:txBody>
      </p:sp>
      <p:pic>
        <p:nvPicPr>
          <p:cNvPr id="2" name="Resim 1"/>
          <p:cNvPicPr>
            <a:picLocks noChangeAspect="1"/>
          </p:cNvPicPr>
          <p:nvPr/>
        </p:nvPicPr>
        <p:blipFill>
          <a:blip r:embed="rId2"/>
          <a:stretch>
            <a:fillRect/>
          </a:stretch>
        </p:blipFill>
        <p:spPr>
          <a:xfrm>
            <a:off x="861436" y="2220073"/>
            <a:ext cx="6036469" cy="2300288"/>
          </a:xfrm>
          <a:prstGeom prst="rect">
            <a:avLst/>
          </a:prstGeom>
        </p:spPr>
      </p:pic>
      <p:sp>
        <p:nvSpPr>
          <p:cNvPr id="3" name="Dikdörtgen 2"/>
          <p:cNvSpPr/>
          <p:nvPr/>
        </p:nvSpPr>
        <p:spPr>
          <a:xfrm>
            <a:off x="202474" y="4615170"/>
            <a:ext cx="8941526" cy="715581"/>
          </a:xfrm>
          <a:prstGeom prst="rect">
            <a:avLst/>
          </a:prstGeom>
        </p:spPr>
        <p:txBody>
          <a:bodyPr wrap="square">
            <a:spAutoFit/>
          </a:bodyPr>
          <a:lstStyle/>
          <a:p>
            <a:r>
              <a:rPr lang="tr-TR" sz="1350" dirty="0"/>
              <a:t>Geniş bir alanda kablosuz kapsama sağlamak için, gereken her AP'ye Ethernet kablosu çalıştırmak her zaman pratik değildir. Bunun yerine, mesh </a:t>
            </a:r>
            <a:r>
              <a:rPr lang="tr-TR" sz="1350" dirty="0" err="1"/>
              <a:t>modunda</a:t>
            </a:r>
            <a:r>
              <a:rPr lang="tr-TR" sz="1350" dirty="0"/>
              <a:t> yapılandırılmış birden fazla AP kullanabilirsiniz. Ağ topolojisinde trafik, AP'den AP'ye,  zincir şeklinde </a:t>
            </a:r>
            <a:r>
              <a:rPr lang="tr-TR" sz="1350" dirty="0" err="1"/>
              <a:t>köprülenir</a:t>
            </a:r>
            <a:r>
              <a:rPr lang="tr-TR" sz="1350" dirty="0"/>
              <a:t>.</a:t>
            </a:r>
          </a:p>
        </p:txBody>
      </p:sp>
      <p:sp>
        <p:nvSpPr>
          <p:cNvPr id="4" name="Dikdörtgen 3"/>
          <p:cNvSpPr/>
          <p:nvPr/>
        </p:nvSpPr>
        <p:spPr>
          <a:xfrm>
            <a:off x="3338640" y="5524249"/>
            <a:ext cx="2585644" cy="300082"/>
          </a:xfrm>
          <a:prstGeom prst="rect">
            <a:avLst/>
          </a:prstGeom>
        </p:spPr>
        <p:txBody>
          <a:bodyPr wrap="none">
            <a:spAutoFit/>
          </a:bodyPr>
          <a:lstStyle/>
          <a:p>
            <a:r>
              <a:rPr lang="tr-TR" sz="1350" dirty="0">
                <a:solidFill>
                  <a:srgbClr val="000000"/>
                </a:solidFill>
                <a:latin typeface="Calibri" panose="020F0502020204030204" pitchFamily="34" charset="0"/>
              </a:rPr>
              <a:t>Kablosuz Uzatma / </a:t>
            </a:r>
            <a:r>
              <a:rPr lang="tr-TR" sz="1350" b="1" dirty="0"/>
              <a:t>Mesh Network</a:t>
            </a:r>
            <a:endParaRPr lang="tr-TR" sz="1350" dirty="0">
              <a:solidFill>
                <a:srgbClr val="000000"/>
              </a:solidFill>
              <a:latin typeface="Calibri" panose="020F0502020204030204" pitchFamily="34" charset="0"/>
            </a:endParaRPr>
          </a:p>
        </p:txBody>
      </p:sp>
      <p:sp>
        <p:nvSpPr>
          <p:cNvPr id="5" name="Alt Bilgi Yer Tutucusu 4">
            <a:extLst>
              <a:ext uri="{FF2B5EF4-FFF2-40B4-BE49-F238E27FC236}">
                <a16:creationId xmlns:a16="http://schemas.microsoft.com/office/drawing/2014/main" id="{D3C48D1C-C9F8-4C17-A768-C2925A4AE78B}"/>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4532089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title"/>
          </p:nvPr>
        </p:nvSpPr>
        <p:spPr/>
        <p:txBody>
          <a:bodyPr/>
          <a:lstStyle/>
          <a:p>
            <a:r>
              <a:rPr lang="tr-TR" dirty="0"/>
              <a:t>UTP Kablolama ile Uzatma</a:t>
            </a:r>
          </a:p>
        </p:txBody>
      </p:sp>
      <p:pic>
        <p:nvPicPr>
          <p:cNvPr id="3" name="Resim 2"/>
          <p:cNvPicPr>
            <a:picLocks noChangeAspect="1"/>
          </p:cNvPicPr>
          <p:nvPr/>
        </p:nvPicPr>
        <p:blipFill>
          <a:blip r:embed="rId2"/>
          <a:stretch>
            <a:fillRect/>
          </a:stretch>
        </p:blipFill>
        <p:spPr>
          <a:xfrm>
            <a:off x="1742560" y="2395450"/>
            <a:ext cx="3454524" cy="2586350"/>
          </a:xfrm>
          <a:prstGeom prst="rect">
            <a:avLst/>
          </a:prstGeom>
        </p:spPr>
      </p:pic>
      <p:sp>
        <p:nvSpPr>
          <p:cNvPr id="2" name="Alt Bilgi Yer Tutucusu 1">
            <a:extLst>
              <a:ext uri="{FF2B5EF4-FFF2-40B4-BE49-F238E27FC236}">
                <a16:creationId xmlns:a16="http://schemas.microsoft.com/office/drawing/2014/main" id="{5D0DE399-BFD8-40B6-988F-81E8D3C6CAFF}"/>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1539025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6">
            <a:extLst>
              <a:ext uri="{FF2B5EF4-FFF2-40B4-BE49-F238E27FC236}">
                <a16:creationId xmlns:a16="http://schemas.microsoft.com/office/drawing/2014/main" id="{535707D7-C7F3-7E49-AF3F-669CEEE5A270}"/>
              </a:ext>
            </a:extLst>
          </p:cNvPr>
          <p:cNvSpPr txBox="1"/>
          <p:nvPr/>
        </p:nvSpPr>
        <p:spPr>
          <a:xfrm>
            <a:off x="220981" y="1479390"/>
            <a:ext cx="4351019" cy="369332"/>
          </a:xfrm>
          <a:prstGeom prst="rect">
            <a:avLst/>
          </a:prstGeom>
          <a:noFill/>
        </p:spPr>
        <p:txBody>
          <a:bodyPr wrap="square" rtlCol="0">
            <a:spAutoFit/>
          </a:bodyPr>
          <a:lstStyle/>
          <a:p>
            <a:r>
              <a:rPr lang="tr-TR" b="1" dirty="0">
                <a:solidFill>
                  <a:srgbClr val="002855"/>
                </a:solidFill>
                <a:latin typeface="CentraleSans Book" panose="02000000000000000000" pitchFamily="50" charset="-94"/>
                <a:cs typeface="Arial" panose="020B0604020202020204" pitchFamily="34" charset="0"/>
              </a:rPr>
              <a:t>WLAN Ağda Güvenlik</a:t>
            </a:r>
          </a:p>
        </p:txBody>
      </p:sp>
      <p:pic>
        <p:nvPicPr>
          <p:cNvPr id="9" name="Picture 8" descr="Text&#10;&#10;Description automatically generated with medium confidence">
            <a:extLst>
              <a:ext uri="{FF2B5EF4-FFF2-40B4-BE49-F238E27FC236}">
                <a16:creationId xmlns:a16="http://schemas.microsoft.com/office/drawing/2014/main" id="{DBBC81F4-C6DC-4F41-A9F9-325FB261425D}"/>
              </a:ext>
            </a:extLst>
          </p:cNvPr>
          <p:cNvPicPr>
            <a:picLocks noChangeAspect="1"/>
          </p:cNvPicPr>
          <p:nvPr/>
        </p:nvPicPr>
        <p:blipFill>
          <a:blip r:embed="rId2"/>
          <a:stretch>
            <a:fillRect/>
          </a:stretch>
        </p:blipFill>
        <p:spPr>
          <a:xfrm>
            <a:off x="8322631" y="960338"/>
            <a:ext cx="600389" cy="598298"/>
          </a:xfrm>
          <a:prstGeom prst="rect">
            <a:avLst/>
          </a:prstGeom>
        </p:spPr>
      </p:pic>
      <p:sp>
        <p:nvSpPr>
          <p:cNvPr id="13" name="Metin kutusu 12">
            <a:extLst>
              <a:ext uri="{FF2B5EF4-FFF2-40B4-BE49-F238E27FC236}">
                <a16:creationId xmlns:a16="http://schemas.microsoft.com/office/drawing/2014/main" id="{40AC99C7-2C69-413C-B050-9B229923743C}"/>
              </a:ext>
            </a:extLst>
          </p:cNvPr>
          <p:cNvSpPr txBox="1"/>
          <p:nvPr/>
        </p:nvSpPr>
        <p:spPr>
          <a:xfrm>
            <a:off x="159530" y="1815778"/>
            <a:ext cx="4351020" cy="2585323"/>
          </a:xfrm>
          <a:prstGeom prst="rect">
            <a:avLst/>
          </a:prstGeom>
          <a:noFill/>
        </p:spPr>
        <p:txBody>
          <a:bodyPr wrap="square" rtlCol="0">
            <a:spAutoFit/>
          </a:bodyPr>
          <a:lstStyle/>
          <a:p>
            <a:r>
              <a:rPr lang="tr-TR" sz="1350" dirty="0">
                <a:solidFill>
                  <a:srgbClr val="002060"/>
                </a:solidFill>
                <a:latin typeface="CentraleSans Book" panose="02000000000000000000" pitchFamily="50" charset="-94"/>
              </a:rPr>
              <a:t>Kablosuz ağlarda güvenlik 2 şekilde sağlanır:</a:t>
            </a:r>
          </a:p>
          <a:p>
            <a:endParaRPr lang="tr-TR" sz="1350" dirty="0">
              <a:solidFill>
                <a:srgbClr val="002060"/>
              </a:solidFill>
              <a:latin typeface="CentraleSans Book" panose="02000000000000000000" pitchFamily="50" charset="-94"/>
            </a:endParaRPr>
          </a:p>
          <a:p>
            <a:pPr marL="214313" indent="-214313">
              <a:buFont typeface="Arial" panose="020B0604020202020204" pitchFamily="34" charset="0"/>
              <a:buChar char="•"/>
            </a:pPr>
            <a:r>
              <a:rPr lang="tr-TR" sz="1350" b="1" dirty="0">
                <a:solidFill>
                  <a:srgbClr val="002060"/>
                </a:solidFill>
                <a:latin typeface="CentraleSans Book" panose="02000000000000000000" pitchFamily="50" charset="-94"/>
              </a:rPr>
              <a:t>Kimlik Doğrulama (</a:t>
            </a:r>
            <a:r>
              <a:rPr lang="tr-TR" sz="1350" b="1" dirty="0" err="1">
                <a:solidFill>
                  <a:srgbClr val="002060"/>
                </a:solidFill>
                <a:latin typeface="CentraleSans Book" panose="02000000000000000000" pitchFamily="50" charset="-94"/>
              </a:rPr>
              <a:t>Authentication</a:t>
            </a:r>
            <a:r>
              <a:rPr lang="tr-TR" sz="1350" b="1" dirty="0">
                <a:solidFill>
                  <a:srgbClr val="002060"/>
                </a:solidFill>
                <a:latin typeface="CentraleSans Book" panose="02000000000000000000" pitchFamily="50" charset="-94"/>
              </a:rPr>
              <a:t> ): </a:t>
            </a:r>
            <a:r>
              <a:rPr lang="tr-TR" sz="1350" dirty="0">
                <a:solidFill>
                  <a:srgbClr val="002060"/>
                </a:solidFill>
                <a:latin typeface="CentraleSans Book" panose="02000000000000000000" pitchFamily="50" charset="-94"/>
              </a:rPr>
              <a:t>Ağa her isteyenin bağlanması sorun oluşturacaktır. Çözüm olarak ağa bağlanacak kişilere yetki/izin verilmesi gerekir.</a:t>
            </a:r>
          </a:p>
          <a:p>
            <a:pPr marL="214313" indent="-214313">
              <a:buFont typeface="Arial" panose="020B0604020202020204" pitchFamily="34" charset="0"/>
              <a:buChar char="•"/>
            </a:pPr>
            <a:endParaRPr lang="tr-TR" sz="1350" dirty="0">
              <a:solidFill>
                <a:srgbClr val="002060"/>
              </a:solidFill>
              <a:latin typeface="CentraleSans Book" panose="02000000000000000000" pitchFamily="50" charset="-94"/>
            </a:endParaRPr>
          </a:p>
          <a:p>
            <a:pPr marL="214313" indent="-214313">
              <a:buFont typeface="Arial" panose="020B0604020202020204" pitchFamily="34" charset="0"/>
              <a:buChar char="•"/>
            </a:pPr>
            <a:r>
              <a:rPr lang="tr-TR" sz="1350" b="1" dirty="0">
                <a:solidFill>
                  <a:srgbClr val="002060"/>
                </a:solidFill>
                <a:latin typeface="CentraleSans Book" panose="02000000000000000000" pitchFamily="50" charset="-94"/>
              </a:rPr>
              <a:t>Bilgileri Şifreleme (</a:t>
            </a:r>
            <a:r>
              <a:rPr lang="tr-TR" sz="1350" b="1" dirty="0" err="1">
                <a:solidFill>
                  <a:srgbClr val="002060"/>
                </a:solidFill>
                <a:latin typeface="CentraleSans Book" panose="02000000000000000000" pitchFamily="50" charset="-94"/>
              </a:rPr>
              <a:t>Encryption</a:t>
            </a:r>
            <a:r>
              <a:rPr lang="tr-TR" sz="1350" b="1" dirty="0">
                <a:solidFill>
                  <a:srgbClr val="002060"/>
                </a:solidFill>
                <a:latin typeface="CentraleSans Book" panose="02000000000000000000" pitchFamily="50" charset="-94"/>
              </a:rPr>
              <a:t> ): </a:t>
            </a:r>
            <a:r>
              <a:rPr lang="tr-TR" sz="1350" dirty="0">
                <a:solidFill>
                  <a:srgbClr val="002060"/>
                </a:solidFill>
                <a:latin typeface="CentraleSans Book" panose="02000000000000000000" pitchFamily="50" charset="-94"/>
              </a:rPr>
              <a:t>Kablosuz ağda taşınan verilere herkes erişebilir. Çözüm olarak bilgiler şifrelenerek gönderilir.</a:t>
            </a:r>
          </a:p>
          <a:p>
            <a:endParaRPr lang="tr-TR" sz="1350" dirty="0">
              <a:solidFill>
                <a:srgbClr val="002060"/>
              </a:solidFill>
              <a:latin typeface="CentraleSans Book" panose="02000000000000000000" pitchFamily="50" charset="-94"/>
            </a:endParaRPr>
          </a:p>
          <a:p>
            <a:pPr marL="214313" indent="-214313">
              <a:buFont typeface="Arial" panose="020B0604020202020204" pitchFamily="34" charset="0"/>
              <a:buChar char="•"/>
            </a:pPr>
            <a:endParaRPr lang="tr-TR" sz="1350" dirty="0">
              <a:solidFill>
                <a:srgbClr val="002060"/>
              </a:solidFill>
              <a:latin typeface="CentraleSans Book" panose="02000000000000000000" pitchFamily="50" charset="-94"/>
            </a:endParaRPr>
          </a:p>
        </p:txBody>
      </p:sp>
      <p:sp>
        <p:nvSpPr>
          <p:cNvPr id="20" name="Metin kutusu 19">
            <a:extLst>
              <a:ext uri="{FF2B5EF4-FFF2-40B4-BE49-F238E27FC236}">
                <a16:creationId xmlns:a16="http://schemas.microsoft.com/office/drawing/2014/main" id="{C0836062-E3C4-4BD4-B6ED-8D636EF21DCF}"/>
              </a:ext>
            </a:extLst>
          </p:cNvPr>
          <p:cNvSpPr txBox="1"/>
          <p:nvPr/>
        </p:nvSpPr>
        <p:spPr>
          <a:xfrm>
            <a:off x="159530" y="955951"/>
            <a:ext cx="7960799" cy="507831"/>
          </a:xfrm>
          <a:prstGeom prst="rect">
            <a:avLst/>
          </a:prstGeom>
          <a:noFill/>
        </p:spPr>
        <p:txBody>
          <a:bodyPr wrap="square" rtlCol="0">
            <a:spAutoFit/>
          </a:bodyPr>
          <a:lstStyle/>
          <a:p>
            <a:pPr algn="ctr"/>
            <a:r>
              <a:rPr lang="tr-TR" sz="2700" b="1" dirty="0">
                <a:solidFill>
                  <a:srgbClr val="002060"/>
                </a:solidFill>
                <a:latin typeface="CentraleSans Book" panose="02000000000000000000" pitchFamily="50" charset="-94"/>
              </a:rPr>
              <a:t>Kablosuz Ağ</a:t>
            </a:r>
          </a:p>
        </p:txBody>
      </p:sp>
      <p:sp>
        <p:nvSpPr>
          <p:cNvPr id="2" name="Alt Bilgi Yer Tutucusu 1">
            <a:extLst>
              <a:ext uri="{FF2B5EF4-FFF2-40B4-BE49-F238E27FC236}">
                <a16:creationId xmlns:a16="http://schemas.microsoft.com/office/drawing/2014/main" id="{80C378CF-35B7-49CD-9B99-437E1171C39E}"/>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grpSp>
        <p:nvGrpSpPr>
          <p:cNvPr id="16" name="Grup 15">
            <a:extLst>
              <a:ext uri="{FF2B5EF4-FFF2-40B4-BE49-F238E27FC236}">
                <a16:creationId xmlns:a16="http://schemas.microsoft.com/office/drawing/2014/main" id="{DBB50EAD-99AB-4EDF-ACAF-5BFA4DA1C093}"/>
              </a:ext>
            </a:extLst>
          </p:cNvPr>
          <p:cNvGrpSpPr/>
          <p:nvPr/>
        </p:nvGrpSpPr>
        <p:grpSpPr>
          <a:xfrm>
            <a:off x="4810555" y="1811869"/>
            <a:ext cx="3582622" cy="2166147"/>
            <a:chOff x="1295400" y="2206025"/>
            <a:chExt cx="6248400" cy="3467100"/>
          </a:xfrm>
        </p:grpSpPr>
        <p:sp>
          <p:nvSpPr>
            <p:cNvPr id="17" name="Text Box 3">
              <a:extLst>
                <a:ext uri="{FF2B5EF4-FFF2-40B4-BE49-F238E27FC236}">
                  <a16:creationId xmlns:a16="http://schemas.microsoft.com/office/drawing/2014/main" id="{59C737A6-9A96-478F-9C25-DE0927524236}"/>
                </a:ext>
              </a:extLst>
            </p:cNvPr>
            <p:cNvSpPr txBox="1">
              <a:spLocks noChangeArrowheads="1"/>
            </p:cNvSpPr>
            <p:nvPr/>
          </p:nvSpPr>
          <p:spPr bwMode="auto">
            <a:xfrm>
              <a:off x="1371600" y="2206025"/>
              <a:ext cx="2057400" cy="639763"/>
            </a:xfrm>
            <a:prstGeom prst="rect">
              <a:avLst/>
            </a:prstGeom>
            <a:solidFill>
              <a:srgbClr val="00FFFF"/>
            </a:solidFill>
            <a:ln w="38100">
              <a:solidFill>
                <a:schemeClr val="tx1"/>
              </a:solidFill>
              <a:miter lim="800000"/>
              <a:headEnd/>
              <a:tailEnd/>
            </a:ln>
            <a:effectLst>
              <a:prstShdw prst="shdw17" dist="17961" dir="2700000">
                <a:schemeClr val="tx1">
                  <a:gamma/>
                  <a:shade val="60000"/>
                  <a:invGamma/>
                  <a:alpha val="50000"/>
                </a:schemeClr>
              </a:prstShdw>
            </a:effectLst>
          </p:spPr>
          <p:txBody>
            <a:bodyPr lIns="54769" tIns="27384" rIns="54769" bIns="27384"/>
            <a:lstStyle/>
            <a:p>
              <a:pPr fontAlgn="base">
                <a:spcBef>
                  <a:spcPct val="0"/>
                </a:spcBef>
                <a:spcAft>
                  <a:spcPct val="0"/>
                </a:spcAft>
              </a:pPr>
              <a:r>
                <a:rPr lang="tr-TR" sz="1200" b="1" dirty="0" err="1">
                  <a:solidFill>
                    <a:srgbClr val="000000"/>
                  </a:solidFill>
                </a:rPr>
                <a:t>War</a:t>
              </a:r>
              <a:r>
                <a:rPr lang="tr-TR" sz="1200" b="1" dirty="0">
                  <a:solidFill>
                    <a:srgbClr val="000000"/>
                  </a:solidFill>
                </a:rPr>
                <a:t> Drivers</a:t>
              </a:r>
              <a:endParaRPr lang="en-US" sz="1200" b="1" dirty="0">
                <a:solidFill>
                  <a:srgbClr val="000000"/>
                </a:solidFill>
              </a:endParaRPr>
            </a:p>
          </p:txBody>
        </p:sp>
        <p:sp>
          <p:nvSpPr>
            <p:cNvPr id="18" name="Text Box 4">
              <a:extLst>
                <a:ext uri="{FF2B5EF4-FFF2-40B4-BE49-F238E27FC236}">
                  <a16:creationId xmlns:a16="http://schemas.microsoft.com/office/drawing/2014/main" id="{D61C5EB5-F5C4-496E-9CF9-2DB321F3E7D5}"/>
                </a:ext>
              </a:extLst>
            </p:cNvPr>
            <p:cNvSpPr txBox="1">
              <a:spLocks noChangeArrowheads="1"/>
            </p:cNvSpPr>
            <p:nvPr/>
          </p:nvSpPr>
          <p:spPr bwMode="auto">
            <a:xfrm>
              <a:off x="3429000" y="2206025"/>
              <a:ext cx="2057400" cy="639763"/>
            </a:xfrm>
            <a:prstGeom prst="rect">
              <a:avLst/>
            </a:prstGeom>
            <a:solidFill>
              <a:srgbClr val="00FFFF"/>
            </a:solidFill>
            <a:ln w="38100">
              <a:solidFill>
                <a:schemeClr val="tx1"/>
              </a:solidFill>
              <a:miter lim="800000"/>
              <a:headEnd/>
              <a:tailEnd/>
            </a:ln>
            <a:effectLst>
              <a:prstShdw prst="shdw17" dist="17961" dir="2700000">
                <a:schemeClr val="tx1">
                  <a:gamma/>
                  <a:shade val="60000"/>
                  <a:invGamma/>
                  <a:alpha val="50000"/>
                </a:schemeClr>
              </a:prstShdw>
            </a:effectLst>
          </p:spPr>
          <p:txBody>
            <a:bodyPr lIns="54769" tIns="27384" rIns="54769" bIns="27384"/>
            <a:lstStyle/>
            <a:p>
              <a:pPr fontAlgn="base">
                <a:spcBef>
                  <a:spcPct val="0"/>
                </a:spcBef>
                <a:spcAft>
                  <a:spcPct val="0"/>
                </a:spcAft>
              </a:pPr>
              <a:r>
                <a:rPr lang="tr-TR" sz="1200" b="1">
                  <a:solidFill>
                    <a:srgbClr val="000000"/>
                  </a:solidFill>
                </a:rPr>
                <a:t>Hackers</a:t>
              </a:r>
              <a:endParaRPr lang="en-US" sz="1200" b="1">
                <a:solidFill>
                  <a:srgbClr val="000000"/>
                </a:solidFill>
              </a:endParaRPr>
            </a:p>
          </p:txBody>
        </p:sp>
        <p:sp>
          <p:nvSpPr>
            <p:cNvPr id="19" name="Text Box 5">
              <a:extLst>
                <a:ext uri="{FF2B5EF4-FFF2-40B4-BE49-F238E27FC236}">
                  <a16:creationId xmlns:a16="http://schemas.microsoft.com/office/drawing/2014/main" id="{F1BD70B9-007E-4BDD-BEF4-13F1B5B12732}"/>
                </a:ext>
              </a:extLst>
            </p:cNvPr>
            <p:cNvSpPr txBox="1">
              <a:spLocks noChangeArrowheads="1"/>
            </p:cNvSpPr>
            <p:nvPr/>
          </p:nvSpPr>
          <p:spPr bwMode="auto">
            <a:xfrm>
              <a:off x="5486400" y="2206025"/>
              <a:ext cx="2057400" cy="639763"/>
            </a:xfrm>
            <a:prstGeom prst="rect">
              <a:avLst/>
            </a:prstGeom>
            <a:solidFill>
              <a:srgbClr val="00FFFF"/>
            </a:solidFill>
            <a:ln w="38100">
              <a:solidFill>
                <a:schemeClr val="tx1"/>
              </a:solidFill>
              <a:miter lim="800000"/>
              <a:headEnd/>
              <a:tailEnd/>
            </a:ln>
            <a:effectLst>
              <a:prstShdw prst="shdw17" dist="17961" dir="2700000">
                <a:schemeClr val="tx1">
                  <a:gamma/>
                  <a:shade val="60000"/>
                  <a:invGamma/>
                  <a:alpha val="50000"/>
                </a:schemeClr>
              </a:prstShdw>
            </a:effectLst>
          </p:spPr>
          <p:txBody>
            <a:bodyPr lIns="54769" tIns="27384" rIns="54769" bIns="27384"/>
            <a:lstStyle/>
            <a:p>
              <a:pPr fontAlgn="base">
                <a:spcBef>
                  <a:spcPct val="0"/>
                </a:spcBef>
                <a:spcAft>
                  <a:spcPct val="0"/>
                </a:spcAft>
              </a:pPr>
              <a:r>
                <a:rPr lang="tr-TR" sz="1200" b="1">
                  <a:solidFill>
                    <a:srgbClr val="000000"/>
                  </a:solidFill>
                </a:rPr>
                <a:t>Employees</a:t>
              </a:r>
              <a:endParaRPr lang="en-US" sz="1200" b="1">
                <a:solidFill>
                  <a:srgbClr val="000000"/>
                </a:solidFill>
              </a:endParaRPr>
            </a:p>
          </p:txBody>
        </p:sp>
        <p:sp>
          <p:nvSpPr>
            <p:cNvPr id="21" name="Text Box 6">
              <a:extLst>
                <a:ext uri="{FF2B5EF4-FFF2-40B4-BE49-F238E27FC236}">
                  <a16:creationId xmlns:a16="http://schemas.microsoft.com/office/drawing/2014/main" id="{6214BC47-ADF4-4A01-898B-99FAB942CAE3}"/>
                </a:ext>
              </a:extLst>
            </p:cNvPr>
            <p:cNvSpPr txBox="1">
              <a:spLocks noChangeArrowheads="1"/>
            </p:cNvSpPr>
            <p:nvPr/>
          </p:nvSpPr>
          <p:spPr bwMode="auto">
            <a:xfrm>
              <a:off x="1371600" y="2815625"/>
              <a:ext cx="2057400" cy="1295400"/>
            </a:xfrm>
            <a:prstGeom prst="rect">
              <a:avLst/>
            </a:prstGeom>
            <a:solidFill>
              <a:srgbClr val="FF00FF"/>
            </a:solidFill>
            <a:ln w="38100">
              <a:solidFill>
                <a:schemeClr val="tx1"/>
              </a:solidFill>
              <a:miter lim="800000"/>
              <a:headEnd/>
              <a:tailEnd/>
            </a:ln>
            <a:effectLst>
              <a:prstShdw prst="shdw17" dist="17961" dir="2700000">
                <a:schemeClr val="tx1">
                  <a:gamma/>
                  <a:shade val="60000"/>
                  <a:invGamma/>
                  <a:alpha val="50000"/>
                </a:schemeClr>
              </a:prstShdw>
            </a:effectLst>
          </p:spPr>
          <p:txBody>
            <a:bodyPr lIns="54769" tIns="27384" rIns="54769" bIns="27384"/>
            <a:lstStyle/>
            <a:p>
              <a:pPr fontAlgn="base">
                <a:spcBef>
                  <a:spcPct val="0"/>
                </a:spcBef>
                <a:spcAft>
                  <a:spcPct val="0"/>
                </a:spcAft>
              </a:pPr>
              <a:r>
                <a:rPr lang="tr-TR" sz="1050" b="1" dirty="0">
                  <a:solidFill>
                    <a:srgbClr val="000000"/>
                  </a:solidFill>
                </a:rPr>
                <a:t>“Açık ağlar”  bularak internete serbestçe erişirler</a:t>
              </a:r>
              <a:endParaRPr lang="en-US" sz="1050" b="1" dirty="0">
                <a:solidFill>
                  <a:srgbClr val="000000"/>
                </a:solidFill>
              </a:endParaRPr>
            </a:p>
          </p:txBody>
        </p:sp>
        <p:sp>
          <p:nvSpPr>
            <p:cNvPr id="22" name="Text Box 7">
              <a:extLst>
                <a:ext uri="{FF2B5EF4-FFF2-40B4-BE49-F238E27FC236}">
                  <a16:creationId xmlns:a16="http://schemas.microsoft.com/office/drawing/2014/main" id="{72383B59-AADB-4D3F-A186-4C56145A0E81}"/>
                </a:ext>
              </a:extLst>
            </p:cNvPr>
            <p:cNvSpPr txBox="1">
              <a:spLocks noChangeArrowheads="1"/>
            </p:cNvSpPr>
            <p:nvPr/>
          </p:nvSpPr>
          <p:spPr bwMode="auto">
            <a:xfrm>
              <a:off x="3429000" y="2815625"/>
              <a:ext cx="2057400" cy="1295400"/>
            </a:xfrm>
            <a:prstGeom prst="rect">
              <a:avLst/>
            </a:prstGeom>
            <a:solidFill>
              <a:srgbClr val="FF00FF"/>
            </a:solidFill>
            <a:ln w="38100">
              <a:solidFill>
                <a:schemeClr val="tx1"/>
              </a:solidFill>
              <a:miter lim="800000"/>
              <a:headEnd/>
              <a:tailEnd/>
            </a:ln>
            <a:effectLst>
              <a:prstShdw prst="shdw17" dist="17961" dir="2700000">
                <a:schemeClr val="tx1">
                  <a:gamma/>
                  <a:shade val="60000"/>
                  <a:invGamma/>
                  <a:alpha val="50000"/>
                </a:schemeClr>
              </a:prstShdw>
            </a:effectLst>
          </p:spPr>
          <p:txBody>
            <a:bodyPr lIns="54769" tIns="27384" rIns="54769" bIns="27384"/>
            <a:lstStyle/>
            <a:p>
              <a:pPr fontAlgn="base">
                <a:spcBef>
                  <a:spcPct val="0"/>
                </a:spcBef>
                <a:spcAft>
                  <a:spcPct val="0"/>
                </a:spcAft>
              </a:pPr>
              <a:r>
                <a:rPr lang="tr-TR" sz="1200" b="1">
                  <a:solidFill>
                    <a:srgbClr val="000000"/>
                  </a:solidFill>
                </a:rPr>
                <a:t>WLAN içine girerek bilgi çalarlar</a:t>
              </a:r>
              <a:endParaRPr lang="en-US" sz="1200" b="1">
                <a:solidFill>
                  <a:srgbClr val="000000"/>
                </a:solidFill>
              </a:endParaRPr>
            </a:p>
          </p:txBody>
        </p:sp>
        <p:sp>
          <p:nvSpPr>
            <p:cNvPr id="23" name="Text Box 8">
              <a:extLst>
                <a:ext uri="{FF2B5EF4-FFF2-40B4-BE49-F238E27FC236}">
                  <a16:creationId xmlns:a16="http://schemas.microsoft.com/office/drawing/2014/main" id="{F4F35C82-00C1-44A2-AE81-125823DBAFA1}"/>
                </a:ext>
              </a:extLst>
            </p:cNvPr>
            <p:cNvSpPr txBox="1">
              <a:spLocks noChangeArrowheads="1"/>
            </p:cNvSpPr>
            <p:nvPr/>
          </p:nvSpPr>
          <p:spPr bwMode="auto">
            <a:xfrm>
              <a:off x="5486400" y="2815625"/>
              <a:ext cx="2057400" cy="1295400"/>
            </a:xfrm>
            <a:prstGeom prst="rect">
              <a:avLst/>
            </a:prstGeom>
            <a:solidFill>
              <a:srgbClr val="FF00FF"/>
            </a:solidFill>
            <a:ln w="38100">
              <a:solidFill>
                <a:schemeClr val="tx1"/>
              </a:solidFill>
              <a:miter lim="800000"/>
              <a:headEnd/>
              <a:tailEnd/>
            </a:ln>
            <a:effectLst>
              <a:prstShdw prst="shdw17" dist="17961" dir="2700000">
                <a:schemeClr val="tx1">
                  <a:gamma/>
                  <a:shade val="60000"/>
                  <a:invGamma/>
                  <a:alpha val="50000"/>
                </a:schemeClr>
              </a:prstShdw>
            </a:effectLst>
          </p:spPr>
          <p:txBody>
            <a:bodyPr lIns="54769" tIns="27384" rIns="54769" bIns="27384"/>
            <a:lstStyle/>
            <a:p>
              <a:pPr fontAlgn="base">
                <a:spcBef>
                  <a:spcPct val="0"/>
                </a:spcBef>
                <a:spcAft>
                  <a:spcPct val="0"/>
                </a:spcAft>
              </a:pPr>
              <a:r>
                <a:rPr lang="tr-TR" sz="1200" b="1" dirty="0">
                  <a:solidFill>
                    <a:srgbClr val="000000"/>
                  </a:solidFill>
                </a:rPr>
                <a:t>WLAN içine kendi AP’lerini sokarlar (rogue access point)</a:t>
              </a:r>
              <a:endParaRPr lang="en-US" sz="1200" b="1" dirty="0">
                <a:solidFill>
                  <a:srgbClr val="000000"/>
                </a:solidFill>
              </a:endParaRPr>
            </a:p>
          </p:txBody>
        </p:sp>
        <p:pic>
          <p:nvPicPr>
            <p:cNvPr id="24" name="Picture 9">
              <a:extLst>
                <a:ext uri="{FF2B5EF4-FFF2-40B4-BE49-F238E27FC236}">
                  <a16:creationId xmlns:a16="http://schemas.microsoft.com/office/drawing/2014/main" id="{D72C835B-D856-4F5E-9E61-3580877296DB}"/>
                </a:ext>
              </a:extLst>
            </p:cNvPr>
            <p:cNvPicPr>
              <a:picLocks noChangeAspect="1" noChangeArrowheads="1"/>
            </p:cNvPicPr>
            <p:nvPr/>
          </p:nvPicPr>
          <p:blipFill>
            <a:blip r:embed="rId3" cstate="print"/>
            <a:srcRect/>
            <a:stretch>
              <a:fillRect/>
            </a:stretch>
          </p:blipFill>
          <p:spPr bwMode="auto">
            <a:xfrm>
              <a:off x="1295400" y="4111025"/>
              <a:ext cx="2133600" cy="1562100"/>
            </a:xfrm>
            <a:prstGeom prst="rect">
              <a:avLst/>
            </a:prstGeom>
            <a:noFill/>
          </p:spPr>
        </p:pic>
        <p:pic>
          <p:nvPicPr>
            <p:cNvPr id="25" name="Picture 10">
              <a:extLst>
                <a:ext uri="{FF2B5EF4-FFF2-40B4-BE49-F238E27FC236}">
                  <a16:creationId xmlns:a16="http://schemas.microsoft.com/office/drawing/2014/main" id="{D1F37757-0AC1-4C9A-B593-18C27E3E14D9}"/>
                </a:ext>
              </a:extLst>
            </p:cNvPr>
            <p:cNvPicPr>
              <a:picLocks noChangeAspect="1" noChangeArrowheads="1"/>
            </p:cNvPicPr>
            <p:nvPr/>
          </p:nvPicPr>
          <p:blipFill>
            <a:blip r:embed="rId4" cstate="print"/>
            <a:srcRect/>
            <a:stretch>
              <a:fillRect/>
            </a:stretch>
          </p:blipFill>
          <p:spPr bwMode="auto">
            <a:xfrm>
              <a:off x="3429000" y="4111025"/>
              <a:ext cx="2057400" cy="1476375"/>
            </a:xfrm>
            <a:prstGeom prst="rect">
              <a:avLst/>
            </a:prstGeom>
            <a:noFill/>
          </p:spPr>
        </p:pic>
        <p:pic>
          <p:nvPicPr>
            <p:cNvPr id="26" name="Picture 11">
              <a:extLst>
                <a:ext uri="{FF2B5EF4-FFF2-40B4-BE49-F238E27FC236}">
                  <a16:creationId xmlns:a16="http://schemas.microsoft.com/office/drawing/2014/main" id="{3A592B46-D438-4AC4-95D4-8C278894975A}"/>
                </a:ext>
              </a:extLst>
            </p:cNvPr>
            <p:cNvPicPr>
              <a:picLocks noChangeAspect="1" noChangeArrowheads="1"/>
            </p:cNvPicPr>
            <p:nvPr/>
          </p:nvPicPr>
          <p:blipFill>
            <a:blip r:embed="rId5" cstate="print"/>
            <a:srcRect/>
            <a:stretch>
              <a:fillRect/>
            </a:stretch>
          </p:blipFill>
          <p:spPr bwMode="auto">
            <a:xfrm>
              <a:off x="5486400" y="4111025"/>
              <a:ext cx="2057400" cy="1495425"/>
            </a:xfrm>
            <a:prstGeom prst="rect">
              <a:avLst/>
            </a:prstGeom>
            <a:noFill/>
          </p:spPr>
        </p:pic>
      </p:grpSp>
    </p:spTree>
    <p:extLst>
      <p:ext uri="{BB962C8B-B14F-4D97-AF65-F5344CB8AC3E}">
        <p14:creationId xmlns:p14="http://schemas.microsoft.com/office/powerpoint/2010/main" val="17215429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HomeplugAdaptörü</a:t>
            </a:r>
            <a:r>
              <a:rPr lang="tr-TR" dirty="0"/>
              <a:t> ile Uzatma</a:t>
            </a:r>
          </a:p>
        </p:txBody>
      </p:sp>
      <p:sp>
        <p:nvSpPr>
          <p:cNvPr id="3" name="İçerik Yer Tutucusu 2"/>
          <p:cNvSpPr>
            <a:spLocks noGrp="1"/>
          </p:cNvSpPr>
          <p:nvPr>
            <p:ph idx="1"/>
          </p:nvPr>
        </p:nvSpPr>
        <p:spPr>
          <a:xfrm>
            <a:off x="628652" y="2226469"/>
            <a:ext cx="6491201" cy="3263504"/>
          </a:xfrm>
        </p:spPr>
        <p:txBody>
          <a:bodyPr/>
          <a:lstStyle/>
          <a:p>
            <a:endParaRPr lang="tr-TR" dirty="0"/>
          </a:p>
        </p:txBody>
      </p:sp>
      <p:pic>
        <p:nvPicPr>
          <p:cNvPr id="4" name="Resim 3"/>
          <p:cNvPicPr>
            <a:picLocks noChangeAspect="1"/>
          </p:cNvPicPr>
          <p:nvPr/>
        </p:nvPicPr>
        <p:blipFill>
          <a:blip r:embed="rId2"/>
          <a:stretch>
            <a:fillRect/>
          </a:stretch>
        </p:blipFill>
        <p:spPr>
          <a:xfrm>
            <a:off x="1351473" y="2182417"/>
            <a:ext cx="4407694" cy="3307556"/>
          </a:xfrm>
          <a:prstGeom prst="rect">
            <a:avLst/>
          </a:prstGeom>
        </p:spPr>
      </p:pic>
      <p:pic>
        <p:nvPicPr>
          <p:cNvPr id="5" name="Resim 4"/>
          <p:cNvPicPr>
            <a:picLocks noChangeAspect="1"/>
          </p:cNvPicPr>
          <p:nvPr/>
        </p:nvPicPr>
        <p:blipFill>
          <a:blip r:embed="rId3"/>
          <a:stretch>
            <a:fillRect/>
          </a:stretch>
        </p:blipFill>
        <p:spPr>
          <a:xfrm>
            <a:off x="5887554" y="3858220"/>
            <a:ext cx="2464594" cy="1443038"/>
          </a:xfrm>
          <a:prstGeom prst="rect">
            <a:avLst/>
          </a:prstGeom>
        </p:spPr>
      </p:pic>
      <p:pic>
        <p:nvPicPr>
          <p:cNvPr id="6" name="Resim 5"/>
          <p:cNvPicPr>
            <a:picLocks noChangeAspect="1"/>
          </p:cNvPicPr>
          <p:nvPr/>
        </p:nvPicPr>
        <p:blipFill>
          <a:blip r:embed="rId4"/>
          <a:stretch>
            <a:fillRect/>
          </a:stretch>
        </p:blipFill>
        <p:spPr>
          <a:xfrm>
            <a:off x="5862551" y="2185393"/>
            <a:ext cx="2514600" cy="1207294"/>
          </a:xfrm>
          <a:prstGeom prst="rect">
            <a:avLst/>
          </a:prstGeom>
        </p:spPr>
      </p:pic>
      <p:sp>
        <p:nvSpPr>
          <p:cNvPr id="7" name="Alt Bilgi Yer Tutucusu 6">
            <a:extLst>
              <a:ext uri="{FF2B5EF4-FFF2-40B4-BE49-F238E27FC236}">
                <a16:creationId xmlns:a16="http://schemas.microsoft.com/office/drawing/2014/main" id="{80F2D69E-B5D4-483C-86A2-7018F8FB0094}"/>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81913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Frekansı Kavramı</a:t>
            </a:r>
          </a:p>
        </p:txBody>
      </p:sp>
      <p:sp>
        <p:nvSpPr>
          <p:cNvPr id="4" name="Dikdörtgen 3"/>
          <p:cNvSpPr/>
          <p:nvPr/>
        </p:nvSpPr>
        <p:spPr>
          <a:xfrm>
            <a:off x="875213" y="2875004"/>
            <a:ext cx="7099663" cy="507831"/>
          </a:xfrm>
          <a:prstGeom prst="rect">
            <a:avLst/>
          </a:prstGeom>
        </p:spPr>
        <p:txBody>
          <a:bodyPr wrap="square">
            <a:spAutoFit/>
          </a:bodyPr>
          <a:lstStyle/>
          <a:p>
            <a:r>
              <a:rPr lang="tr-TR" sz="1350" dirty="0"/>
              <a:t>Bir kablosuz linke dahil olan dalgalar birkaç yolla ölçülebilir ve tanımlanabilir. Temel özelliklerden biri dalganın frekansı veya sinyalin 1 saniyede bir tam yukarı ve aşağı çevrimi yapma sayısıdır.</a:t>
            </a:r>
          </a:p>
        </p:txBody>
      </p:sp>
      <p:pic>
        <p:nvPicPr>
          <p:cNvPr id="5" name="Resim 4"/>
          <p:cNvPicPr>
            <a:picLocks noChangeAspect="1"/>
          </p:cNvPicPr>
          <p:nvPr/>
        </p:nvPicPr>
        <p:blipFill>
          <a:blip r:embed="rId2"/>
          <a:stretch>
            <a:fillRect/>
          </a:stretch>
        </p:blipFill>
        <p:spPr>
          <a:xfrm>
            <a:off x="1818596" y="3677909"/>
            <a:ext cx="3286125" cy="1735931"/>
          </a:xfrm>
          <a:prstGeom prst="rect">
            <a:avLst/>
          </a:prstGeom>
        </p:spPr>
      </p:pic>
      <p:sp>
        <p:nvSpPr>
          <p:cNvPr id="6" name="Dikdörtgen 5">
            <a:extLst>
              <a:ext uri="{FF2B5EF4-FFF2-40B4-BE49-F238E27FC236}">
                <a16:creationId xmlns:a16="http://schemas.microsoft.com/office/drawing/2014/main" id="{FB03B4D3-2A69-4075-920A-C900779CEB4F}"/>
              </a:ext>
            </a:extLst>
          </p:cNvPr>
          <p:cNvSpPr/>
          <p:nvPr/>
        </p:nvSpPr>
        <p:spPr>
          <a:xfrm>
            <a:off x="875213" y="5627369"/>
            <a:ext cx="4572000" cy="300082"/>
          </a:xfrm>
          <a:prstGeom prst="rect">
            <a:avLst/>
          </a:prstGeom>
        </p:spPr>
        <p:txBody>
          <a:bodyPr>
            <a:spAutoFit/>
          </a:bodyPr>
          <a:lstStyle/>
          <a:p>
            <a:r>
              <a:rPr lang="tr-TR" sz="1350" dirty="0"/>
              <a:t>Frekans: birim zamandaki titreşim sayısı, titreşim sıklığı.</a:t>
            </a:r>
          </a:p>
        </p:txBody>
      </p:sp>
      <p:sp>
        <p:nvSpPr>
          <p:cNvPr id="7" name="Alt Bilgi Yer Tutucusu 6">
            <a:extLst>
              <a:ext uri="{FF2B5EF4-FFF2-40B4-BE49-F238E27FC236}">
                <a16:creationId xmlns:a16="http://schemas.microsoft.com/office/drawing/2014/main" id="{BD65F6A6-D549-4A5D-80F9-6F7A8405F93A}"/>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7258843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139837" y="1435554"/>
            <a:ext cx="6550819" cy="1543050"/>
          </a:xfrm>
          <a:prstGeom prst="rect">
            <a:avLst/>
          </a:prstGeom>
        </p:spPr>
      </p:pic>
      <p:sp>
        <p:nvSpPr>
          <p:cNvPr id="6" name="Dikdörtgen 5"/>
          <p:cNvSpPr/>
          <p:nvPr/>
        </p:nvSpPr>
        <p:spPr>
          <a:xfrm>
            <a:off x="254727" y="3463460"/>
            <a:ext cx="8536577" cy="715581"/>
          </a:xfrm>
          <a:prstGeom prst="rect">
            <a:avLst/>
          </a:prstGeom>
        </p:spPr>
        <p:txBody>
          <a:bodyPr wrap="square">
            <a:spAutoFit/>
          </a:bodyPr>
          <a:lstStyle/>
          <a:p>
            <a:r>
              <a:rPr lang="tr-TR" sz="1350" dirty="0"/>
              <a:t>Yaklaşık </a:t>
            </a:r>
            <a:r>
              <a:rPr lang="tr-TR" sz="1350" b="1" dirty="0"/>
              <a:t>3 kHz ila 300 GHz </a:t>
            </a:r>
            <a:r>
              <a:rPr lang="tr-TR" sz="1350" dirty="0"/>
              <a:t>frekans aralığı genellikle radyo frekansı (RF) olarak adlandırılır. Düşük frekanslı radyo, AM radyo, kısa dalga radyo, televizyon, FM radyo, mikrodalga ve radar dahil olmak üzere birçok farklı türde radyo iletişimi içerir. Mikrodalga kategorisi ayrıca kablosuz LAN iletişimi için kullanılan iki ana frekans aralığını da içerir: 2,4 ve 5 GHz.</a:t>
            </a:r>
          </a:p>
        </p:txBody>
      </p:sp>
      <p:sp>
        <p:nvSpPr>
          <p:cNvPr id="7" name="Metin kutusu 6"/>
          <p:cNvSpPr txBox="1"/>
          <p:nvPr/>
        </p:nvSpPr>
        <p:spPr>
          <a:xfrm>
            <a:off x="391887" y="4482193"/>
            <a:ext cx="1899879" cy="300082"/>
          </a:xfrm>
          <a:prstGeom prst="rect">
            <a:avLst/>
          </a:prstGeom>
          <a:noFill/>
        </p:spPr>
        <p:txBody>
          <a:bodyPr wrap="none" rtlCol="0">
            <a:spAutoFit/>
          </a:bodyPr>
          <a:lstStyle/>
          <a:p>
            <a:r>
              <a:rPr lang="tr-TR" sz="1350" dirty="0"/>
              <a:t>2.4 GHz  : 2.400 - 2.4835</a:t>
            </a:r>
          </a:p>
        </p:txBody>
      </p:sp>
      <p:sp>
        <p:nvSpPr>
          <p:cNvPr id="8" name="Metin kutusu 7"/>
          <p:cNvSpPr txBox="1"/>
          <p:nvPr/>
        </p:nvSpPr>
        <p:spPr>
          <a:xfrm>
            <a:off x="391886" y="4893673"/>
            <a:ext cx="1680268" cy="300082"/>
          </a:xfrm>
          <a:prstGeom prst="rect">
            <a:avLst/>
          </a:prstGeom>
          <a:noFill/>
        </p:spPr>
        <p:txBody>
          <a:bodyPr wrap="none" rtlCol="0">
            <a:spAutoFit/>
          </a:bodyPr>
          <a:lstStyle/>
          <a:p>
            <a:r>
              <a:rPr lang="tr-TR" sz="1350" dirty="0"/>
              <a:t>5 GHz : 5.150 - 5.825 </a:t>
            </a:r>
          </a:p>
        </p:txBody>
      </p:sp>
      <p:sp>
        <p:nvSpPr>
          <p:cNvPr id="2" name="Metin kutusu 1"/>
          <p:cNvSpPr txBox="1"/>
          <p:nvPr/>
        </p:nvSpPr>
        <p:spPr>
          <a:xfrm>
            <a:off x="3519252" y="950699"/>
            <a:ext cx="2178802" cy="369332"/>
          </a:xfrm>
          <a:prstGeom prst="rect">
            <a:avLst/>
          </a:prstGeom>
          <a:noFill/>
        </p:spPr>
        <p:txBody>
          <a:bodyPr wrap="none" rtlCol="0">
            <a:spAutoFit/>
          </a:bodyPr>
          <a:lstStyle/>
          <a:p>
            <a:r>
              <a:rPr lang="tr-TR" dirty="0"/>
              <a:t>Radyo Frekans Aralığı</a:t>
            </a:r>
          </a:p>
        </p:txBody>
      </p:sp>
      <p:sp>
        <p:nvSpPr>
          <p:cNvPr id="3" name="Alt Bilgi Yer Tutucusu 2">
            <a:extLst>
              <a:ext uri="{FF2B5EF4-FFF2-40B4-BE49-F238E27FC236}">
                <a16:creationId xmlns:a16="http://schemas.microsoft.com/office/drawing/2014/main" id="{229509F4-E58C-4B62-B60E-1907EF6BDDAA}"/>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16902935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2743200" y="1006052"/>
            <a:ext cx="4258602" cy="507831"/>
          </a:xfrm>
          <a:prstGeom prst="rect">
            <a:avLst/>
          </a:prstGeom>
          <a:noFill/>
        </p:spPr>
        <p:txBody>
          <a:bodyPr wrap="none" rtlCol="0">
            <a:spAutoFit/>
          </a:bodyPr>
          <a:lstStyle/>
          <a:p>
            <a:r>
              <a:rPr lang="tr-TR" sz="2700" dirty="0"/>
              <a:t> Frekans Spektrumu 0 Hz - 10</a:t>
            </a:r>
          </a:p>
        </p:txBody>
      </p:sp>
      <p:pic>
        <p:nvPicPr>
          <p:cNvPr id="4" name="Resim 3"/>
          <p:cNvPicPr>
            <a:picLocks noChangeAspect="1"/>
          </p:cNvPicPr>
          <p:nvPr/>
        </p:nvPicPr>
        <p:blipFill>
          <a:blip r:embed="rId2"/>
          <a:stretch>
            <a:fillRect/>
          </a:stretch>
        </p:blipFill>
        <p:spPr>
          <a:xfrm>
            <a:off x="515984" y="1490799"/>
            <a:ext cx="7660039" cy="4454435"/>
          </a:xfrm>
          <a:prstGeom prst="rect">
            <a:avLst/>
          </a:prstGeom>
        </p:spPr>
      </p:pic>
      <p:sp>
        <p:nvSpPr>
          <p:cNvPr id="2" name="Alt Bilgi Yer Tutucusu 1">
            <a:extLst>
              <a:ext uri="{FF2B5EF4-FFF2-40B4-BE49-F238E27FC236}">
                <a16:creationId xmlns:a16="http://schemas.microsoft.com/office/drawing/2014/main" id="{561EA3C5-2E12-4F79-977D-7A33A673A936}"/>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1274159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85355" y="1462329"/>
            <a:ext cx="8014063" cy="300082"/>
          </a:xfrm>
          <a:prstGeom prst="rect">
            <a:avLst/>
          </a:prstGeom>
        </p:spPr>
        <p:txBody>
          <a:bodyPr wrap="square">
            <a:spAutoFit/>
          </a:bodyPr>
          <a:lstStyle/>
          <a:p>
            <a:r>
              <a:rPr lang="tr-TR" sz="1350" dirty="0"/>
              <a:t>Wireless kanalını, </a:t>
            </a:r>
            <a:r>
              <a:rPr lang="tr-TR" sz="1350" dirty="0">
                <a:hlinkClick r:id="rId2" tooltip="telsiz"/>
              </a:rPr>
              <a:t>telsiz</a:t>
            </a:r>
            <a:r>
              <a:rPr lang="tr-TR" sz="1350" dirty="0"/>
              <a:t> kanalına benzetebiliriz. Yani kanal değiştirmek, frekans değiştirmek anlamına gelir.</a:t>
            </a:r>
          </a:p>
        </p:txBody>
      </p:sp>
      <p:sp>
        <p:nvSpPr>
          <p:cNvPr id="5" name="Dikdörtgen 4"/>
          <p:cNvSpPr/>
          <p:nvPr/>
        </p:nvSpPr>
        <p:spPr>
          <a:xfrm>
            <a:off x="385354" y="2339426"/>
            <a:ext cx="7622178" cy="715581"/>
          </a:xfrm>
          <a:prstGeom prst="rect">
            <a:avLst/>
          </a:prstGeom>
        </p:spPr>
        <p:txBody>
          <a:bodyPr wrap="square">
            <a:spAutoFit/>
          </a:bodyPr>
          <a:lstStyle/>
          <a:p>
            <a:r>
              <a:rPr lang="tr-TR" sz="1350" dirty="0"/>
              <a:t>Kullanacağınız düşük kanal, örneğin 1. kanal, sizin </a:t>
            </a:r>
            <a:r>
              <a:rPr lang="tr-TR" sz="1350" b="1" dirty="0"/>
              <a:t>mesafe</a:t>
            </a:r>
            <a:r>
              <a:rPr lang="tr-TR" sz="1350" dirty="0"/>
              <a:t> sorununuzu çözer, kullanacağınız yüksek kanal, örneğin 13, sizin hız sorununuzu çözer. Teorik olarak bu durum böyledir, fakat pratikte bire-bir çözüm alamayabilirsiniz, zira bu koşulları çevre faktörleri fazlasıyla etkiler.</a:t>
            </a:r>
          </a:p>
        </p:txBody>
      </p:sp>
      <p:pic>
        <p:nvPicPr>
          <p:cNvPr id="6" name="Resim 5"/>
          <p:cNvPicPr>
            <a:picLocks noChangeAspect="1"/>
          </p:cNvPicPr>
          <p:nvPr/>
        </p:nvPicPr>
        <p:blipFill>
          <a:blip r:embed="rId3"/>
          <a:stretch>
            <a:fillRect/>
          </a:stretch>
        </p:blipFill>
        <p:spPr>
          <a:xfrm>
            <a:off x="1064418" y="3322411"/>
            <a:ext cx="5623764" cy="1042988"/>
          </a:xfrm>
          <a:prstGeom prst="rect">
            <a:avLst/>
          </a:prstGeom>
        </p:spPr>
      </p:pic>
      <p:sp>
        <p:nvSpPr>
          <p:cNvPr id="7" name="Dikdörtgen 6"/>
          <p:cNvSpPr/>
          <p:nvPr/>
        </p:nvSpPr>
        <p:spPr>
          <a:xfrm>
            <a:off x="215537" y="4930209"/>
            <a:ext cx="8791303" cy="923330"/>
          </a:xfrm>
          <a:prstGeom prst="rect">
            <a:avLst/>
          </a:prstGeom>
        </p:spPr>
        <p:txBody>
          <a:bodyPr wrap="square">
            <a:spAutoFit/>
          </a:bodyPr>
          <a:lstStyle/>
          <a:p>
            <a:r>
              <a:rPr lang="tr-TR" sz="1350" dirty="0"/>
              <a:t>Aynı şekilde son yıllarda 2.4Ghz bandının çok kalabalıklaşmasından ötürü 5GHz bandı da kullanıma açılmıştır ve ülkemizde de kullanımdadır. 5Ghz bandı daha yüksek bir </a:t>
            </a:r>
            <a:r>
              <a:rPr lang="tr-TR" sz="1350" dirty="0" err="1"/>
              <a:t>band</a:t>
            </a:r>
            <a:r>
              <a:rPr lang="tr-TR" sz="1350" dirty="0"/>
              <a:t> olduğundan ve kanalların kanal genişlikleri (</a:t>
            </a:r>
            <a:r>
              <a:rPr lang="tr-TR" sz="1350" dirty="0" err="1"/>
              <a:t>bandwidth</a:t>
            </a:r>
            <a:r>
              <a:rPr lang="tr-TR" sz="1350" dirty="0"/>
              <a:t>) de artırıldığından, daha yüksek </a:t>
            </a:r>
            <a:r>
              <a:rPr lang="tr-TR" sz="1350" dirty="0" err="1"/>
              <a:t>band</a:t>
            </a:r>
            <a:r>
              <a:rPr lang="tr-TR" sz="1350" dirty="0"/>
              <a:t> genişliklerine ve hızlara imkan sağlamaktadır. 2.4 </a:t>
            </a:r>
            <a:r>
              <a:rPr lang="tr-TR" sz="1350" dirty="0" err="1"/>
              <a:t>Ghz</a:t>
            </a:r>
            <a:r>
              <a:rPr lang="tr-TR" sz="1350" dirty="0"/>
              <a:t> de kanal genişliği 20mhz iken 5ghz de 40 </a:t>
            </a:r>
            <a:r>
              <a:rPr lang="tr-TR" sz="1350" dirty="0" err="1"/>
              <a:t>mhz</a:t>
            </a:r>
            <a:r>
              <a:rPr lang="tr-TR" sz="1350" dirty="0"/>
              <a:t> ye çıkarılmıştır. İlerleyen dönemlerde 80mhz ve 160mhz kullanan aletleri de görmeye rastlayacağız.</a:t>
            </a:r>
          </a:p>
        </p:txBody>
      </p:sp>
      <p:sp>
        <p:nvSpPr>
          <p:cNvPr id="8" name="Dikdörtgen 7"/>
          <p:cNvSpPr/>
          <p:nvPr/>
        </p:nvSpPr>
        <p:spPr>
          <a:xfrm>
            <a:off x="215536" y="4365399"/>
            <a:ext cx="8791303" cy="507831"/>
          </a:xfrm>
          <a:prstGeom prst="rect">
            <a:avLst/>
          </a:prstGeom>
        </p:spPr>
        <p:txBody>
          <a:bodyPr wrap="square">
            <a:spAutoFit/>
          </a:bodyPr>
          <a:lstStyle/>
          <a:p>
            <a:r>
              <a:rPr lang="tr-TR" sz="1350" dirty="0" err="1"/>
              <a:t>Herbir</a:t>
            </a:r>
            <a:r>
              <a:rPr lang="tr-TR" sz="1350" dirty="0"/>
              <a:t> kanal 22MHz'lik bir frekans aralığını kullandığından, bu kanallardan sadece üç tanesi (1, 6 ve 11. kanallar) birbiri ile girişim yapmadan çalışabilirler</a:t>
            </a:r>
          </a:p>
        </p:txBody>
      </p:sp>
      <p:sp>
        <p:nvSpPr>
          <p:cNvPr id="9" name="Metin kutusu 8"/>
          <p:cNvSpPr txBox="1"/>
          <p:nvPr/>
        </p:nvSpPr>
        <p:spPr>
          <a:xfrm>
            <a:off x="3295490" y="1033341"/>
            <a:ext cx="1363065" cy="300082"/>
          </a:xfrm>
          <a:prstGeom prst="rect">
            <a:avLst/>
          </a:prstGeom>
          <a:noFill/>
        </p:spPr>
        <p:txBody>
          <a:bodyPr wrap="none" rtlCol="0">
            <a:spAutoFit/>
          </a:bodyPr>
          <a:lstStyle/>
          <a:p>
            <a:r>
              <a:rPr lang="tr-TR" sz="1350" dirty="0"/>
              <a:t>WIFI Kanal Yapısı</a:t>
            </a:r>
          </a:p>
        </p:txBody>
      </p:sp>
      <p:sp>
        <p:nvSpPr>
          <p:cNvPr id="2" name="Alt Bilgi Yer Tutucusu 1">
            <a:extLst>
              <a:ext uri="{FF2B5EF4-FFF2-40B4-BE49-F238E27FC236}">
                <a16:creationId xmlns:a16="http://schemas.microsoft.com/office/drawing/2014/main" id="{333540CB-F55C-40C5-9841-F86964FAF597}"/>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14781591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3295490" y="1033341"/>
            <a:ext cx="1363065" cy="300082"/>
          </a:xfrm>
          <a:prstGeom prst="rect">
            <a:avLst/>
          </a:prstGeom>
          <a:noFill/>
        </p:spPr>
        <p:txBody>
          <a:bodyPr wrap="none" rtlCol="0">
            <a:spAutoFit/>
          </a:bodyPr>
          <a:lstStyle/>
          <a:p>
            <a:r>
              <a:rPr lang="tr-TR" sz="1350" dirty="0"/>
              <a:t>WIFI Kanal Yapısı</a:t>
            </a:r>
          </a:p>
        </p:txBody>
      </p:sp>
      <p:sp>
        <p:nvSpPr>
          <p:cNvPr id="2" name="Dikdörtgen 1"/>
          <p:cNvSpPr/>
          <p:nvPr/>
        </p:nvSpPr>
        <p:spPr>
          <a:xfrm>
            <a:off x="84909" y="1884110"/>
            <a:ext cx="9059092" cy="1338828"/>
          </a:xfrm>
          <a:prstGeom prst="rect">
            <a:avLst/>
          </a:prstGeom>
        </p:spPr>
        <p:txBody>
          <a:bodyPr wrap="square">
            <a:spAutoFit/>
          </a:bodyPr>
          <a:lstStyle/>
          <a:p>
            <a:r>
              <a:rPr lang="tr-TR" sz="1350" dirty="0"/>
              <a:t>Bir sinyal hakkında daha fazla bilgi verirken, daha fazla frekans spektrumu veya bant genişliği kullanırsınız.</a:t>
            </a:r>
          </a:p>
          <a:p>
            <a:endParaRPr lang="tr-TR" sz="1350" dirty="0"/>
          </a:p>
          <a:p>
            <a:r>
              <a:rPr lang="tr-TR" sz="1350" dirty="0"/>
              <a:t>Bant genişliğine başvururken bit, </a:t>
            </a:r>
            <a:r>
              <a:rPr lang="tr-TR" sz="1350" dirty="0" err="1"/>
              <a:t>kilobit</a:t>
            </a:r>
            <a:r>
              <a:rPr lang="tr-TR" sz="1350" dirty="0"/>
              <a:t>, </a:t>
            </a:r>
            <a:r>
              <a:rPr lang="tr-TR" sz="1350" dirty="0" err="1"/>
              <a:t>megabit</a:t>
            </a:r>
            <a:r>
              <a:rPr lang="tr-TR" sz="1350" dirty="0"/>
              <a:t> ve </a:t>
            </a:r>
            <a:r>
              <a:rPr lang="tr-TR" sz="1350" dirty="0" err="1"/>
              <a:t>gigabit</a:t>
            </a:r>
            <a:r>
              <a:rPr lang="tr-TR" sz="1350" dirty="0"/>
              <a:t> gibi terimleri kullanma konusunda bilgi sahibi olabilirsiniz. </a:t>
            </a:r>
          </a:p>
          <a:p>
            <a:endParaRPr lang="tr-TR" sz="1350" dirty="0"/>
          </a:p>
          <a:p>
            <a:r>
              <a:rPr lang="tr-TR" sz="1350" dirty="0"/>
              <a:t>Kablosuz ağda, bant genişliği kelimesi iki farklı anlam ifade edebilir. Kelimenin bir anlamıyla, veri hızlarına atıfta bulunabilir. Kelimenin bir başka anlamında, bir RF kanalının genişliğine atıfta bulunabilir.</a:t>
            </a:r>
          </a:p>
        </p:txBody>
      </p:sp>
      <p:sp>
        <p:nvSpPr>
          <p:cNvPr id="3" name="Alt Bilgi Yer Tutucusu 2">
            <a:extLst>
              <a:ext uri="{FF2B5EF4-FFF2-40B4-BE49-F238E27FC236}">
                <a16:creationId xmlns:a16="http://schemas.microsoft.com/office/drawing/2014/main" id="{9E532031-5A08-4BF2-81D2-F99DFF003E2D}"/>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22727331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r>
              <a:rPr lang="tr-TR" dirty="0" err="1"/>
              <a:t>Interference</a:t>
            </a:r>
            <a:endParaRPr lang="tr-TR" dirty="0"/>
          </a:p>
          <a:p>
            <a:endParaRPr lang="tr-TR" dirty="0"/>
          </a:p>
        </p:txBody>
      </p:sp>
      <p:sp>
        <p:nvSpPr>
          <p:cNvPr id="4" name="Dikdörtgen 3"/>
          <p:cNvSpPr/>
          <p:nvPr/>
        </p:nvSpPr>
        <p:spPr>
          <a:xfrm>
            <a:off x="628650" y="2693130"/>
            <a:ext cx="8229600" cy="2377574"/>
          </a:xfrm>
          <a:prstGeom prst="rect">
            <a:avLst/>
          </a:prstGeom>
        </p:spPr>
        <p:txBody>
          <a:bodyPr wrap="square">
            <a:spAutoFit/>
          </a:bodyPr>
          <a:lstStyle/>
          <a:p>
            <a:r>
              <a:rPr lang="tr-TR" sz="1350" dirty="0" err="1"/>
              <a:t>Wi</a:t>
            </a:r>
            <a:r>
              <a:rPr lang="tr-TR" sz="1350" dirty="0"/>
              <a:t>-Fi paraziti (</a:t>
            </a:r>
            <a:r>
              <a:rPr lang="tr-TR" sz="1350" dirty="0" err="1"/>
              <a:t>interference</a:t>
            </a:r>
            <a:r>
              <a:rPr lang="tr-TR" sz="1350" dirty="0"/>
              <a:t>), </a:t>
            </a:r>
            <a:r>
              <a:rPr lang="tr-TR" sz="1350" dirty="0" err="1"/>
              <a:t>Wi</a:t>
            </a:r>
            <a:r>
              <a:rPr lang="tr-TR" sz="1350" dirty="0"/>
              <a:t>-Fi ağının normal çalışmasını engelleyen, yapılandırılmış </a:t>
            </a:r>
            <a:r>
              <a:rPr lang="tr-TR" sz="1350" dirty="0" err="1"/>
              <a:t>Wi</a:t>
            </a:r>
            <a:r>
              <a:rPr lang="tr-TR" sz="1350" dirty="0"/>
              <a:t>-Fi ağının dışındaki herhangi bir sinyaldir. Tipik olarak, ağ operatörleri daha düşük hızları, daha yüksek gecikme süresini, sık bağlantı kesme ve tekrar bağlantılarını ve bazen bir </a:t>
            </a:r>
            <a:r>
              <a:rPr lang="tr-TR" sz="1350" dirty="0" err="1"/>
              <a:t>Wi</a:t>
            </a:r>
            <a:r>
              <a:rPr lang="tr-TR" sz="1350" dirty="0"/>
              <a:t>-Fi sinyaline bağlanmanın tamamen yetersiz olduğunu tespit eder.</a:t>
            </a:r>
          </a:p>
          <a:p>
            <a:endParaRPr lang="tr-TR" sz="1350" dirty="0"/>
          </a:p>
          <a:p>
            <a:r>
              <a:rPr lang="tr-TR" sz="1350" dirty="0"/>
              <a:t>En yaygın kullanılan </a:t>
            </a:r>
            <a:r>
              <a:rPr lang="tr-TR" sz="1350" dirty="0" err="1"/>
              <a:t>Wi</a:t>
            </a:r>
            <a:r>
              <a:rPr lang="tr-TR" sz="1350" dirty="0"/>
              <a:t>-Fi parazit kaynağı, şebeke operatörünün kontrolü dışındaki diğer </a:t>
            </a:r>
            <a:r>
              <a:rPr lang="tr-TR" sz="1350" dirty="0" err="1"/>
              <a:t>Wi</a:t>
            </a:r>
            <a:r>
              <a:rPr lang="tr-TR" sz="1350" dirty="0"/>
              <a:t>-Fi sinyalleridir. Bu, bir sinyal aynı kanalı kullandığında olabilir. Eş kanal karışması, erişim noktaları birbirine çok yakın yerleştirildiğinde ve çok yüksek bir çıkış gücüyle yapılandırıldığında da ortaya çıkabilir.</a:t>
            </a:r>
          </a:p>
          <a:p>
            <a:endParaRPr lang="tr-TR" sz="1350" dirty="0"/>
          </a:p>
          <a:p>
            <a:r>
              <a:rPr lang="tr-TR" sz="1350" dirty="0"/>
              <a:t> Bu durumda, yapılandırılmış </a:t>
            </a:r>
            <a:r>
              <a:rPr lang="tr-TR" sz="1350" dirty="0" err="1"/>
              <a:t>Wi</a:t>
            </a:r>
            <a:r>
              <a:rPr lang="tr-TR" sz="1350" dirty="0"/>
              <a:t>-Fi ağı aslında kendisine müdahale edebilir. </a:t>
            </a:r>
            <a:r>
              <a:rPr lang="tr-TR" sz="1350" dirty="0" err="1"/>
              <a:t>Wi</a:t>
            </a:r>
            <a:r>
              <a:rPr lang="tr-TR" sz="1350" dirty="0"/>
              <a:t>-Fi parazit kaynaklarını aramak için ilk ve en kolay yer diğer </a:t>
            </a:r>
            <a:r>
              <a:rPr lang="tr-TR" sz="1350" dirty="0" err="1"/>
              <a:t>Wi</a:t>
            </a:r>
            <a:r>
              <a:rPr lang="tr-TR" sz="1350" dirty="0"/>
              <a:t>-Fi sinyalleridir. İnternette, tipik bir dizüstü bilgisayarın veya akıllı telefonun </a:t>
            </a:r>
            <a:r>
              <a:rPr lang="tr-TR" sz="1350" dirty="0" err="1"/>
              <a:t>Wi</a:t>
            </a:r>
            <a:r>
              <a:rPr lang="tr-TR" sz="1350" dirty="0"/>
              <a:t>-Fi ağlarını ve bunlarla ilişkili sinyal güçlerini görüntüleyebilmesini sağlayacak ücretsiz araçlar bulunmaktadır.</a:t>
            </a:r>
          </a:p>
        </p:txBody>
      </p:sp>
      <p:sp>
        <p:nvSpPr>
          <p:cNvPr id="5" name="Alt Bilgi Yer Tutucusu 4">
            <a:extLst>
              <a:ext uri="{FF2B5EF4-FFF2-40B4-BE49-F238E27FC236}">
                <a16:creationId xmlns:a16="http://schemas.microsoft.com/office/drawing/2014/main" id="{B6B68E7C-513E-4499-9F96-6835C366FA7D}"/>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9604527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FE057EF-7A3D-4EBB-88B4-8B739FD3B402}"/>
              </a:ext>
            </a:extLst>
          </p:cNvPr>
          <p:cNvGraphicFramePr>
            <a:graphicFrameLocks noChangeAspect="1"/>
          </p:cNvGraphicFramePr>
          <p:nvPr>
            <p:custDataLst>
              <p:tags r:id="rId2"/>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spid="_x0000_s7172" name="think-cell Slide" r:id="rId5" imgW="395" imgH="394" progId="TCLayout.ActiveDocument.1">
                  <p:embed/>
                </p:oleObj>
              </mc:Choice>
              <mc:Fallback>
                <p:oleObj name="think-cell Slide" r:id="rId5" imgW="395" imgH="394" progId="TCLayout.ActiveDocument.1">
                  <p:embed/>
                  <p:pic>
                    <p:nvPicPr>
                      <p:cNvPr id="2" name="think-cell data - do not delete" hidden="1">
                        <a:extLst>
                          <a:ext uri="{FF2B5EF4-FFF2-40B4-BE49-F238E27FC236}">
                            <a16:creationId xmlns:a16="http://schemas.microsoft.com/office/drawing/2014/main" id="{4FE057EF-7A3D-4EBB-88B4-8B739FD3B402}"/>
                          </a:ext>
                        </a:extLst>
                      </p:cNvPr>
                      <p:cNvPicPr/>
                      <p:nvPr/>
                    </p:nvPicPr>
                    <p:blipFill>
                      <a:blip r:embed="rId6"/>
                      <a:stretch>
                        <a:fillRect/>
                      </a:stretch>
                    </p:blipFill>
                    <p:spPr>
                      <a:xfrm>
                        <a:off x="1191" y="858441"/>
                        <a:ext cx="1191" cy="1191"/>
                      </a:xfrm>
                      <a:prstGeom prst="rect">
                        <a:avLst/>
                      </a:prstGeom>
                    </p:spPr>
                  </p:pic>
                </p:oleObj>
              </mc:Fallback>
            </mc:AlternateContent>
          </a:graphicData>
        </a:graphic>
      </p:graphicFrame>
      <p:sp>
        <p:nvSpPr>
          <p:cNvPr id="29" name="TextBox 12">
            <a:extLst>
              <a:ext uri="{FF2B5EF4-FFF2-40B4-BE49-F238E27FC236}">
                <a16:creationId xmlns:a16="http://schemas.microsoft.com/office/drawing/2014/main" id="{02C122A4-B90C-40EF-83CD-893E7B2D0FB6}"/>
              </a:ext>
            </a:extLst>
          </p:cNvPr>
          <p:cNvSpPr txBox="1"/>
          <p:nvPr/>
        </p:nvSpPr>
        <p:spPr>
          <a:xfrm>
            <a:off x="674285" y="3885916"/>
            <a:ext cx="3083010" cy="136256"/>
          </a:xfrm>
          <a:prstGeom prst="rect">
            <a:avLst/>
          </a:prstGeom>
        </p:spPr>
        <p:txBody>
          <a:bodyPr wrap="square" lIns="0" tIns="0" rIns="0" bIns="0" rtlCol="0" anchor="t">
            <a:spAutoFit/>
          </a:bodyPr>
          <a:lstStyle/>
          <a:p>
            <a:pPr>
              <a:lnSpc>
                <a:spcPts val="1058"/>
              </a:lnSpc>
            </a:pPr>
            <a:r>
              <a:rPr lang="en-US" sz="900" b="1" dirty="0">
                <a:solidFill>
                  <a:srgbClr val="FFFFFF"/>
                </a:solidFill>
                <a:ea typeface="Arimo"/>
                <a:cs typeface="Arimo"/>
                <a:sym typeface="Arimo"/>
              </a:rPr>
              <a:t>5G'nin </a:t>
            </a:r>
            <a:r>
              <a:rPr lang="en-US" sz="900" b="1" dirty="0" err="1">
                <a:solidFill>
                  <a:srgbClr val="FFFFFF"/>
                </a:solidFill>
                <a:ea typeface="Arimo"/>
                <a:cs typeface="Arimo"/>
                <a:sym typeface="Arimo"/>
              </a:rPr>
              <a:t>potansiyel</a:t>
            </a:r>
            <a:r>
              <a:rPr lang="en-US" sz="900" b="1" dirty="0">
                <a:solidFill>
                  <a:srgbClr val="FFFFFF"/>
                </a:solidFill>
                <a:ea typeface="Arimo"/>
                <a:cs typeface="Arimo"/>
                <a:sym typeface="Arimo"/>
              </a:rPr>
              <a:t> </a:t>
            </a:r>
            <a:r>
              <a:rPr lang="en-US" sz="900" b="1" dirty="0" err="1">
                <a:solidFill>
                  <a:srgbClr val="FFFFFF"/>
                </a:solidFill>
                <a:ea typeface="Arimo"/>
                <a:cs typeface="Arimo"/>
                <a:sym typeface="Arimo"/>
              </a:rPr>
              <a:t>kullanım</a:t>
            </a:r>
            <a:r>
              <a:rPr lang="en-US" sz="900" b="1" dirty="0">
                <a:solidFill>
                  <a:srgbClr val="FFFFFF"/>
                </a:solidFill>
                <a:ea typeface="Arimo"/>
                <a:cs typeface="Arimo"/>
                <a:sym typeface="Arimo"/>
              </a:rPr>
              <a:t> </a:t>
            </a:r>
            <a:r>
              <a:rPr lang="en-US" sz="900" b="1" dirty="0" err="1">
                <a:solidFill>
                  <a:srgbClr val="FFFFFF"/>
                </a:solidFill>
                <a:ea typeface="Arimo"/>
                <a:cs typeface="Arimo"/>
                <a:sym typeface="Arimo"/>
              </a:rPr>
              <a:t>alanları</a:t>
            </a:r>
            <a:endParaRPr lang="en-US" sz="900" b="1" dirty="0">
              <a:solidFill>
                <a:srgbClr val="FFFFFF"/>
              </a:solidFill>
              <a:ea typeface="Arimo"/>
              <a:cs typeface="Arimo"/>
              <a:sym typeface="Arimo"/>
            </a:endParaRPr>
          </a:p>
        </p:txBody>
      </p:sp>
      <p:sp>
        <p:nvSpPr>
          <p:cNvPr id="30" name="TextBox 13">
            <a:extLst>
              <a:ext uri="{FF2B5EF4-FFF2-40B4-BE49-F238E27FC236}">
                <a16:creationId xmlns:a16="http://schemas.microsoft.com/office/drawing/2014/main" id="{D8785D5D-56F0-482F-B224-74F99F906ED4}"/>
              </a:ext>
            </a:extLst>
          </p:cNvPr>
          <p:cNvSpPr txBox="1"/>
          <p:nvPr/>
        </p:nvSpPr>
        <p:spPr>
          <a:xfrm>
            <a:off x="2705839" y="1666454"/>
            <a:ext cx="254952" cy="179536"/>
          </a:xfrm>
          <a:prstGeom prst="rect">
            <a:avLst/>
          </a:prstGeom>
        </p:spPr>
        <p:txBody>
          <a:bodyPr lIns="0" tIns="0" rIns="0" bIns="0" rtlCol="0" anchor="t">
            <a:spAutoFit/>
          </a:bodyPr>
          <a:lstStyle/>
          <a:p>
            <a:pPr>
              <a:lnSpc>
                <a:spcPts val="1439"/>
              </a:lnSpc>
            </a:pPr>
            <a:r>
              <a:rPr lang="en-US" sz="1200" b="1">
                <a:solidFill>
                  <a:srgbClr val="FFFFFF"/>
                </a:solidFill>
                <a:ea typeface="Arimo Bold"/>
                <a:cs typeface="Arimo Bold"/>
                <a:sym typeface="Arimo Bold"/>
              </a:rPr>
              <a:t>1G</a:t>
            </a:r>
          </a:p>
        </p:txBody>
      </p:sp>
      <p:sp>
        <p:nvSpPr>
          <p:cNvPr id="34" name="TextBox 14">
            <a:extLst>
              <a:ext uri="{FF2B5EF4-FFF2-40B4-BE49-F238E27FC236}">
                <a16:creationId xmlns:a16="http://schemas.microsoft.com/office/drawing/2014/main" id="{84506975-A477-44FC-B8B5-91DE2FF23306}"/>
              </a:ext>
            </a:extLst>
          </p:cNvPr>
          <p:cNvSpPr txBox="1"/>
          <p:nvPr/>
        </p:nvSpPr>
        <p:spPr>
          <a:xfrm>
            <a:off x="3470893" y="1666454"/>
            <a:ext cx="288939" cy="179536"/>
          </a:xfrm>
          <a:prstGeom prst="rect">
            <a:avLst/>
          </a:prstGeom>
        </p:spPr>
        <p:txBody>
          <a:bodyPr lIns="0" tIns="0" rIns="0" bIns="0" rtlCol="0" anchor="t">
            <a:spAutoFit/>
          </a:bodyPr>
          <a:lstStyle/>
          <a:p>
            <a:pPr>
              <a:lnSpc>
                <a:spcPts val="1439"/>
              </a:lnSpc>
            </a:pPr>
            <a:r>
              <a:rPr lang="en-US" sz="1200" b="1">
                <a:solidFill>
                  <a:srgbClr val="FFFFFF"/>
                </a:solidFill>
                <a:ea typeface="Arimo Bold"/>
                <a:cs typeface="Arimo Bold"/>
                <a:sym typeface="Arimo Bold"/>
              </a:rPr>
              <a:t>2G</a:t>
            </a:r>
          </a:p>
        </p:txBody>
      </p:sp>
      <p:sp>
        <p:nvSpPr>
          <p:cNvPr id="35" name="TextBox 15">
            <a:extLst>
              <a:ext uri="{FF2B5EF4-FFF2-40B4-BE49-F238E27FC236}">
                <a16:creationId xmlns:a16="http://schemas.microsoft.com/office/drawing/2014/main" id="{EE10480F-3354-4FFD-B034-1AD5B8064ABE}"/>
              </a:ext>
            </a:extLst>
          </p:cNvPr>
          <p:cNvSpPr txBox="1"/>
          <p:nvPr/>
        </p:nvSpPr>
        <p:spPr>
          <a:xfrm>
            <a:off x="4262398" y="1666454"/>
            <a:ext cx="225230" cy="179536"/>
          </a:xfrm>
          <a:prstGeom prst="rect">
            <a:avLst/>
          </a:prstGeom>
        </p:spPr>
        <p:txBody>
          <a:bodyPr lIns="0" tIns="0" rIns="0" bIns="0" rtlCol="0" anchor="t">
            <a:spAutoFit/>
          </a:bodyPr>
          <a:lstStyle/>
          <a:p>
            <a:pPr>
              <a:lnSpc>
                <a:spcPts val="1439"/>
              </a:lnSpc>
            </a:pPr>
            <a:r>
              <a:rPr lang="en-US" sz="1200" b="1">
                <a:solidFill>
                  <a:srgbClr val="FFFFFF"/>
                </a:solidFill>
                <a:ea typeface="Arimo Bold"/>
                <a:cs typeface="Arimo Bold"/>
                <a:sym typeface="Arimo Bold"/>
              </a:rPr>
              <a:t>3G</a:t>
            </a:r>
          </a:p>
        </p:txBody>
      </p:sp>
      <p:sp>
        <p:nvSpPr>
          <p:cNvPr id="36" name="TextBox 16">
            <a:extLst>
              <a:ext uri="{FF2B5EF4-FFF2-40B4-BE49-F238E27FC236}">
                <a16:creationId xmlns:a16="http://schemas.microsoft.com/office/drawing/2014/main" id="{0E1FA8D2-849A-4B5B-B07B-C38D97E7EF01}"/>
              </a:ext>
            </a:extLst>
          </p:cNvPr>
          <p:cNvSpPr txBox="1"/>
          <p:nvPr/>
        </p:nvSpPr>
        <p:spPr>
          <a:xfrm>
            <a:off x="5098296" y="1666454"/>
            <a:ext cx="329083" cy="179536"/>
          </a:xfrm>
          <a:prstGeom prst="rect">
            <a:avLst/>
          </a:prstGeom>
        </p:spPr>
        <p:txBody>
          <a:bodyPr lIns="0" tIns="0" rIns="0" bIns="0" rtlCol="0" anchor="t">
            <a:spAutoFit/>
          </a:bodyPr>
          <a:lstStyle/>
          <a:p>
            <a:pPr>
              <a:lnSpc>
                <a:spcPts val="1439"/>
              </a:lnSpc>
            </a:pPr>
            <a:r>
              <a:rPr lang="en-US" sz="1200" b="1">
                <a:solidFill>
                  <a:srgbClr val="FFFFFF"/>
                </a:solidFill>
                <a:ea typeface="Arimo Bold"/>
                <a:cs typeface="Arimo Bold"/>
                <a:sym typeface="Arimo Bold"/>
              </a:rPr>
              <a:t>4G</a:t>
            </a:r>
          </a:p>
        </p:txBody>
      </p:sp>
      <p:sp>
        <p:nvSpPr>
          <p:cNvPr id="37" name="TextBox 17">
            <a:extLst>
              <a:ext uri="{FF2B5EF4-FFF2-40B4-BE49-F238E27FC236}">
                <a16:creationId xmlns:a16="http://schemas.microsoft.com/office/drawing/2014/main" id="{8739805F-D93B-4E68-9638-B07BC7CB94BA}"/>
              </a:ext>
            </a:extLst>
          </p:cNvPr>
          <p:cNvSpPr txBox="1"/>
          <p:nvPr/>
        </p:nvSpPr>
        <p:spPr>
          <a:xfrm>
            <a:off x="5889713" y="1666454"/>
            <a:ext cx="270784" cy="179536"/>
          </a:xfrm>
          <a:prstGeom prst="rect">
            <a:avLst/>
          </a:prstGeom>
        </p:spPr>
        <p:txBody>
          <a:bodyPr lIns="0" tIns="0" rIns="0" bIns="0" rtlCol="0" anchor="t">
            <a:spAutoFit/>
          </a:bodyPr>
          <a:lstStyle/>
          <a:p>
            <a:pPr>
              <a:lnSpc>
                <a:spcPts val="1439"/>
              </a:lnSpc>
            </a:pPr>
            <a:r>
              <a:rPr lang="en-US" sz="1200" b="1">
                <a:solidFill>
                  <a:srgbClr val="FFFFFF"/>
                </a:solidFill>
                <a:ea typeface="Arimo Bold"/>
                <a:cs typeface="Arimo Bold"/>
                <a:sym typeface="Arimo Bold"/>
              </a:rPr>
              <a:t>5G</a:t>
            </a:r>
          </a:p>
        </p:txBody>
      </p:sp>
      <p:sp>
        <p:nvSpPr>
          <p:cNvPr id="38" name="TextBox 18">
            <a:extLst>
              <a:ext uri="{FF2B5EF4-FFF2-40B4-BE49-F238E27FC236}">
                <a16:creationId xmlns:a16="http://schemas.microsoft.com/office/drawing/2014/main" id="{A95E53FA-8443-4F4B-AF23-23B3702B5D91}"/>
              </a:ext>
            </a:extLst>
          </p:cNvPr>
          <p:cNvSpPr txBox="1"/>
          <p:nvPr/>
        </p:nvSpPr>
        <p:spPr>
          <a:xfrm>
            <a:off x="6672389" y="1666454"/>
            <a:ext cx="270784" cy="179536"/>
          </a:xfrm>
          <a:prstGeom prst="rect">
            <a:avLst/>
          </a:prstGeom>
        </p:spPr>
        <p:txBody>
          <a:bodyPr lIns="0" tIns="0" rIns="0" bIns="0" rtlCol="0" anchor="t">
            <a:spAutoFit/>
          </a:bodyPr>
          <a:lstStyle/>
          <a:p>
            <a:pPr>
              <a:lnSpc>
                <a:spcPts val="1439"/>
              </a:lnSpc>
            </a:pPr>
            <a:r>
              <a:rPr lang="en-US" sz="1200" b="1">
                <a:solidFill>
                  <a:srgbClr val="FFFFFF"/>
                </a:solidFill>
                <a:ea typeface="Arimo Bold"/>
                <a:cs typeface="Arimo Bold"/>
                <a:sym typeface="Arimo Bold"/>
              </a:rPr>
              <a:t>6G</a:t>
            </a:r>
          </a:p>
        </p:txBody>
      </p:sp>
      <p:grpSp>
        <p:nvGrpSpPr>
          <p:cNvPr id="39" name="Group 19">
            <a:extLst>
              <a:ext uri="{FF2B5EF4-FFF2-40B4-BE49-F238E27FC236}">
                <a16:creationId xmlns:a16="http://schemas.microsoft.com/office/drawing/2014/main" id="{1C68E122-B7A3-46C8-BAAB-7DAB3A335170}"/>
              </a:ext>
            </a:extLst>
          </p:cNvPr>
          <p:cNvGrpSpPr/>
          <p:nvPr/>
        </p:nvGrpSpPr>
        <p:grpSpPr>
          <a:xfrm rot="21298258">
            <a:off x="3527288" y="1863442"/>
            <a:ext cx="674259" cy="44042"/>
            <a:chOff x="0" y="0"/>
            <a:chExt cx="1798024" cy="117446"/>
          </a:xfrm>
        </p:grpSpPr>
        <p:sp>
          <p:nvSpPr>
            <p:cNvPr id="40" name="Freeform 20">
              <a:extLst>
                <a:ext uri="{FF2B5EF4-FFF2-40B4-BE49-F238E27FC236}">
                  <a16:creationId xmlns:a16="http://schemas.microsoft.com/office/drawing/2014/main" id="{513F4AC2-628B-4EEF-85E9-5938436ACA99}"/>
                </a:ext>
              </a:extLst>
            </p:cNvPr>
            <p:cNvSpPr/>
            <p:nvPr/>
          </p:nvSpPr>
          <p:spPr>
            <a:xfrm>
              <a:off x="10160" y="254"/>
              <a:ext cx="1776349" cy="119380"/>
            </a:xfrm>
            <a:custGeom>
              <a:avLst/>
              <a:gdLst/>
              <a:ahLst/>
              <a:cxnLst/>
              <a:rect l="l" t="t" r="r" b="b"/>
              <a:pathLst>
                <a:path w="1776349" h="119380">
                  <a:moveTo>
                    <a:pt x="5080" y="0"/>
                  </a:moveTo>
                  <a:cubicBezTo>
                    <a:pt x="221107" y="44831"/>
                    <a:pt x="436245" y="89408"/>
                    <a:pt x="730250" y="91694"/>
                  </a:cubicBezTo>
                  <a:lnTo>
                    <a:pt x="730123" y="104394"/>
                  </a:lnTo>
                  <a:lnTo>
                    <a:pt x="730250" y="91694"/>
                  </a:lnTo>
                  <a:cubicBezTo>
                    <a:pt x="1024763" y="93980"/>
                    <a:pt x="1398778" y="53721"/>
                    <a:pt x="1773682" y="13462"/>
                  </a:cubicBezTo>
                  <a:lnTo>
                    <a:pt x="1776349" y="38735"/>
                  </a:lnTo>
                  <a:cubicBezTo>
                    <a:pt x="1402080" y="78994"/>
                    <a:pt x="1026541" y="119380"/>
                    <a:pt x="730123" y="117094"/>
                  </a:cubicBezTo>
                  <a:cubicBezTo>
                    <a:pt x="433324" y="114808"/>
                    <a:pt x="216154" y="69723"/>
                    <a:pt x="0" y="24892"/>
                  </a:cubicBezTo>
                  <a:close/>
                </a:path>
              </a:pathLst>
            </a:custGeom>
            <a:solidFill>
              <a:srgbClr val="FFFFFF"/>
            </a:solidFill>
          </p:spPr>
          <p:txBody>
            <a:bodyPr/>
            <a:lstStyle/>
            <a:p>
              <a:endParaRPr lang="tr-TR" sz="1350"/>
            </a:p>
          </p:txBody>
        </p:sp>
      </p:grpSp>
      <p:grpSp>
        <p:nvGrpSpPr>
          <p:cNvPr id="41" name="Group 21">
            <a:extLst>
              <a:ext uri="{FF2B5EF4-FFF2-40B4-BE49-F238E27FC236}">
                <a16:creationId xmlns:a16="http://schemas.microsoft.com/office/drawing/2014/main" id="{5AB85B11-E35A-4EBB-B1D0-ED80915B72EE}"/>
              </a:ext>
            </a:extLst>
          </p:cNvPr>
          <p:cNvGrpSpPr/>
          <p:nvPr/>
        </p:nvGrpSpPr>
        <p:grpSpPr>
          <a:xfrm rot="21298258">
            <a:off x="4350642" y="1857795"/>
            <a:ext cx="674259" cy="44042"/>
            <a:chOff x="0" y="0"/>
            <a:chExt cx="1798024" cy="117446"/>
          </a:xfrm>
        </p:grpSpPr>
        <p:sp>
          <p:nvSpPr>
            <p:cNvPr id="42" name="Freeform 22">
              <a:extLst>
                <a:ext uri="{FF2B5EF4-FFF2-40B4-BE49-F238E27FC236}">
                  <a16:creationId xmlns:a16="http://schemas.microsoft.com/office/drawing/2014/main" id="{BACBA8BF-0CA8-4FC3-BCD8-F823A1B4D0BD}"/>
                </a:ext>
              </a:extLst>
            </p:cNvPr>
            <p:cNvSpPr/>
            <p:nvPr/>
          </p:nvSpPr>
          <p:spPr>
            <a:xfrm>
              <a:off x="10160" y="254"/>
              <a:ext cx="1776349" cy="119380"/>
            </a:xfrm>
            <a:custGeom>
              <a:avLst/>
              <a:gdLst/>
              <a:ahLst/>
              <a:cxnLst/>
              <a:rect l="l" t="t" r="r" b="b"/>
              <a:pathLst>
                <a:path w="1776349" h="119380">
                  <a:moveTo>
                    <a:pt x="5080" y="0"/>
                  </a:moveTo>
                  <a:cubicBezTo>
                    <a:pt x="221107" y="44831"/>
                    <a:pt x="436245" y="89408"/>
                    <a:pt x="730250" y="91694"/>
                  </a:cubicBezTo>
                  <a:lnTo>
                    <a:pt x="730123" y="104394"/>
                  </a:lnTo>
                  <a:lnTo>
                    <a:pt x="730250" y="91694"/>
                  </a:lnTo>
                  <a:cubicBezTo>
                    <a:pt x="1024763" y="93980"/>
                    <a:pt x="1398778" y="53721"/>
                    <a:pt x="1773682" y="13462"/>
                  </a:cubicBezTo>
                  <a:lnTo>
                    <a:pt x="1776349" y="38735"/>
                  </a:lnTo>
                  <a:cubicBezTo>
                    <a:pt x="1402080" y="78994"/>
                    <a:pt x="1026541" y="119380"/>
                    <a:pt x="730123" y="117094"/>
                  </a:cubicBezTo>
                  <a:cubicBezTo>
                    <a:pt x="433324" y="114808"/>
                    <a:pt x="216154" y="69723"/>
                    <a:pt x="0" y="24892"/>
                  </a:cubicBezTo>
                  <a:close/>
                </a:path>
              </a:pathLst>
            </a:custGeom>
            <a:solidFill>
              <a:srgbClr val="FFFFFF"/>
            </a:solidFill>
          </p:spPr>
          <p:txBody>
            <a:bodyPr/>
            <a:lstStyle/>
            <a:p>
              <a:endParaRPr lang="tr-TR" sz="1350"/>
            </a:p>
          </p:txBody>
        </p:sp>
      </p:grpSp>
      <p:grpSp>
        <p:nvGrpSpPr>
          <p:cNvPr id="43" name="Group 23">
            <a:extLst>
              <a:ext uri="{FF2B5EF4-FFF2-40B4-BE49-F238E27FC236}">
                <a16:creationId xmlns:a16="http://schemas.microsoft.com/office/drawing/2014/main" id="{DA4BADAA-213C-474E-B58F-A3EF58543A74}"/>
              </a:ext>
            </a:extLst>
          </p:cNvPr>
          <p:cNvGrpSpPr/>
          <p:nvPr/>
        </p:nvGrpSpPr>
        <p:grpSpPr>
          <a:xfrm rot="21298258">
            <a:off x="5173995" y="1857795"/>
            <a:ext cx="674259" cy="44042"/>
            <a:chOff x="0" y="0"/>
            <a:chExt cx="1798024" cy="117446"/>
          </a:xfrm>
        </p:grpSpPr>
        <p:sp>
          <p:nvSpPr>
            <p:cNvPr id="44" name="Freeform 24">
              <a:extLst>
                <a:ext uri="{FF2B5EF4-FFF2-40B4-BE49-F238E27FC236}">
                  <a16:creationId xmlns:a16="http://schemas.microsoft.com/office/drawing/2014/main" id="{3BA98E67-345C-4DA8-B9EF-C49558AB18A9}"/>
                </a:ext>
              </a:extLst>
            </p:cNvPr>
            <p:cNvSpPr/>
            <p:nvPr/>
          </p:nvSpPr>
          <p:spPr>
            <a:xfrm>
              <a:off x="10160" y="254"/>
              <a:ext cx="1776349" cy="119380"/>
            </a:xfrm>
            <a:custGeom>
              <a:avLst/>
              <a:gdLst/>
              <a:ahLst/>
              <a:cxnLst/>
              <a:rect l="l" t="t" r="r" b="b"/>
              <a:pathLst>
                <a:path w="1776349" h="119380">
                  <a:moveTo>
                    <a:pt x="5080" y="0"/>
                  </a:moveTo>
                  <a:cubicBezTo>
                    <a:pt x="221107" y="44831"/>
                    <a:pt x="436245" y="89408"/>
                    <a:pt x="730250" y="91694"/>
                  </a:cubicBezTo>
                  <a:lnTo>
                    <a:pt x="730123" y="104394"/>
                  </a:lnTo>
                  <a:lnTo>
                    <a:pt x="730250" y="91694"/>
                  </a:lnTo>
                  <a:cubicBezTo>
                    <a:pt x="1024763" y="93980"/>
                    <a:pt x="1398778" y="53721"/>
                    <a:pt x="1773682" y="13462"/>
                  </a:cubicBezTo>
                  <a:lnTo>
                    <a:pt x="1776349" y="38735"/>
                  </a:lnTo>
                  <a:cubicBezTo>
                    <a:pt x="1402080" y="78994"/>
                    <a:pt x="1026541" y="119380"/>
                    <a:pt x="730123" y="117094"/>
                  </a:cubicBezTo>
                  <a:cubicBezTo>
                    <a:pt x="433324" y="114808"/>
                    <a:pt x="216154" y="69723"/>
                    <a:pt x="0" y="24892"/>
                  </a:cubicBezTo>
                  <a:close/>
                </a:path>
              </a:pathLst>
            </a:custGeom>
            <a:solidFill>
              <a:srgbClr val="FFFFFF"/>
            </a:solidFill>
          </p:spPr>
          <p:txBody>
            <a:bodyPr/>
            <a:lstStyle/>
            <a:p>
              <a:endParaRPr lang="tr-TR" sz="1350"/>
            </a:p>
          </p:txBody>
        </p:sp>
      </p:grpSp>
      <p:grpSp>
        <p:nvGrpSpPr>
          <p:cNvPr id="45" name="Group 25">
            <a:extLst>
              <a:ext uri="{FF2B5EF4-FFF2-40B4-BE49-F238E27FC236}">
                <a16:creationId xmlns:a16="http://schemas.microsoft.com/office/drawing/2014/main" id="{679FBA45-E283-4364-B35A-85021F0672C2}"/>
              </a:ext>
            </a:extLst>
          </p:cNvPr>
          <p:cNvGrpSpPr/>
          <p:nvPr/>
        </p:nvGrpSpPr>
        <p:grpSpPr>
          <a:xfrm rot="21298258">
            <a:off x="5978490" y="1857793"/>
            <a:ext cx="674259" cy="44042"/>
            <a:chOff x="0" y="0"/>
            <a:chExt cx="1798024" cy="117446"/>
          </a:xfrm>
        </p:grpSpPr>
        <p:sp>
          <p:nvSpPr>
            <p:cNvPr id="46" name="Freeform 26">
              <a:extLst>
                <a:ext uri="{FF2B5EF4-FFF2-40B4-BE49-F238E27FC236}">
                  <a16:creationId xmlns:a16="http://schemas.microsoft.com/office/drawing/2014/main" id="{0C6A68F3-4E61-40AA-9159-A1E6F9333D59}"/>
                </a:ext>
              </a:extLst>
            </p:cNvPr>
            <p:cNvSpPr/>
            <p:nvPr/>
          </p:nvSpPr>
          <p:spPr>
            <a:xfrm>
              <a:off x="10160" y="254"/>
              <a:ext cx="1776349" cy="119380"/>
            </a:xfrm>
            <a:custGeom>
              <a:avLst/>
              <a:gdLst/>
              <a:ahLst/>
              <a:cxnLst/>
              <a:rect l="l" t="t" r="r" b="b"/>
              <a:pathLst>
                <a:path w="1776349" h="119380">
                  <a:moveTo>
                    <a:pt x="5080" y="0"/>
                  </a:moveTo>
                  <a:cubicBezTo>
                    <a:pt x="221107" y="44831"/>
                    <a:pt x="436245" y="89408"/>
                    <a:pt x="730250" y="91694"/>
                  </a:cubicBezTo>
                  <a:lnTo>
                    <a:pt x="730123" y="104394"/>
                  </a:lnTo>
                  <a:lnTo>
                    <a:pt x="730250" y="91694"/>
                  </a:lnTo>
                  <a:cubicBezTo>
                    <a:pt x="1024763" y="93980"/>
                    <a:pt x="1398778" y="53721"/>
                    <a:pt x="1773682" y="13462"/>
                  </a:cubicBezTo>
                  <a:lnTo>
                    <a:pt x="1776349" y="38735"/>
                  </a:lnTo>
                  <a:cubicBezTo>
                    <a:pt x="1402080" y="78994"/>
                    <a:pt x="1026541" y="119380"/>
                    <a:pt x="730123" y="117094"/>
                  </a:cubicBezTo>
                  <a:cubicBezTo>
                    <a:pt x="433324" y="114808"/>
                    <a:pt x="216154" y="69723"/>
                    <a:pt x="0" y="24892"/>
                  </a:cubicBezTo>
                  <a:close/>
                </a:path>
              </a:pathLst>
            </a:custGeom>
            <a:solidFill>
              <a:srgbClr val="FFFFFF"/>
            </a:solidFill>
          </p:spPr>
          <p:txBody>
            <a:bodyPr/>
            <a:lstStyle/>
            <a:p>
              <a:endParaRPr lang="tr-TR" sz="1350"/>
            </a:p>
          </p:txBody>
        </p:sp>
      </p:grpSp>
      <p:sp>
        <p:nvSpPr>
          <p:cNvPr id="47" name="TextBox 27">
            <a:extLst>
              <a:ext uri="{FF2B5EF4-FFF2-40B4-BE49-F238E27FC236}">
                <a16:creationId xmlns:a16="http://schemas.microsoft.com/office/drawing/2014/main" id="{A2117E46-CC74-4914-B83E-7A8F9F5D0446}"/>
              </a:ext>
            </a:extLst>
          </p:cNvPr>
          <p:cNvSpPr txBox="1"/>
          <p:nvPr/>
        </p:nvSpPr>
        <p:spPr>
          <a:xfrm>
            <a:off x="2417567" y="2052251"/>
            <a:ext cx="230575" cy="136256"/>
          </a:xfrm>
          <a:prstGeom prst="rect">
            <a:avLst/>
          </a:prstGeom>
        </p:spPr>
        <p:txBody>
          <a:bodyPr lIns="0" tIns="0" rIns="0" bIns="0" rtlCol="0" anchor="t">
            <a:spAutoFit/>
          </a:bodyPr>
          <a:lstStyle/>
          <a:p>
            <a:pPr algn="r">
              <a:lnSpc>
                <a:spcPts val="1080"/>
              </a:lnSpc>
            </a:pPr>
            <a:r>
              <a:rPr lang="en-US" sz="900" b="1" dirty="0" err="1">
                <a:solidFill>
                  <a:srgbClr val="FFFFFF"/>
                </a:solidFill>
                <a:ea typeface="Arimo"/>
                <a:cs typeface="Arimo"/>
                <a:sym typeface="Arimo"/>
              </a:rPr>
              <a:t>Hız</a:t>
            </a:r>
            <a:r>
              <a:rPr lang="en-US" sz="900" b="1" dirty="0">
                <a:solidFill>
                  <a:srgbClr val="FFFFFF"/>
                </a:solidFill>
                <a:ea typeface="Arimo"/>
                <a:cs typeface="Arimo"/>
                <a:sym typeface="Arimo"/>
              </a:rPr>
              <a:t>:</a:t>
            </a:r>
          </a:p>
        </p:txBody>
      </p:sp>
      <p:sp>
        <p:nvSpPr>
          <p:cNvPr id="48" name="TextBox 28">
            <a:extLst>
              <a:ext uri="{FF2B5EF4-FFF2-40B4-BE49-F238E27FC236}">
                <a16:creationId xmlns:a16="http://schemas.microsoft.com/office/drawing/2014/main" id="{697F25B2-A19C-49C5-B566-7E49FF2EB1C3}"/>
              </a:ext>
            </a:extLst>
          </p:cNvPr>
          <p:cNvSpPr txBox="1"/>
          <p:nvPr/>
        </p:nvSpPr>
        <p:spPr>
          <a:xfrm>
            <a:off x="2130385" y="2457937"/>
            <a:ext cx="521799" cy="136256"/>
          </a:xfrm>
          <a:prstGeom prst="rect">
            <a:avLst/>
          </a:prstGeom>
        </p:spPr>
        <p:txBody>
          <a:bodyPr lIns="0" tIns="0" rIns="0" bIns="0" rtlCol="0" anchor="t">
            <a:spAutoFit/>
          </a:bodyPr>
          <a:lstStyle/>
          <a:p>
            <a:pPr>
              <a:lnSpc>
                <a:spcPts val="1080"/>
              </a:lnSpc>
            </a:pPr>
            <a:r>
              <a:rPr lang="en-US" sz="900" b="1" dirty="0" err="1">
                <a:solidFill>
                  <a:srgbClr val="FFFFFF"/>
                </a:solidFill>
                <a:ea typeface="Arimo"/>
                <a:cs typeface="Arimo"/>
                <a:sym typeface="Arimo"/>
              </a:rPr>
              <a:t>Gecikme</a:t>
            </a:r>
            <a:endParaRPr lang="en-US" sz="900" b="1" dirty="0">
              <a:solidFill>
                <a:srgbClr val="FFFFFF"/>
              </a:solidFill>
              <a:ea typeface="Arimo"/>
              <a:cs typeface="Arimo"/>
              <a:sym typeface="Arimo"/>
            </a:endParaRPr>
          </a:p>
        </p:txBody>
      </p:sp>
      <p:sp>
        <p:nvSpPr>
          <p:cNvPr id="49" name="TextBox 29">
            <a:extLst>
              <a:ext uri="{FF2B5EF4-FFF2-40B4-BE49-F238E27FC236}">
                <a16:creationId xmlns:a16="http://schemas.microsoft.com/office/drawing/2014/main" id="{57380553-A791-44E5-AC85-AA6EC190CF35}"/>
              </a:ext>
            </a:extLst>
          </p:cNvPr>
          <p:cNvSpPr txBox="1"/>
          <p:nvPr/>
        </p:nvSpPr>
        <p:spPr>
          <a:xfrm>
            <a:off x="5025285" y="2461493"/>
            <a:ext cx="363658" cy="136256"/>
          </a:xfrm>
          <a:prstGeom prst="rect">
            <a:avLst/>
          </a:prstGeom>
        </p:spPr>
        <p:txBody>
          <a:bodyPr lIns="0" tIns="0" rIns="0" bIns="0" rtlCol="0" anchor="t">
            <a:spAutoFit/>
          </a:bodyPr>
          <a:lstStyle/>
          <a:p>
            <a:pPr algn="ctr">
              <a:lnSpc>
                <a:spcPts val="1080"/>
              </a:lnSpc>
            </a:pPr>
            <a:r>
              <a:rPr lang="en-US" sz="900" b="1">
                <a:solidFill>
                  <a:srgbClr val="FFFFFF"/>
                </a:solidFill>
                <a:ea typeface="Arimo"/>
                <a:cs typeface="Arimo"/>
                <a:sym typeface="Arimo"/>
              </a:rPr>
              <a:t>10x</a:t>
            </a:r>
          </a:p>
        </p:txBody>
      </p:sp>
      <p:sp>
        <p:nvSpPr>
          <p:cNvPr id="50" name="TextBox 30">
            <a:extLst>
              <a:ext uri="{FF2B5EF4-FFF2-40B4-BE49-F238E27FC236}">
                <a16:creationId xmlns:a16="http://schemas.microsoft.com/office/drawing/2014/main" id="{55B7901F-EAEF-44F2-B579-20AF06EDF731}"/>
              </a:ext>
            </a:extLst>
          </p:cNvPr>
          <p:cNvSpPr txBox="1"/>
          <p:nvPr/>
        </p:nvSpPr>
        <p:spPr>
          <a:xfrm>
            <a:off x="5845223" y="2461493"/>
            <a:ext cx="303196" cy="136256"/>
          </a:xfrm>
          <a:prstGeom prst="rect">
            <a:avLst/>
          </a:prstGeom>
        </p:spPr>
        <p:txBody>
          <a:bodyPr lIns="0" tIns="0" rIns="0" bIns="0" rtlCol="0" anchor="t">
            <a:spAutoFit/>
          </a:bodyPr>
          <a:lstStyle/>
          <a:p>
            <a:pPr algn="ctr">
              <a:lnSpc>
                <a:spcPts val="1080"/>
              </a:lnSpc>
            </a:pPr>
            <a:r>
              <a:rPr lang="en-US" sz="900" b="1">
                <a:solidFill>
                  <a:srgbClr val="FFFFFF"/>
                </a:solidFill>
                <a:ea typeface="Arimo"/>
                <a:cs typeface="Arimo"/>
                <a:sym typeface="Arimo"/>
              </a:rPr>
              <a:t>x </a:t>
            </a:r>
          </a:p>
        </p:txBody>
      </p:sp>
      <p:sp>
        <p:nvSpPr>
          <p:cNvPr id="51" name="TextBox 31">
            <a:extLst>
              <a:ext uri="{FF2B5EF4-FFF2-40B4-BE49-F238E27FC236}">
                <a16:creationId xmlns:a16="http://schemas.microsoft.com/office/drawing/2014/main" id="{FCE6693B-5D87-4584-A00D-EE8F332CEABF}"/>
              </a:ext>
            </a:extLst>
          </p:cNvPr>
          <p:cNvSpPr txBox="1"/>
          <p:nvPr/>
        </p:nvSpPr>
        <p:spPr>
          <a:xfrm>
            <a:off x="6591086" y="2461493"/>
            <a:ext cx="385948" cy="136256"/>
          </a:xfrm>
          <a:prstGeom prst="rect">
            <a:avLst/>
          </a:prstGeom>
        </p:spPr>
        <p:txBody>
          <a:bodyPr lIns="0" tIns="0" rIns="0" bIns="0" rtlCol="0" anchor="t">
            <a:spAutoFit/>
          </a:bodyPr>
          <a:lstStyle/>
          <a:p>
            <a:pPr algn="ctr">
              <a:lnSpc>
                <a:spcPts val="1080"/>
              </a:lnSpc>
            </a:pPr>
            <a:r>
              <a:rPr lang="en-US" sz="900" b="1">
                <a:solidFill>
                  <a:srgbClr val="FFFFFF"/>
                </a:solidFill>
                <a:ea typeface="Arimo"/>
                <a:cs typeface="Arimo"/>
                <a:sym typeface="Arimo"/>
              </a:rPr>
              <a:t>0,1x </a:t>
            </a:r>
          </a:p>
        </p:txBody>
      </p:sp>
      <p:grpSp>
        <p:nvGrpSpPr>
          <p:cNvPr id="52" name="Group 32">
            <a:extLst>
              <a:ext uri="{FF2B5EF4-FFF2-40B4-BE49-F238E27FC236}">
                <a16:creationId xmlns:a16="http://schemas.microsoft.com/office/drawing/2014/main" id="{97103AA4-DFAD-4744-9220-9C58B94BF30E}"/>
              </a:ext>
            </a:extLst>
          </p:cNvPr>
          <p:cNvGrpSpPr/>
          <p:nvPr/>
        </p:nvGrpSpPr>
        <p:grpSpPr>
          <a:xfrm rot="21298258">
            <a:off x="2792023" y="1883839"/>
            <a:ext cx="674259" cy="44042"/>
            <a:chOff x="0" y="0"/>
            <a:chExt cx="1798024" cy="117446"/>
          </a:xfrm>
        </p:grpSpPr>
        <p:sp>
          <p:nvSpPr>
            <p:cNvPr id="53" name="Freeform 33">
              <a:extLst>
                <a:ext uri="{FF2B5EF4-FFF2-40B4-BE49-F238E27FC236}">
                  <a16:creationId xmlns:a16="http://schemas.microsoft.com/office/drawing/2014/main" id="{631C4B71-9216-4C12-96D2-1133798AB1DC}"/>
                </a:ext>
              </a:extLst>
            </p:cNvPr>
            <p:cNvSpPr/>
            <p:nvPr/>
          </p:nvSpPr>
          <p:spPr>
            <a:xfrm>
              <a:off x="10160" y="254"/>
              <a:ext cx="1776349" cy="119380"/>
            </a:xfrm>
            <a:custGeom>
              <a:avLst/>
              <a:gdLst/>
              <a:ahLst/>
              <a:cxnLst/>
              <a:rect l="l" t="t" r="r" b="b"/>
              <a:pathLst>
                <a:path w="1776349" h="119380">
                  <a:moveTo>
                    <a:pt x="5080" y="0"/>
                  </a:moveTo>
                  <a:cubicBezTo>
                    <a:pt x="221107" y="44831"/>
                    <a:pt x="436245" y="89408"/>
                    <a:pt x="730250" y="91694"/>
                  </a:cubicBezTo>
                  <a:lnTo>
                    <a:pt x="730123" y="104394"/>
                  </a:lnTo>
                  <a:lnTo>
                    <a:pt x="730250" y="91694"/>
                  </a:lnTo>
                  <a:cubicBezTo>
                    <a:pt x="1024763" y="93980"/>
                    <a:pt x="1398778" y="53721"/>
                    <a:pt x="1773682" y="13462"/>
                  </a:cubicBezTo>
                  <a:lnTo>
                    <a:pt x="1776349" y="38735"/>
                  </a:lnTo>
                  <a:cubicBezTo>
                    <a:pt x="1402080" y="78994"/>
                    <a:pt x="1026541" y="119380"/>
                    <a:pt x="730123" y="117094"/>
                  </a:cubicBezTo>
                  <a:cubicBezTo>
                    <a:pt x="433324" y="114808"/>
                    <a:pt x="216154" y="69723"/>
                    <a:pt x="0" y="24892"/>
                  </a:cubicBezTo>
                  <a:close/>
                </a:path>
              </a:pathLst>
            </a:custGeom>
            <a:solidFill>
              <a:srgbClr val="FFFFFF"/>
            </a:solidFill>
          </p:spPr>
          <p:txBody>
            <a:bodyPr/>
            <a:lstStyle/>
            <a:p>
              <a:endParaRPr lang="tr-TR" sz="1350"/>
            </a:p>
          </p:txBody>
        </p:sp>
      </p:grpSp>
      <p:sp>
        <p:nvSpPr>
          <p:cNvPr id="54" name="TextBox 34">
            <a:extLst>
              <a:ext uri="{FF2B5EF4-FFF2-40B4-BE49-F238E27FC236}">
                <a16:creationId xmlns:a16="http://schemas.microsoft.com/office/drawing/2014/main" id="{FBE3A8C1-3560-413B-8969-F1B3A370F82A}"/>
              </a:ext>
            </a:extLst>
          </p:cNvPr>
          <p:cNvSpPr txBox="1"/>
          <p:nvPr/>
        </p:nvSpPr>
        <p:spPr>
          <a:xfrm>
            <a:off x="1631176" y="2844883"/>
            <a:ext cx="1011623" cy="136256"/>
          </a:xfrm>
          <a:prstGeom prst="rect">
            <a:avLst/>
          </a:prstGeom>
        </p:spPr>
        <p:txBody>
          <a:bodyPr lIns="0" tIns="0" rIns="0" bIns="0" rtlCol="0" anchor="t">
            <a:spAutoFit/>
          </a:bodyPr>
          <a:lstStyle/>
          <a:p>
            <a:pPr algn="r">
              <a:lnSpc>
                <a:spcPts val="1080"/>
              </a:lnSpc>
            </a:pPr>
            <a:r>
              <a:rPr lang="en-US" sz="900" b="1" dirty="0" err="1">
                <a:solidFill>
                  <a:srgbClr val="FFFFFF"/>
                </a:solidFill>
                <a:ea typeface="Arimo"/>
                <a:cs typeface="Arimo"/>
                <a:sym typeface="Arimo"/>
              </a:rPr>
              <a:t>Bağlı</a:t>
            </a:r>
            <a:r>
              <a:rPr lang="en-US" sz="900" b="1" dirty="0">
                <a:solidFill>
                  <a:srgbClr val="FFFFFF"/>
                </a:solidFill>
                <a:ea typeface="Arimo"/>
                <a:cs typeface="Arimo"/>
                <a:sym typeface="Arimo"/>
              </a:rPr>
              <a:t> </a:t>
            </a:r>
            <a:r>
              <a:rPr lang="en-US" sz="900" b="1" dirty="0" err="1">
                <a:solidFill>
                  <a:srgbClr val="FFFFFF"/>
                </a:solidFill>
                <a:ea typeface="Arimo"/>
                <a:cs typeface="Arimo"/>
                <a:sym typeface="Arimo"/>
              </a:rPr>
              <a:t>Cihaz</a:t>
            </a:r>
            <a:r>
              <a:rPr lang="en-US" sz="900" b="1" dirty="0">
                <a:solidFill>
                  <a:srgbClr val="FFFFFF"/>
                </a:solidFill>
                <a:ea typeface="Arimo"/>
                <a:cs typeface="Arimo"/>
                <a:sym typeface="Arimo"/>
              </a:rPr>
              <a:t> </a:t>
            </a:r>
            <a:r>
              <a:rPr lang="en-US" sz="900" b="1" dirty="0" err="1">
                <a:solidFill>
                  <a:srgbClr val="FFFFFF"/>
                </a:solidFill>
                <a:ea typeface="Arimo"/>
                <a:cs typeface="Arimo"/>
                <a:sym typeface="Arimo"/>
              </a:rPr>
              <a:t>Sayısı</a:t>
            </a:r>
            <a:r>
              <a:rPr lang="en-US" sz="900" b="1" dirty="0">
                <a:solidFill>
                  <a:srgbClr val="FFFFFF"/>
                </a:solidFill>
                <a:ea typeface="Arimo"/>
                <a:cs typeface="Arimo"/>
                <a:sym typeface="Arimo"/>
              </a:rPr>
              <a:t>:</a:t>
            </a:r>
          </a:p>
        </p:txBody>
      </p:sp>
      <p:sp>
        <p:nvSpPr>
          <p:cNvPr id="55" name="TextBox 35">
            <a:extLst>
              <a:ext uri="{FF2B5EF4-FFF2-40B4-BE49-F238E27FC236}">
                <a16:creationId xmlns:a16="http://schemas.microsoft.com/office/drawing/2014/main" id="{08121FB2-D32A-48CD-9C34-5BC72059DA02}"/>
              </a:ext>
            </a:extLst>
          </p:cNvPr>
          <p:cNvSpPr txBox="1"/>
          <p:nvPr/>
        </p:nvSpPr>
        <p:spPr>
          <a:xfrm>
            <a:off x="3541486" y="3227907"/>
            <a:ext cx="73898"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a:t>
            </a:r>
          </a:p>
        </p:txBody>
      </p:sp>
      <p:sp>
        <p:nvSpPr>
          <p:cNvPr id="56" name="TextBox 36">
            <a:extLst>
              <a:ext uri="{FF2B5EF4-FFF2-40B4-BE49-F238E27FC236}">
                <a16:creationId xmlns:a16="http://schemas.microsoft.com/office/drawing/2014/main" id="{F7249FA4-3340-4E7C-B136-AB5137F8D72E}"/>
              </a:ext>
            </a:extLst>
          </p:cNvPr>
          <p:cNvSpPr txBox="1"/>
          <p:nvPr/>
        </p:nvSpPr>
        <p:spPr>
          <a:xfrm>
            <a:off x="1573485" y="3237468"/>
            <a:ext cx="1069660" cy="136256"/>
          </a:xfrm>
          <a:prstGeom prst="rect">
            <a:avLst/>
          </a:prstGeom>
        </p:spPr>
        <p:txBody>
          <a:bodyPr lIns="0" tIns="0" rIns="0" bIns="0" rtlCol="0" anchor="t">
            <a:spAutoFit/>
          </a:bodyPr>
          <a:lstStyle/>
          <a:p>
            <a:pPr algn="r">
              <a:lnSpc>
                <a:spcPts val="1080"/>
              </a:lnSpc>
            </a:pPr>
            <a:r>
              <a:rPr lang="en-US" sz="900" b="1" dirty="0" err="1">
                <a:solidFill>
                  <a:srgbClr val="FFFFFF"/>
                </a:solidFill>
                <a:ea typeface="Arimo"/>
                <a:cs typeface="Arimo"/>
                <a:sym typeface="Arimo"/>
              </a:rPr>
              <a:t>Müşteri</a:t>
            </a:r>
            <a:r>
              <a:rPr lang="en-US" sz="900" b="1" dirty="0">
                <a:solidFill>
                  <a:srgbClr val="FFFFFF"/>
                </a:solidFill>
                <a:ea typeface="Arimo"/>
                <a:cs typeface="Arimo"/>
                <a:sym typeface="Arimo"/>
              </a:rPr>
              <a:t>  </a:t>
            </a:r>
            <a:r>
              <a:rPr lang="en-US" sz="900" b="1" dirty="0" err="1">
                <a:solidFill>
                  <a:srgbClr val="FFFFFF"/>
                </a:solidFill>
                <a:ea typeface="Arimo"/>
                <a:cs typeface="Arimo"/>
                <a:sym typeface="Arimo"/>
              </a:rPr>
              <a:t>Deneyimi</a:t>
            </a:r>
            <a:r>
              <a:rPr lang="en-US" sz="900" b="1" dirty="0">
                <a:solidFill>
                  <a:srgbClr val="FFFFFF"/>
                </a:solidFill>
                <a:ea typeface="Arimo"/>
                <a:cs typeface="Arimo"/>
                <a:sym typeface="Arimo"/>
              </a:rPr>
              <a:t>:</a:t>
            </a:r>
          </a:p>
        </p:txBody>
      </p:sp>
      <p:sp>
        <p:nvSpPr>
          <p:cNvPr id="57" name="TextBox 37">
            <a:extLst>
              <a:ext uri="{FF2B5EF4-FFF2-40B4-BE49-F238E27FC236}">
                <a16:creationId xmlns:a16="http://schemas.microsoft.com/office/drawing/2014/main" id="{141E5488-7046-40B8-952F-943FA15AEF88}"/>
              </a:ext>
            </a:extLst>
          </p:cNvPr>
          <p:cNvSpPr txBox="1"/>
          <p:nvPr/>
        </p:nvSpPr>
        <p:spPr>
          <a:xfrm>
            <a:off x="2718960" y="3227907"/>
            <a:ext cx="73898"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a:t>
            </a:r>
          </a:p>
        </p:txBody>
      </p:sp>
      <p:sp>
        <p:nvSpPr>
          <p:cNvPr id="58" name="TextBox 38">
            <a:extLst>
              <a:ext uri="{FF2B5EF4-FFF2-40B4-BE49-F238E27FC236}">
                <a16:creationId xmlns:a16="http://schemas.microsoft.com/office/drawing/2014/main" id="{62E9D0B9-6F09-4C11-9D12-9486AA46E0AB}"/>
              </a:ext>
            </a:extLst>
          </p:cNvPr>
          <p:cNvSpPr txBox="1"/>
          <p:nvPr/>
        </p:nvSpPr>
        <p:spPr>
          <a:xfrm>
            <a:off x="4359520" y="3227907"/>
            <a:ext cx="73898"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a:t>
            </a:r>
          </a:p>
        </p:txBody>
      </p:sp>
      <p:sp>
        <p:nvSpPr>
          <p:cNvPr id="59" name="TextBox 39">
            <a:extLst>
              <a:ext uri="{FF2B5EF4-FFF2-40B4-BE49-F238E27FC236}">
                <a16:creationId xmlns:a16="http://schemas.microsoft.com/office/drawing/2014/main" id="{3B8FD266-61F4-49B4-AAD8-BB30071A01D8}"/>
              </a:ext>
            </a:extLst>
          </p:cNvPr>
          <p:cNvSpPr txBox="1"/>
          <p:nvPr/>
        </p:nvSpPr>
        <p:spPr>
          <a:xfrm>
            <a:off x="5168454" y="3228154"/>
            <a:ext cx="77320"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x</a:t>
            </a:r>
          </a:p>
        </p:txBody>
      </p:sp>
      <p:sp>
        <p:nvSpPr>
          <p:cNvPr id="60" name="TextBox 40">
            <a:extLst>
              <a:ext uri="{FF2B5EF4-FFF2-40B4-BE49-F238E27FC236}">
                <a16:creationId xmlns:a16="http://schemas.microsoft.com/office/drawing/2014/main" id="{BAF033BC-D7F1-400F-8603-8276E1C058F9}"/>
              </a:ext>
            </a:extLst>
          </p:cNvPr>
          <p:cNvSpPr txBox="1"/>
          <p:nvPr/>
        </p:nvSpPr>
        <p:spPr>
          <a:xfrm>
            <a:off x="5876951" y="3227907"/>
            <a:ext cx="239738"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10x</a:t>
            </a:r>
          </a:p>
        </p:txBody>
      </p:sp>
      <p:sp>
        <p:nvSpPr>
          <p:cNvPr id="61" name="TextBox 41">
            <a:extLst>
              <a:ext uri="{FF2B5EF4-FFF2-40B4-BE49-F238E27FC236}">
                <a16:creationId xmlns:a16="http://schemas.microsoft.com/office/drawing/2014/main" id="{441CAED6-0404-45DD-83D8-AEE3ED2010DB}"/>
              </a:ext>
            </a:extLst>
          </p:cNvPr>
          <p:cNvSpPr txBox="1"/>
          <p:nvPr/>
        </p:nvSpPr>
        <p:spPr>
          <a:xfrm>
            <a:off x="6631312" y="3230382"/>
            <a:ext cx="305493"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100x</a:t>
            </a:r>
          </a:p>
        </p:txBody>
      </p:sp>
      <p:sp>
        <p:nvSpPr>
          <p:cNvPr id="62" name="TextBox 42">
            <a:extLst>
              <a:ext uri="{FF2B5EF4-FFF2-40B4-BE49-F238E27FC236}">
                <a16:creationId xmlns:a16="http://schemas.microsoft.com/office/drawing/2014/main" id="{F79CD91E-945E-445D-945D-8299A6969F46}"/>
              </a:ext>
            </a:extLst>
          </p:cNvPr>
          <p:cNvSpPr txBox="1"/>
          <p:nvPr/>
        </p:nvSpPr>
        <p:spPr>
          <a:xfrm>
            <a:off x="5168454" y="2848070"/>
            <a:ext cx="77320"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x</a:t>
            </a:r>
          </a:p>
        </p:txBody>
      </p:sp>
      <p:sp>
        <p:nvSpPr>
          <p:cNvPr id="63" name="TextBox 43">
            <a:extLst>
              <a:ext uri="{FF2B5EF4-FFF2-40B4-BE49-F238E27FC236}">
                <a16:creationId xmlns:a16="http://schemas.microsoft.com/office/drawing/2014/main" id="{D2A2E1F5-2F28-4935-AECF-8D2D85BB057E}"/>
              </a:ext>
            </a:extLst>
          </p:cNvPr>
          <p:cNvSpPr txBox="1"/>
          <p:nvPr/>
        </p:nvSpPr>
        <p:spPr>
          <a:xfrm>
            <a:off x="5859166" y="2847824"/>
            <a:ext cx="275309"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10x</a:t>
            </a:r>
          </a:p>
        </p:txBody>
      </p:sp>
      <p:sp>
        <p:nvSpPr>
          <p:cNvPr id="64" name="TextBox 44">
            <a:extLst>
              <a:ext uri="{FF2B5EF4-FFF2-40B4-BE49-F238E27FC236}">
                <a16:creationId xmlns:a16="http://schemas.microsoft.com/office/drawing/2014/main" id="{D8E57802-E1C9-4159-B1DC-306E09B3F1B9}"/>
              </a:ext>
            </a:extLst>
          </p:cNvPr>
          <p:cNvSpPr txBox="1"/>
          <p:nvPr/>
        </p:nvSpPr>
        <p:spPr>
          <a:xfrm>
            <a:off x="6629186" y="2856300"/>
            <a:ext cx="309745"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100x</a:t>
            </a:r>
          </a:p>
        </p:txBody>
      </p:sp>
      <p:sp>
        <p:nvSpPr>
          <p:cNvPr id="65" name="TextBox 45">
            <a:extLst>
              <a:ext uri="{FF2B5EF4-FFF2-40B4-BE49-F238E27FC236}">
                <a16:creationId xmlns:a16="http://schemas.microsoft.com/office/drawing/2014/main" id="{5A131FEB-D633-48DF-A46E-8FA0F0EE6C58}"/>
              </a:ext>
            </a:extLst>
          </p:cNvPr>
          <p:cNvSpPr txBox="1"/>
          <p:nvPr/>
        </p:nvSpPr>
        <p:spPr>
          <a:xfrm>
            <a:off x="3541486" y="2840265"/>
            <a:ext cx="73898"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a:t>
            </a:r>
          </a:p>
        </p:txBody>
      </p:sp>
      <p:sp>
        <p:nvSpPr>
          <p:cNvPr id="66" name="TextBox 46">
            <a:extLst>
              <a:ext uri="{FF2B5EF4-FFF2-40B4-BE49-F238E27FC236}">
                <a16:creationId xmlns:a16="http://schemas.microsoft.com/office/drawing/2014/main" id="{C02CB37E-6F8B-473C-9E5E-98CAD33D974E}"/>
              </a:ext>
            </a:extLst>
          </p:cNvPr>
          <p:cNvSpPr txBox="1"/>
          <p:nvPr/>
        </p:nvSpPr>
        <p:spPr>
          <a:xfrm>
            <a:off x="2718960" y="2840265"/>
            <a:ext cx="73898"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a:t>
            </a:r>
          </a:p>
        </p:txBody>
      </p:sp>
      <p:sp>
        <p:nvSpPr>
          <p:cNvPr id="67" name="TextBox 47">
            <a:extLst>
              <a:ext uri="{FF2B5EF4-FFF2-40B4-BE49-F238E27FC236}">
                <a16:creationId xmlns:a16="http://schemas.microsoft.com/office/drawing/2014/main" id="{5FBD990D-09B6-4A38-B46F-2E43357AE52E}"/>
              </a:ext>
            </a:extLst>
          </p:cNvPr>
          <p:cNvSpPr txBox="1"/>
          <p:nvPr/>
        </p:nvSpPr>
        <p:spPr>
          <a:xfrm>
            <a:off x="4359520" y="2840265"/>
            <a:ext cx="73898"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a:t>
            </a:r>
          </a:p>
        </p:txBody>
      </p:sp>
      <p:sp>
        <p:nvSpPr>
          <p:cNvPr id="68" name="TextBox 48">
            <a:extLst>
              <a:ext uri="{FF2B5EF4-FFF2-40B4-BE49-F238E27FC236}">
                <a16:creationId xmlns:a16="http://schemas.microsoft.com/office/drawing/2014/main" id="{1825AE8E-3353-4E59-B244-0EC77D0F9CC9}"/>
              </a:ext>
            </a:extLst>
          </p:cNvPr>
          <p:cNvSpPr txBox="1"/>
          <p:nvPr/>
        </p:nvSpPr>
        <p:spPr>
          <a:xfrm>
            <a:off x="3541486" y="2042858"/>
            <a:ext cx="73898"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a:t>
            </a:r>
          </a:p>
        </p:txBody>
      </p:sp>
      <p:sp>
        <p:nvSpPr>
          <p:cNvPr id="69" name="TextBox 49">
            <a:extLst>
              <a:ext uri="{FF2B5EF4-FFF2-40B4-BE49-F238E27FC236}">
                <a16:creationId xmlns:a16="http://schemas.microsoft.com/office/drawing/2014/main" id="{2910E722-C3FE-4F28-82EA-7774F768489B}"/>
              </a:ext>
            </a:extLst>
          </p:cNvPr>
          <p:cNvSpPr txBox="1"/>
          <p:nvPr/>
        </p:nvSpPr>
        <p:spPr>
          <a:xfrm>
            <a:off x="2718960" y="2042858"/>
            <a:ext cx="73898"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a:t>
            </a:r>
          </a:p>
        </p:txBody>
      </p:sp>
      <p:sp>
        <p:nvSpPr>
          <p:cNvPr id="70" name="TextBox 50">
            <a:extLst>
              <a:ext uri="{FF2B5EF4-FFF2-40B4-BE49-F238E27FC236}">
                <a16:creationId xmlns:a16="http://schemas.microsoft.com/office/drawing/2014/main" id="{34503152-A3D7-4F5C-9D67-595759FEAA0C}"/>
              </a:ext>
            </a:extLst>
          </p:cNvPr>
          <p:cNvSpPr txBox="1"/>
          <p:nvPr/>
        </p:nvSpPr>
        <p:spPr>
          <a:xfrm>
            <a:off x="4359520" y="2042858"/>
            <a:ext cx="73898"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a:t>
            </a:r>
          </a:p>
        </p:txBody>
      </p:sp>
      <p:sp>
        <p:nvSpPr>
          <p:cNvPr id="71" name="TextBox 51">
            <a:extLst>
              <a:ext uri="{FF2B5EF4-FFF2-40B4-BE49-F238E27FC236}">
                <a16:creationId xmlns:a16="http://schemas.microsoft.com/office/drawing/2014/main" id="{E2EE6EB3-6B08-4E83-B8B5-633FFA38AB82}"/>
              </a:ext>
            </a:extLst>
          </p:cNvPr>
          <p:cNvSpPr txBox="1"/>
          <p:nvPr/>
        </p:nvSpPr>
        <p:spPr>
          <a:xfrm>
            <a:off x="4980914" y="2043209"/>
            <a:ext cx="452401" cy="136256"/>
          </a:xfrm>
          <a:prstGeom prst="rect">
            <a:avLst/>
          </a:prstGeom>
        </p:spPr>
        <p:txBody>
          <a:bodyPr lIns="0" tIns="0" rIns="0" bIns="0" rtlCol="0" anchor="t">
            <a:spAutoFit/>
          </a:bodyPr>
          <a:lstStyle/>
          <a:p>
            <a:pPr algn="ctr">
              <a:lnSpc>
                <a:spcPts val="1080"/>
              </a:lnSpc>
            </a:pPr>
            <a:r>
              <a:rPr lang="en-US" sz="900" b="1">
                <a:solidFill>
                  <a:srgbClr val="FFFFFF"/>
                </a:solidFill>
                <a:ea typeface="Arimo"/>
                <a:cs typeface="Arimo"/>
                <a:sym typeface="Arimo"/>
              </a:rPr>
              <a:t>x</a:t>
            </a:r>
          </a:p>
        </p:txBody>
      </p:sp>
      <p:sp>
        <p:nvSpPr>
          <p:cNvPr id="72" name="TextBox 52">
            <a:extLst>
              <a:ext uri="{FF2B5EF4-FFF2-40B4-BE49-F238E27FC236}">
                <a16:creationId xmlns:a16="http://schemas.microsoft.com/office/drawing/2014/main" id="{37996719-E75F-43DA-9B09-2469212F0755}"/>
              </a:ext>
            </a:extLst>
          </p:cNvPr>
          <p:cNvSpPr txBox="1"/>
          <p:nvPr/>
        </p:nvSpPr>
        <p:spPr>
          <a:xfrm>
            <a:off x="5724989" y="2043209"/>
            <a:ext cx="543664" cy="136256"/>
          </a:xfrm>
          <a:prstGeom prst="rect">
            <a:avLst/>
          </a:prstGeom>
        </p:spPr>
        <p:txBody>
          <a:bodyPr lIns="0" tIns="0" rIns="0" bIns="0" rtlCol="0" anchor="t">
            <a:spAutoFit/>
          </a:bodyPr>
          <a:lstStyle/>
          <a:p>
            <a:pPr algn="ctr">
              <a:lnSpc>
                <a:spcPts val="1080"/>
              </a:lnSpc>
            </a:pPr>
            <a:r>
              <a:rPr lang="en-US" sz="900" b="1">
                <a:solidFill>
                  <a:srgbClr val="FFFFFF"/>
                </a:solidFill>
                <a:ea typeface="Arimo"/>
                <a:cs typeface="Arimo"/>
                <a:sym typeface="Arimo"/>
              </a:rPr>
              <a:t>20x</a:t>
            </a:r>
          </a:p>
        </p:txBody>
      </p:sp>
      <p:sp>
        <p:nvSpPr>
          <p:cNvPr id="73" name="TextBox 53">
            <a:extLst>
              <a:ext uri="{FF2B5EF4-FFF2-40B4-BE49-F238E27FC236}">
                <a16:creationId xmlns:a16="http://schemas.microsoft.com/office/drawing/2014/main" id="{A530AE04-F8F4-40FA-9930-A3D90D5C86DA}"/>
              </a:ext>
            </a:extLst>
          </p:cNvPr>
          <p:cNvSpPr txBox="1"/>
          <p:nvPr/>
        </p:nvSpPr>
        <p:spPr>
          <a:xfrm>
            <a:off x="6578652" y="2043209"/>
            <a:ext cx="410812"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1000x</a:t>
            </a:r>
          </a:p>
        </p:txBody>
      </p:sp>
      <p:sp>
        <p:nvSpPr>
          <p:cNvPr id="74" name="TextBox 54">
            <a:extLst>
              <a:ext uri="{FF2B5EF4-FFF2-40B4-BE49-F238E27FC236}">
                <a16:creationId xmlns:a16="http://schemas.microsoft.com/office/drawing/2014/main" id="{81DA7BFA-E62B-41FB-84A5-0C0DDD81F721}"/>
              </a:ext>
            </a:extLst>
          </p:cNvPr>
          <p:cNvSpPr txBox="1"/>
          <p:nvPr/>
        </p:nvSpPr>
        <p:spPr>
          <a:xfrm>
            <a:off x="5381222" y="1443720"/>
            <a:ext cx="1774861" cy="136256"/>
          </a:xfrm>
          <a:prstGeom prst="rect">
            <a:avLst/>
          </a:prstGeom>
        </p:spPr>
        <p:txBody>
          <a:bodyPr lIns="0" tIns="0" rIns="0" bIns="0" rtlCol="0" anchor="t">
            <a:spAutoFit/>
          </a:bodyPr>
          <a:lstStyle/>
          <a:p>
            <a:pPr>
              <a:lnSpc>
                <a:spcPts val="1058"/>
              </a:lnSpc>
            </a:pPr>
            <a:r>
              <a:rPr lang="en-US" sz="900" b="1" dirty="0" err="1">
                <a:solidFill>
                  <a:srgbClr val="FFFFFF"/>
                </a:solidFill>
                <a:ea typeface="Arimo"/>
                <a:cs typeface="Arimo"/>
                <a:sym typeface="Arimo"/>
              </a:rPr>
              <a:t>Yüksek</a:t>
            </a:r>
            <a:r>
              <a:rPr lang="en-US" sz="900" b="1" dirty="0">
                <a:solidFill>
                  <a:srgbClr val="FFFFFF"/>
                </a:solidFill>
                <a:ea typeface="Arimo"/>
                <a:cs typeface="Arimo"/>
                <a:sym typeface="Arimo"/>
              </a:rPr>
              <a:t> </a:t>
            </a:r>
            <a:r>
              <a:rPr lang="en-US" sz="900" b="1" dirty="0" err="1">
                <a:solidFill>
                  <a:srgbClr val="FFFFFF"/>
                </a:solidFill>
                <a:ea typeface="Arimo"/>
                <a:cs typeface="Arimo"/>
                <a:sym typeface="Arimo"/>
              </a:rPr>
              <a:t>Performans</a:t>
            </a:r>
            <a:r>
              <a:rPr lang="en-US" sz="900" b="1" dirty="0">
                <a:solidFill>
                  <a:srgbClr val="FFFFFF"/>
                </a:solidFill>
                <a:ea typeface="Arimo"/>
                <a:cs typeface="Arimo"/>
                <a:sym typeface="Arimo"/>
              </a:rPr>
              <a:t> Nesli</a:t>
            </a:r>
          </a:p>
        </p:txBody>
      </p:sp>
      <p:sp>
        <p:nvSpPr>
          <p:cNvPr id="75" name="TextBox 55">
            <a:extLst>
              <a:ext uri="{FF2B5EF4-FFF2-40B4-BE49-F238E27FC236}">
                <a16:creationId xmlns:a16="http://schemas.microsoft.com/office/drawing/2014/main" id="{153E7B4E-1276-4EA2-90AC-555C0A1A9CDC}"/>
              </a:ext>
            </a:extLst>
          </p:cNvPr>
          <p:cNvSpPr txBox="1"/>
          <p:nvPr/>
        </p:nvSpPr>
        <p:spPr>
          <a:xfrm>
            <a:off x="3541486" y="2459998"/>
            <a:ext cx="73898"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a:t>
            </a:r>
          </a:p>
        </p:txBody>
      </p:sp>
      <p:sp>
        <p:nvSpPr>
          <p:cNvPr id="76" name="TextBox 56">
            <a:extLst>
              <a:ext uri="{FF2B5EF4-FFF2-40B4-BE49-F238E27FC236}">
                <a16:creationId xmlns:a16="http://schemas.microsoft.com/office/drawing/2014/main" id="{F4908BD7-7993-491F-BB89-B3A9DADA2336}"/>
              </a:ext>
            </a:extLst>
          </p:cNvPr>
          <p:cNvSpPr txBox="1"/>
          <p:nvPr/>
        </p:nvSpPr>
        <p:spPr>
          <a:xfrm>
            <a:off x="2718960" y="2459998"/>
            <a:ext cx="73898"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a:t>
            </a:r>
          </a:p>
        </p:txBody>
      </p:sp>
      <p:sp>
        <p:nvSpPr>
          <p:cNvPr id="77" name="TextBox 57">
            <a:extLst>
              <a:ext uri="{FF2B5EF4-FFF2-40B4-BE49-F238E27FC236}">
                <a16:creationId xmlns:a16="http://schemas.microsoft.com/office/drawing/2014/main" id="{786E9DD2-3917-4776-931D-0DD8EBAD9598}"/>
              </a:ext>
            </a:extLst>
          </p:cNvPr>
          <p:cNvSpPr txBox="1"/>
          <p:nvPr/>
        </p:nvSpPr>
        <p:spPr>
          <a:xfrm>
            <a:off x="4359520" y="2459998"/>
            <a:ext cx="73898" cy="136256"/>
          </a:xfrm>
          <a:prstGeom prst="rect">
            <a:avLst/>
          </a:prstGeom>
        </p:spPr>
        <p:txBody>
          <a:bodyPr lIns="0" tIns="0" rIns="0" bIns="0" rtlCol="0" anchor="t">
            <a:spAutoFit/>
          </a:bodyPr>
          <a:lstStyle/>
          <a:p>
            <a:pPr>
              <a:lnSpc>
                <a:spcPts val="1080"/>
              </a:lnSpc>
            </a:pPr>
            <a:r>
              <a:rPr lang="en-US" sz="900" b="1">
                <a:solidFill>
                  <a:srgbClr val="FFFFFF"/>
                </a:solidFill>
                <a:ea typeface="Arimo"/>
                <a:cs typeface="Arimo"/>
                <a:sym typeface="Arimo"/>
              </a:rPr>
              <a:t>-</a:t>
            </a:r>
          </a:p>
        </p:txBody>
      </p:sp>
      <p:sp>
        <p:nvSpPr>
          <p:cNvPr id="78" name="Freeform 58" descr="daire, ekran görüntüsü, taslak, grafik içeren bir resim  Açıklama otomatik olarak oluşturuldu">
            <a:extLst>
              <a:ext uri="{FF2B5EF4-FFF2-40B4-BE49-F238E27FC236}">
                <a16:creationId xmlns:a16="http://schemas.microsoft.com/office/drawing/2014/main" id="{44E66CAD-26EF-45B0-AEAF-C75F6E235424}"/>
              </a:ext>
            </a:extLst>
          </p:cNvPr>
          <p:cNvSpPr/>
          <p:nvPr/>
        </p:nvSpPr>
        <p:spPr>
          <a:xfrm>
            <a:off x="651040" y="4122458"/>
            <a:ext cx="4352206" cy="1599842"/>
          </a:xfrm>
          <a:custGeom>
            <a:avLst/>
            <a:gdLst/>
            <a:ahLst/>
            <a:cxnLst/>
            <a:rect l="l" t="t" r="r" b="b"/>
            <a:pathLst>
              <a:path w="8704412" h="3199683">
                <a:moveTo>
                  <a:pt x="0" y="0"/>
                </a:moveTo>
                <a:lnTo>
                  <a:pt x="8704412" y="0"/>
                </a:lnTo>
                <a:lnTo>
                  <a:pt x="8704412" y="3199682"/>
                </a:lnTo>
                <a:lnTo>
                  <a:pt x="0" y="3199682"/>
                </a:lnTo>
                <a:lnTo>
                  <a:pt x="0" y="0"/>
                </a:lnTo>
                <a:close/>
              </a:path>
            </a:pathLst>
          </a:custGeom>
          <a:blipFill>
            <a:blip r:embed="rId7"/>
            <a:stretch>
              <a:fillRect/>
            </a:stretch>
          </a:blipFill>
        </p:spPr>
        <p:txBody>
          <a:bodyPr/>
          <a:lstStyle/>
          <a:p>
            <a:endParaRPr lang="tr-TR" sz="1350"/>
          </a:p>
        </p:txBody>
      </p:sp>
      <p:sp>
        <p:nvSpPr>
          <p:cNvPr id="79" name="TextBox 59">
            <a:extLst>
              <a:ext uri="{FF2B5EF4-FFF2-40B4-BE49-F238E27FC236}">
                <a16:creationId xmlns:a16="http://schemas.microsoft.com/office/drawing/2014/main" id="{D8E909C4-97B0-4A7D-892C-96C80B05665B}"/>
              </a:ext>
            </a:extLst>
          </p:cNvPr>
          <p:cNvSpPr txBox="1"/>
          <p:nvPr/>
        </p:nvSpPr>
        <p:spPr>
          <a:xfrm>
            <a:off x="928884" y="4296184"/>
            <a:ext cx="406839" cy="346249"/>
          </a:xfrm>
          <a:prstGeom prst="rect">
            <a:avLst/>
          </a:prstGeom>
        </p:spPr>
        <p:txBody>
          <a:bodyPr lIns="0" tIns="0" rIns="0" bIns="0" rtlCol="0" anchor="t">
            <a:spAutoFit/>
          </a:bodyPr>
          <a:lstStyle/>
          <a:p>
            <a:pPr algn="ctr">
              <a:lnSpc>
                <a:spcPts val="900"/>
              </a:lnSpc>
            </a:pPr>
            <a:r>
              <a:rPr lang="en-US" sz="750" b="1">
                <a:solidFill>
                  <a:srgbClr val="14679B"/>
                </a:solidFill>
                <a:ea typeface="Arimo"/>
                <a:cs typeface="Arimo"/>
                <a:sym typeface="Arimo"/>
              </a:rPr>
              <a:t>Sağlık</a:t>
            </a:r>
          </a:p>
          <a:p>
            <a:pPr algn="ctr">
              <a:lnSpc>
                <a:spcPts val="900"/>
              </a:lnSpc>
            </a:pPr>
            <a:r>
              <a:rPr lang="en-US" sz="750" b="1">
                <a:solidFill>
                  <a:srgbClr val="14679B"/>
                </a:solidFill>
                <a:ea typeface="Arimo"/>
                <a:cs typeface="Arimo"/>
                <a:sym typeface="Arimo"/>
              </a:rPr>
              <a:t>Uzaktan</a:t>
            </a:r>
          </a:p>
          <a:p>
            <a:pPr algn="ctr">
              <a:lnSpc>
                <a:spcPts val="900"/>
              </a:lnSpc>
            </a:pPr>
            <a:r>
              <a:rPr lang="en-US" sz="750" b="1">
                <a:solidFill>
                  <a:srgbClr val="14679B"/>
                </a:solidFill>
                <a:ea typeface="Arimo"/>
                <a:cs typeface="Arimo"/>
                <a:sym typeface="Arimo"/>
              </a:rPr>
              <a:t>Tedavi</a:t>
            </a:r>
          </a:p>
        </p:txBody>
      </p:sp>
      <p:sp>
        <p:nvSpPr>
          <p:cNvPr id="80" name="TextBox 60">
            <a:extLst>
              <a:ext uri="{FF2B5EF4-FFF2-40B4-BE49-F238E27FC236}">
                <a16:creationId xmlns:a16="http://schemas.microsoft.com/office/drawing/2014/main" id="{E528F25D-A750-40B0-B9AE-2D936E19D51C}"/>
              </a:ext>
            </a:extLst>
          </p:cNvPr>
          <p:cNvSpPr txBox="1"/>
          <p:nvPr/>
        </p:nvSpPr>
        <p:spPr>
          <a:xfrm>
            <a:off x="1939282" y="4380991"/>
            <a:ext cx="372905" cy="230832"/>
          </a:xfrm>
          <a:prstGeom prst="rect">
            <a:avLst/>
          </a:prstGeom>
        </p:spPr>
        <p:txBody>
          <a:bodyPr lIns="0" tIns="0" rIns="0" bIns="0" rtlCol="0" anchor="t">
            <a:spAutoFit/>
          </a:bodyPr>
          <a:lstStyle/>
          <a:p>
            <a:pPr algn="ctr">
              <a:lnSpc>
                <a:spcPts val="900"/>
              </a:lnSpc>
            </a:pPr>
            <a:r>
              <a:rPr lang="en-US" sz="750" b="1">
                <a:solidFill>
                  <a:srgbClr val="14679B"/>
                </a:solidFill>
                <a:ea typeface="Arimo"/>
                <a:cs typeface="Arimo"/>
                <a:sym typeface="Arimo"/>
              </a:rPr>
              <a:t>Eğitim</a:t>
            </a:r>
          </a:p>
          <a:p>
            <a:pPr algn="ctr">
              <a:lnSpc>
                <a:spcPts val="900"/>
              </a:lnSpc>
            </a:pPr>
            <a:r>
              <a:rPr lang="en-US" sz="750" b="1">
                <a:solidFill>
                  <a:srgbClr val="14679B"/>
                </a:solidFill>
                <a:ea typeface="Arimo"/>
                <a:cs typeface="Arimo"/>
                <a:sym typeface="Arimo"/>
              </a:rPr>
              <a:t>AR/VR</a:t>
            </a:r>
          </a:p>
        </p:txBody>
      </p:sp>
      <p:sp>
        <p:nvSpPr>
          <p:cNvPr id="81" name="TextBox 61">
            <a:extLst>
              <a:ext uri="{FF2B5EF4-FFF2-40B4-BE49-F238E27FC236}">
                <a16:creationId xmlns:a16="http://schemas.microsoft.com/office/drawing/2014/main" id="{63A71963-E1E3-4426-A9FD-9B55AEEB8268}"/>
              </a:ext>
            </a:extLst>
          </p:cNvPr>
          <p:cNvSpPr txBox="1"/>
          <p:nvPr/>
        </p:nvSpPr>
        <p:spPr>
          <a:xfrm>
            <a:off x="2966512" y="4395896"/>
            <a:ext cx="327017" cy="230832"/>
          </a:xfrm>
          <a:prstGeom prst="rect">
            <a:avLst/>
          </a:prstGeom>
        </p:spPr>
        <p:txBody>
          <a:bodyPr lIns="0" tIns="0" rIns="0" bIns="0" rtlCol="0" anchor="t">
            <a:spAutoFit/>
          </a:bodyPr>
          <a:lstStyle/>
          <a:p>
            <a:pPr algn="ctr">
              <a:lnSpc>
                <a:spcPts val="900"/>
              </a:lnSpc>
            </a:pPr>
            <a:r>
              <a:rPr lang="en-US" sz="750" b="1">
                <a:solidFill>
                  <a:srgbClr val="14679B"/>
                </a:solidFill>
                <a:ea typeface="Arimo"/>
                <a:cs typeface="Arimo"/>
                <a:sym typeface="Arimo"/>
              </a:rPr>
              <a:t>Ulaşım</a:t>
            </a:r>
          </a:p>
          <a:p>
            <a:pPr algn="ctr">
              <a:lnSpc>
                <a:spcPts val="900"/>
              </a:lnSpc>
            </a:pPr>
            <a:r>
              <a:rPr lang="en-US" sz="750" b="1">
                <a:solidFill>
                  <a:srgbClr val="14679B"/>
                </a:solidFill>
                <a:ea typeface="Arimo"/>
                <a:cs typeface="Arimo"/>
                <a:sym typeface="Arimo"/>
              </a:rPr>
              <a:t>V2X</a:t>
            </a:r>
          </a:p>
        </p:txBody>
      </p:sp>
      <p:sp>
        <p:nvSpPr>
          <p:cNvPr id="82" name="TextBox 62">
            <a:extLst>
              <a:ext uri="{FF2B5EF4-FFF2-40B4-BE49-F238E27FC236}">
                <a16:creationId xmlns:a16="http://schemas.microsoft.com/office/drawing/2014/main" id="{67413368-C13D-4419-B144-E62546BD75FE}"/>
              </a:ext>
            </a:extLst>
          </p:cNvPr>
          <p:cNvSpPr txBox="1"/>
          <p:nvPr/>
        </p:nvSpPr>
        <p:spPr>
          <a:xfrm>
            <a:off x="3861065" y="4306618"/>
            <a:ext cx="515279" cy="346249"/>
          </a:xfrm>
          <a:prstGeom prst="rect">
            <a:avLst/>
          </a:prstGeom>
        </p:spPr>
        <p:txBody>
          <a:bodyPr lIns="0" tIns="0" rIns="0" bIns="0" rtlCol="0" anchor="t">
            <a:spAutoFit/>
          </a:bodyPr>
          <a:lstStyle/>
          <a:p>
            <a:pPr algn="ctr">
              <a:lnSpc>
                <a:spcPts val="900"/>
              </a:lnSpc>
            </a:pPr>
            <a:r>
              <a:rPr lang="en-US" sz="750" b="1">
                <a:solidFill>
                  <a:srgbClr val="14679B"/>
                </a:solidFill>
                <a:ea typeface="Arimo"/>
                <a:cs typeface="Arimo"/>
                <a:sym typeface="Arimo"/>
              </a:rPr>
              <a:t>Enerji</a:t>
            </a:r>
          </a:p>
          <a:p>
            <a:pPr algn="ctr">
              <a:lnSpc>
                <a:spcPts val="900"/>
              </a:lnSpc>
            </a:pPr>
            <a:r>
              <a:rPr lang="en-US" sz="750" b="1">
                <a:solidFill>
                  <a:srgbClr val="14679B"/>
                </a:solidFill>
                <a:ea typeface="Arimo"/>
                <a:cs typeface="Arimo"/>
                <a:sym typeface="Arimo"/>
              </a:rPr>
              <a:t>Akıllı Sayaç</a:t>
            </a:r>
          </a:p>
          <a:p>
            <a:pPr algn="ctr">
              <a:lnSpc>
                <a:spcPts val="900"/>
              </a:lnSpc>
            </a:pPr>
            <a:r>
              <a:rPr lang="en-US" sz="750" b="1">
                <a:solidFill>
                  <a:srgbClr val="14679B"/>
                </a:solidFill>
                <a:ea typeface="Arimo"/>
                <a:cs typeface="Arimo"/>
                <a:sym typeface="Arimo"/>
              </a:rPr>
              <a:t>Şebeke</a:t>
            </a:r>
          </a:p>
        </p:txBody>
      </p:sp>
      <p:sp>
        <p:nvSpPr>
          <p:cNvPr id="83" name="TextBox 63">
            <a:extLst>
              <a:ext uri="{FF2B5EF4-FFF2-40B4-BE49-F238E27FC236}">
                <a16:creationId xmlns:a16="http://schemas.microsoft.com/office/drawing/2014/main" id="{9B96B2C2-5E90-42CE-89DB-A90E176D06C8}"/>
              </a:ext>
            </a:extLst>
          </p:cNvPr>
          <p:cNvSpPr txBox="1"/>
          <p:nvPr/>
        </p:nvSpPr>
        <p:spPr>
          <a:xfrm>
            <a:off x="1341058" y="5060806"/>
            <a:ext cx="597719" cy="461665"/>
          </a:xfrm>
          <a:prstGeom prst="rect">
            <a:avLst/>
          </a:prstGeom>
        </p:spPr>
        <p:txBody>
          <a:bodyPr lIns="0" tIns="0" rIns="0" bIns="0" rtlCol="0" anchor="t">
            <a:spAutoFit/>
          </a:bodyPr>
          <a:lstStyle/>
          <a:p>
            <a:pPr algn="ctr">
              <a:lnSpc>
                <a:spcPts val="900"/>
              </a:lnSpc>
            </a:pPr>
            <a:r>
              <a:rPr lang="en-US" sz="750" b="1">
                <a:solidFill>
                  <a:srgbClr val="14679B"/>
                </a:solidFill>
                <a:ea typeface="Arimo"/>
                <a:cs typeface="Arimo"/>
                <a:sym typeface="Arimo"/>
              </a:rPr>
              <a:t>Kamu</a:t>
            </a:r>
          </a:p>
          <a:p>
            <a:pPr algn="ctr">
              <a:lnSpc>
                <a:spcPts val="900"/>
              </a:lnSpc>
            </a:pPr>
            <a:r>
              <a:rPr lang="en-US" sz="750" b="1">
                <a:solidFill>
                  <a:srgbClr val="14679B"/>
                </a:solidFill>
                <a:ea typeface="Arimo"/>
                <a:cs typeface="Arimo"/>
                <a:sym typeface="Arimo"/>
              </a:rPr>
              <a:t>Güvenliği</a:t>
            </a:r>
          </a:p>
          <a:p>
            <a:pPr algn="ctr">
              <a:lnSpc>
                <a:spcPts val="900"/>
              </a:lnSpc>
            </a:pPr>
            <a:r>
              <a:rPr lang="en-US" sz="750" b="1">
                <a:solidFill>
                  <a:srgbClr val="14679B"/>
                </a:solidFill>
                <a:ea typeface="Arimo"/>
                <a:cs typeface="Arimo"/>
                <a:sym typeface="Arimo"/>
              </a:rPr>
              <a:t>Şebeke</a:t>
            </a:r>
          </a:p>
          <a:p>
            <a:pPr algn="ctr">
              <a:lnSpc>
                <a:spcPts val="900"/>
              </a:lnSpc>
            </a:pPr>
            <a:r>
              <a:rPr lang="en-US" sz="750" b="1">
                <a:solidFill>
                  <a:srgbClr val="14679B"/>
                </a:solidFill>
                <a:ea typeface="Arimo"/>
                <a:cs typeface="Arimo"/>
                <a:sym typeface="Arimo"/>
              </a:rPr>
              <a:t>Dilimleme</a:t>
            </a:r>
          </a:p>
        </p:txBody>
      </p:sp>
      <p:sp>
        <p:nvSpPr>
          <p:cNvPr id="84" name="TextBox 64">
            <a:extLst>
              <a:ext uri="{FF2B5EF4-FFF2-40B4-BE49-F238E27FC236}">
                <a16:creationId xmlns:a16="http://schemas.microsoft.com/office/drawing/2014/main" id="{AF280DF4-83CE-4119-BA90-FBD6232AF898}"/>
              </a:ext>
            </a:extLst>
          </p:cNvPr>
          <p:cNvSpPr txBox="1"/>
          <p:nvPr/>
        </p:nvSpPr>
        <p:spPr>
          <a:xfrm>
            <a:off x="2366882" y="5165162"/>
            <a:ext cx="488714" cy="230832"/>
          </a:xfrm>
          <a:prstGeom prst="rect">
            <a:avLst/>
          </a:prstGeom>
        </p:spPr>
        <p:txBody>
          <a:bodyPr lIns="0" tIns="0" rIns="0" bIns="0" rtlCol="0" anchor="t">
            <a:spAutoFit/>
          </a:bodyPr>
          <a:lstStyle/>
          <a:p>
            <a:pPr algn="ctr">
              <a:lnSpc>
                <a:spcPts val="900"/>
              </a:lnSpc>
            </a:pPr>
            <a:r>
              <a:rPr lang="en-US" sz="750" b="1">
                <a:solidFill>
                  <a:srgbClr val="14679B"/>
                </a:solidFill>
                <a:ea typeface="Arimo"/>
                <a:cs typeface="Arimo"/>
                <a:sym typeface="Arimo"/>
              </a:rPr>
              <a:t>Şehircilik</a:t>
            </a:r>
          </a:p>
          <a:p>
            <a:pPr algn="ctr">
              <a:lnSpc>
                <a:spcPts val="900"/>
              </a:lnSpc>
            </a:pPr>
            <a:r>
              <a:rPr lang="en-US" sz="750" b="1">
                <a:solidFill>
                  <a:srgbClr val="14679B"/>
                </a:solidFill>
                <a:ea typeface="Arimo"/>
                <a:cs typeface="Arimo"/>
                <a:sym typeface="Arimo"/>
              </a:rPr>
              <a:t>Akıllı Şehir</a:t>
            </a:r>
          </a:p>
        </p:txBody>
      </p:sp>
      <p:sp>
        <p:nvSpPr>
          <p:cNvPr id="85" name="TextBox 65">
            <a:extLst>
              <a:ext uri="{FF2B5EF4-FFF2-40B4-BE49-F238E27FC236}">
                <a16:creationId xmlns:a16="http://schemas.microsoft.com/office/drawing/2014/main" id="{D917D0EE-61C3-44EB-95C4-CDAC7A38B0C1}"/>
              </a:ext>
            </a:extLst>
          </p:cNvPr>
          <p:cNvSpPr txBox="1"/>
          <p:nvPr/>
        </p:nvSpPr>
        <p:spPr>
          <a:xfrm>
            <a:off x="3343825" y="5176223"/>
            <a:ext cx="556856" cy="230832"/>
          </a:xfrm>
          <a:prstGeom prst="rect">
            <a:avLst/>
          </a:prstGeom>
        </p:spPr>
        <p:txBody>
          <a:bodyPr lIns="0" tIns="0" rIns="0" bIns="0" rtlCol="0" anchor="t">
            <a:spAutoFit/>
          </a:bodyPr>
          <a:lstStyle/>
          <a:p>
            <a:pPr algn="ctr">
              <a:lnSpc>
                <a:spcPts val="900"/>
              </a:lnSpc>
            </a:pPr>
            <a:r>
              <a:rPr lang="en-US" sz="750" b="1">
                <a:solidFill>
                  <a:srgbClr val="14679B"/>
                </a:solidFill>
                <a:ea typeface="Arimo"/>
                <a:cs typeface="Arimo"/>
                <a:sym typeface="Arimo"/>
              </a:rPr>
              <a:t>Üretim</a:t>
            </a:r>
          </a:p>
          <a:p>
            <a:pPr algn="ctr">
              <a:lnSpc>
                <a:spcPts val="900"/>
              </a:lnSpc>
            </a:pPr>
            <a:r>
              <a:rPr lang="en-US" sz="750" b="1">
                <a:solidFill>
                  <a:srgbClr val="14679B"/>
                </a:solidFill>
                <a:ea typeface="Arimo"/>
                <a:cs typeface="Arimo"/>
                <a:sym typeface="Arimo"/>
              </a:rPr>
              <a:t>Endüstri 4.0</a:t>
            </a:r>
          </a:p>
        </p:txBody>
      </p:sp>
      <p:sp>
        <p:nvSpPr>
          <p:cNvPr id="86" name="TextBox 66">
            <a:extLst>
              <a:ext uri="{FF2B5EF4-FFF2-40B4-BE49-F238E27FC236}">
                <a16:creationId xmlns:a16="http://schemas.microsoft.com/office/drawing/2014/main" id="{86F2DBC4-68DA-4897-B2A3-070A4B7C5A2D}"/>
              </a:ext>
            </a:extLst>
          </p:cNvPr>
          <p:cNvSpPr txBox="1"/>
          <p:nvPr/>
        </p:nvSpPr>
        <p:spPr>
          <a:xfrm>
            <a:off x="4335529" y="5073441"/>
            <a:ext cx="576896" cy="461665"/>
          </a:xfrm>
          <a:prstGeom prst="rect">
            <a:avLst/>
          </a:prstGeom>
        </p:spPr>
        <p:txBody>
          <a:bodyPr lIns="0" tIns="0" rIns="0" bIns="0" rtlCol="0" anchor="t">
            <a:spAutoFit/>
          </a:bodyPr>
          <a:lstStyle/>
          <a:p>
            <a:pPr algn="ctr">
              <a:lnSpc>
                <a:spcPts val="900"/>
              </a:lnSpc>
            </a:pPr>
            <a:r>
              <a:rPr lang="en-US" sz="750" b="1" dirty="0" err="1">
                <a:solidFill>
                  <a:srgbClr val="14679B"/>
                </a:solidFill>
                <a:ea typeface="Arimo"/>
                <a:cs typeface="Arimo"/>
                <a:sym typeface="Arimo"/>
              </a:rPr>
              <a:t>Yayıncılık</a:t>
            </a:r>
            <a:endParaRPr lang="en-US" sz="750" b="1" dirty="0">
              <a:solidFill>
                <a:srgbClr val="14679B"/>
              </a:solidFill>
              <a:ea typeface="Arimo"/>
              <a:cs typeface="Arimo"/>
              <a:sym typeface="Arimo"/>
            </a:endParaRPr>
          </a:p>
          <a:p>
            <a:pPr algn="ctr">
              <a:lnSpc>
                <a:spcPts val="900"/>
              </a:lnSpc>
            </a:pPr>
            <a:r>
              <a:rPr lang="en-US" sz="750" b="1" dirty="0">
                <a:solidFill>
                  <a:srgbClr val="14679B"/>
                </a:solidFill>
                <a:ea typeface="Arimo"/>
                <a:cs typeface="Arimo"/>
                <a:sym typeface="Arimo"/>
              </a:rPr>
              <a:t>Medya</a:t>
            </a:r>
          </a:p>
          <a:p>
            <a:pPr algn="ctr">
              <a:lnSpc>
                <a:spcPts val="900"/>
              </a:lnSpc>
            </a:pPr>
            <a:r>
              <a:rPr lang="en-US" sz="750" b="1" dirty="0" err="1">
                <a:solidFill>
                  <a:srgbClr val="14679B"/>
                </a:solidFill>
                <a:ea typeface="Arimo"/>
                <a:cs typeface="Arimo"/>
                <a:sym typeface="Arimo"/>
              </a:rPr>
              <a:t>Eğlence</a:t>
            </a:r>
            <a:endParaRPr lang="en-US" sz="750" b="1" dirty="0">
              <a:solidFill>
                <a:srgbClr val="14679B"/>
              </a:solidFill>
              <a:ea typeface="Arimo"/>
              <a:cs typeface="Arimo"/>
              <a:sym typeface="Arimo"/>
            </a:endParaRPr>
          </a:p>
          <a:p>
            <a:pPr algn="ctr">
              <a:lnSpc>
                <a:spcPts val="900"/>
              </a:lnSpc>
            </a:pPr>
            <a:r>
              <a:rPr lang="en-US" sz="750" b="1" dirty="0">
                <a:solidFill>
                  <a:srgbClr val="14679B"/>
                </a:solidFill>
                <a:ea typeface="Arimo"/>
                <a:cs typeface="Arimo"/>
                <a:sym typeface="Arimo"/>
              </a:rPr>
              <a:t>8K TV</a:t>
            </a:r>
          </a:p>
        </p:txBody>
      </p:sp>
      <p:sp>
        <p:nvSpPr>
          <p:cNvPr id="4" name="Rectangle 2">
            <a:extLst>
              <a:ext uri="{FF2B5EF4-FFF2-40B4-BE49-F238E27FC236}">
                <a16:creationId xmlns:a16="http://schemas.microsoft.com/office/drawing/2014/main" id="{D91E2F62-B5E0-DE19-7D59-095339638473}"/>
              </a:ext>
            </a:extLst>
          </p:cNvPr>
          <p:cNvSpPr/>
          <p:nvPr/>
        </p:nvSpPr>
        <p:spPr>
          <a:xfrm>
            <a:off x="531373" y="921016"/>
            <a:ext cx="6020206" cy="415498"/>
          </a:xfrm>
          <a:prstGeom prst="rect">
            <a:avLst/>
          </a:prstGeom>
        </p:spPr>
        <p:txBody>
          <a:bodyPr wrap="square">
            <a:spAutoFit/>
          </a:bodyPr>
          <a:lstStyle/>
          <a:p>
            <a:pPr marL="0" lvl="1" defTabSz="685783"/>
            <a:r>
              <a:rPr lang="tr-TR" sz="2100" dirty="0">
                <a:ln w="12700" cap="rnd">
                  <a:noFill/>
                  <a:round/>
                </a:ln>
                <a:solidFill>
                  <a:schemeClr val="bg1"/>
                </a:solidFill>
                <a:latin typeface="+mj-lt"/>
              </a:rPr>
              <a:t>Mobil Teknolojiler</a:t>
            </a:r>
          </a:p>
        </p:txBody>
      </p:sp>
      <p:sp>
        <p:nvSpPr>
          <p:cNvPr id="89" name="Rectangle 88">
            <a:extLst>
              <a:ext uri="{FF2B5EF4-FFF2-40B4-BE49-F238E27FC236}">
                <a16:creationId xmlns:a16="http://schemas.microsoft.com/office/drawing/2014/main" id="{4ACE8501-FB5D-466D-9B87-5D9288B7609C}"/>
              </a:ext>
            </a:extLst>
          </p:cNvPr>
          <p:cNvSpPr/>
          <p:nvPr/>
        </p:nvSpPr>
        <p:spPr>
          <a:xfrm>
            <a:off x="5844658" y="3923779"/>
            <a:ext cx="3182078" cy="1338828"/>
          </a:xfrm>
          <a:prstGeom prst="rect">
            <a:avLst/>
          </a:prstGeom>
        </p:spPr>
        <p:txBody>
          <a:bodyPr wrap="square">
            <a:spAutoFit/>
          </a:bodyPr>
          <a:lstStyle/>
          <a:p>
            <a:r>
              <a:rPr lang="en-US" sz="900" b="1" dirty="0">
                <a:solidFill>
                  <a:schemeClr val="bg1"/>
                </a:solidFill>
              </a:rPr>
              <a:t>5G'nin </a:t>
            </a:r>
            <a:r>
              <a:rPr lang="en-US" sz="900" b="1" dirty="0" err="1">
                <a:solidFill>
                  <a:schemeClr val="bg1"/>
                </a:solidFill>
              </a:rPr>
              <a:t>Temel</a:t>
            </a:r>
            <a:r>
              <a:rPr lang="en-US" sz="900" b="1" dirty="0">
                <a:solidFill>
                  <a:schemeClr val="bg1"/>
                </a:solidFill>
              </a:rPr>
              <a:t> </a:t>
            </a:r>
            <a:r>
              <a:rPr lang="en-US" sz="900" b="1" dirty="0" err="1">
                <a:solidFill>
                  <a:schemeClr val="bg1"/>
                </a:solidFill>
              </a:rPr>
              <a:t>Eksiklikleri</a:t>
            </a:r>
            <a:endParaRPr lang="tr-TR" sz="900" b="1" dirty="0">
              <a:solidFill>
                <a:schemeClr val="bg1"/>
              </a:solidFill>
            </a:endParaRPr>
          </a:p>
          <a:p>
            <a:pPr marL="214313" indent="-214313">
              <a:buFont typeface="Arial" panose="020B0604020202020204" pitchFamily="34" charset="0"/>
              <a:buChar char="•"/>
            </a:pPr>
            <a:r>
              <a:rPr lang="tr-TR" sz="900" dirty="0">
                <a:solidFill>
                  <a:schemeClr val="bg1"/>
                </a:solidFill>
              </a:rPr>
              <a:t>Gecikme</a:t>
            </a:r>
          </a:p>
          <a:p>
            <a:pPr marL="214313" indent="-214313">
              <a:buFont typeface="Arial" panose="020B0604020202020204" pitchFamily="34" charset="0"/>
              <a:buChar char="•"/>
            </a:pPr>
            <a:r>
              <a:rPr lang="tr-TR" sz="900" dirty="0">
                <a:solidFill>
                  <a:schemeClr val="bg1"/>
                </a:solidFill>
              </a:rPr>
              <a:t>Yapay Zeka Eksikliği</a:t>
            </a:r>
          </a:p>
          <a:p>
            <a:pPr marL="214313" indent="-214313">
              <a:buFont typeface="Arial" panose="020B0604020202020204" pitchFamily="34" charset="0"/>
              <a:buChar char="•"/>
            </a:pPr>
            <a:r>
              <a:rPr lang="tr-TR" sz="900" dirty="0">
                <a:solidFill>
                  <a:schemeClr val="bg1"/>
                </a:solidFill>
              </a:rPr>
              <a:t>5G SA yaygınlığı</a:t>
            </a:r>
          </a:p>
          <a:p>
            <a:pPr marL="214313" indent="-214313">
              <a:buFont typeface="Arial" panose="020B0604020202020204" pitchFamily="34" charset="0"/>
              <a:buChar char="•"/>
            </a:pPr>
            <a:r>
              <a:rPr lang="tr-TR" sz="900" dirty="0">
                <a:solidFill>
                  <a:schemeClr val="bg1"/>
                </a:solidFill>
              </a:rPr>
              <a:t>Dikey uygulama eksikliği</a:t>
            </a:r>
          </a:p>
          <a:p>
            <a:pPr marL="214313" indent="-214313">
              <a:buFont typeface="Arial" panose="020B0604020202020204" pitchFamily="34" charset="0"/>
              <a:buChar char="•"/>
            </a:pPr>
            <a:r>
              <a:rPr lang="tr-TR" sz="900" dirty="0" err="1">
                <a:solidFill>
                  <a:schemeClr val="bg1"/>
                </a:solidFill>
              </a:rPr>
              <a:t>Wifii</a:t>
            </a:r>
            <a:r>
              <a:rPr lang="tr-TR" sz="900" dirty="0">
                <a:solidFill>
                  <a:schemeClr val="bg1"/>
                </a:solidFill>
              </a:rPr>
              <a:t> ile ayrı çalışması</a:t>
            </a:r>
          </a:p>
          <a:p>
            <a:pPr marL="214313" indent="-214313">
              <a:buFont typeface="Arial" panose="020B0604020202020204" pitchFamily="34" charset="0"/>
              <a:buChar char="•"/>
            </a:pPr>
            <a:r>
              <a:rPr lang="tr-TR" sz="900" dirty="0" err="1">
                <a:solidFill>
                  <a:schemeClr val="bg1"/>
                </a:solidFill>
              </a:rPr>
              <a:t>Massive</a:t>
            </a:r>
            <a:r>
              <a:rPr lang="tr-TR" sz="900" dirty="0">
                <a:solidFill>
                  <a:schemeClr val="bg1"/>
                </a:solidFill>
              </a:rPr>
              <a:t> </a:t>
            </a:r>
            <a:r>
              <a:rPr lang="tr-TR" sz="900" dirty="0" err="1">
                <a:solidFill>
                  <a:schemeClr val="bg1"/>
                </a:solidFill>
              </a:rPr>
              <a:t>Mimo</a:t>
            </a:r>
            <a:r>
              <a:rPr lang="tr-TR" sz="900" dirty="0">
                <a:solidFill>
                  <a:schemeClr val="bg1"/>
                </a:solidFill>
              </a:rPr>
              <a:t> performans </a:t>
            </a:r>
          </a:p>
          <a:p>
            <a:pPr marL="214313" indent="-214313">
              <a:buFont typeface="Arial" panose="020B0604020202020204" pitchFamily="34" charset="0"/>
              <a:buChar char="•"/>
            </a:pPr>
            <a:r>
              <a:rPr lang="tr-TR" sz="900" dirty="0" err="1">
                <a:solidFill>
                  <a:schemeClr val="bg1"/>
                </a:solidFill>
              </a:rPr>
              <a:t>Monetization</a:t>
            </a:r>
            <a:endParaRPr lang="tr-TR" sz="900" dirty="0">
              <a:solidFill>
                <a:schemeClr val="bg1"/>
              </a:solidFill>
            </a:endParaRPr>
          </a:p>
          <a:p>
            <a:pPr marL="214313" indent="-214313">
              <a:buFont typeface="Arial" panose="020B0604020202020204" pitchFamily="34" charset="0"/>
              <a:buChar char="•"/>
            </a:pPr>
            <a:endParaRPr lang="en-US" sz="900" dirty="0">
              <a:solidFill>
                <a:schemeClr val="bg1"/>
              </a:solidFill>
            </a:endParaRPr>
          </a:p>
        </p:txBody>
      </p:sp>
      <p:pic>
        <p:nvPicPr>
          <p:cNvPr id="90" name="Grafik 24">
            <a:extLst>
              <a:ext uri="{FF2B5EF4-FFF2-40B4-BE49-F238E27FC236}">
                <a16:creationId xmlns:a16="http://schemas.microsoft.com/office/drawing/2014/main" id="{5BB3A9D3-A6B2-4BB7-9E93-5F0D59AAAE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89193" y="4015278"/>
            <a:ext cx="641356" cy="591728"/>
          </a:xfrm>
          <a:prstGeom prst="rect">
            <a:avLst/>
          </a:prstGeom>
        </p:spPr>
      </p:pic>
    </p:spTree>
    <p:extLst>
      <p:ext uri="{BB962C8B-B14F-4D97-AF65-F5344CB8AC3E}">
        <p14:creationId xmlns:p14="http://schemas.microsoft.com/office/powerpoint/2010/main" val="23773726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FE057EF-7A3D-4EBB-88B4-8B739FD3B402}"/>
              </a:ext>
            </a:extLst>
          </p:cNvPr>
          <p:cNvGraphicFramePr>
            <a:graphicFrameLocks noChangeAspect="1"/>
          </p:cNvGraphicFramePr>
          <p:nvPr>
            <p:custDataLst>
              <p:tags r:id="rId2"/>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spid="_x0000_s8196" name="think-cell Slide" r:id="rId5" imgW="395" imgH="394" progId="TCLayout.ActiveDocument.1">
                  <p:embed/>
                </p:oleObj>
              </mc:Choice>
              <mc:Fallback>
                <p:oleObj name="think-cell Slide" r:id="rId5" imgW="395" imgH="394" progId="TCLayout.ActiveDocument.1">
                  <p:embed/>
                  <p:pic>
                    <p:nvPicPr>
                      <p:cNvPr id="2" name="think-cell data - do not delete" hidden="1">
                        <a:extLst>
                          <a:ext uri="{FF2B5EF4-FFF2-40B4-BE49-F238E27FC236}">
                            <a16:creationId xmlns:a16="http://schemas.microsoft.com/office/drawing/2014/main" id="{4FE057EF-7A3D-4EBB-88B4-8B739FD3B402}"/>
                          </a:ext>
                        </a:extLst>
                      </p:cNvPr>
                      <p:cNvPicPr/>
                      <p:nvPr/>
                    </p:nvPicPr>
                    <p:blipFill>
                      <a:blip r:embed="rId6"/>
                      <a:stretch>
                        <a:fillRect/>
                      </a:stretch>
                    </p:blipFill>
                    <p:spPr>
                      <a:xfrm>
                        <a:off x="1191" y="858441"/>
                        <a:ext cx="1191" cy="1191"/>
                      </a:xfrm>
                      <a:prstGeom prst="rect">
                        <a:avLst/>
                      </a:prstGeom>
                    </p:spPr>
                  </p:pic>
                </p:oleObj>
              </mc:Fallback>
            </mc:AlternateContent>
          </a:graphicData>
        </a:graphic>
      </p:graphicFrame>
      <p:pic>
        <p:nvPicPr>
          <p:cNvPr id="8" name="Resim 7" descr="daire, ekran görüntüsü, grafik, hafif içeren bir resim&#10;&#10;Yapay zeka tarafından oluşturulmuş içerik yanlış olabilir.">
            <a:extLst>
              <a:ext uri="{FF2B5EF4-FFF2-40B4-BE49-F238E27FC236}">
                <a16:creationId xmlns:a16="http://schemas.microsoft.com/office/drawing/2014/main" id="{F386A33F-951E-1B7C-5D56-2955AF624F8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9" name="Metin kutusu 8">
            <a:extLst>
              <a:ext uri="{FF2B5EF4-FFF2-40B4-BE49-F238E27FC236}">
                <a16:creationId xmlns:a16="http://schemas.microsoft.com/office/drawing/2014/main" id="{B5EAB149-FCCC-1B0C-06D7-E99CAB39E0FF}"/>
              </a:ext>
            </a:extLst>
          </p:cNvPr>
          <p:cNvSpPr txBox="1"/>
          <p:nvPr/>
        </p:nvSpPr>
        <p:spPr>
          <a:xfrm>
            <a:off x="5751634" y="2044979"/>
            <a:ext cx="3097893" cy="323165"/>
          </a:xfrm>
          <a:prstGeom prst="rect">
            <a:avLst/>
          </a:prstGeom>
          <a:noFill/>
        </p:spPr>
        <p:txBody>
          <a:bodyPr wrap="square">
            <a:spAutoFit/>
          </a:bodyPr>
          <a:lstStyle/>
          <a:p>
            <a:r>
              <a:rPr lang="tr-TR" sz="1500" dirty="0">
                <a:solidFill>
                  <a:schemeClr val="bg1"/>
                </a:solidFill>
                <a:latin typeface="+mj-lt"/>
              </a:rPr>
              <a:t>Yerel AI</a:t>
            </a:r>
          </a:p>
        </p:txBody>
      </p:sp>
      <p:sp>
        <p:nvSpPr>
          <p:cNvPr id="13" name="Metin kutusu 12">
            <a:extLst>
              <a:ext uri="{FF2B5EF4-FFF2-40B4-BE49-F238E27FC236}">
                <a16:creationId xmlns:a16="http://schemas.microsoft.com/office/drawing/2014/main" id="{5495DE69-A3AB-5774-4467-D4E17E224A06}"/>
              </a:ext>
            </a:extLst>
          </p:cNvPr>
          <p:cNvSpPr txBox="1"/>
          <p:nvPr/>
        </p:nvSpPr>
        <p:spPr>
          <a:xfrm>
            <a:off x="3753507" y="5018855"/>
            <a:ext cx="1927985" cy="784830"/>
          </a:xfrm>
          <a:prstGeom prst="rect">
            <a:avLst/>
          </a:prstGeom>
          <a:noFill/>
        </p:spPr>
        <p:txBody>
          <a:bodyPr wrap="square">
            <a:spAutoFit/>
          </a:bodyPr>
          <a:lstStyle/>
          <a:p>
            <a:pPr algn="ctr"/>
            <a:r>
              <a:rPr lang="en-US" sz="1500" dirty="0">
                <a:solidFill>
                  <a:schemeClr val="bg1"/>
                </a:solidFill>
                <a:latin typeface="+mj-lt"/>
              </a:rPr>
              <a:t>ISAC</a:t>
            </a:r>
            <a:br>
              <a:rPr lang="tr-TR" sz="1500" dirty="0">
                <a:solidFill>
                  <a:schemeClr val="bg1"/>
                </a:solidFill>
                <a:latin typeface="+mj-lt"/>
              </a:rPr>
            </a:br>
            <a:r>
              <a:rPr lang="tr-TR" sz="1500" dirty="0">
                <a:solidFill>
                  <a:schemeClr val="bg1"/>
                </a:solidFill>
                <a:latin typeface="+mj-lt"/>
              </a:rPr>
              <a:t>(Entegre Algılama ve İletişim)</a:t>
            </a:r>
          </a:p>
        </p:txBody>
      </p:sp>
      <p:sp>
        <p:nvSpPr>
          <p:cNvPr id="14" name="Metin kutusu 13">
            <a:extLst>
              <a:ext uri="{FF2B5EF4-FFF2-40B4-BE49-F238E27FC236}">
                <a16:creationId xmlns:a16="http://schemas.microsoft.com/office/drawing/2014/main" id="{9B1BC2AC-8712-EC5A-26D7-5F2099B3946C}"/>
              </a:ext>
            </a:extLst>
          </p:cNvPr>
          <p:cNvSpPr txBox="1"/>
          <p:nvPr/>
        </p:nvSpPr>
        <p:spPr>
          <a:xfrm>
            <a:off x="1927986" y="4316731"/>
            <a:ext cx="1927985" cy="1015663"/>
          </a:xfrm>
          <a:prstGeom prst="rect">
            <a:avLst/>
          </a:prstGeom>
          <a:noFill/>
        </p:spPr>
        <p:txBody>
          <a:bodyPr wrap="square">
            <a:spAutoFit/>
          </a:bodyPr>
          <a:lstStyle/>
          <a:p>
            <a:pPr algn="ctr"/>
            <a:r>
              <a:rPr lang="en-US" sz="1500" dirty="0">
                <a:solidFill>
                  <a:schemeClr val="bg1"/>
                </a:solidFill>
                <a:latin typeface="+mj-lt"/>
              </a:rPr>
              <a:t>RIS</a:t>
            </a:r>
            <a:endParaRPr lang="tr-TR" sz="1500" dirty="0">
              <a:solidFill>
                <a:schemeClr val="bg1"/>
              </a:solidFill>
              <a:latin typeface="+mj-lt"/>
            </a:endParaRPr>
          </a:p>
          <a:p>
            <a:pPr algn="ctr"/>
            <a:r>
              <a:rPr lang="tr-TR" sz="1500" dirty="0">
                <a:solidFill>
                  <a:schemeClr val="bg1"/>
                </a:solidFill>
                <a:latin typeface="+mj-lt"/>
              </a:rPr>
              <a:t>(Yeniden Yapılandırılabilir Akıllı Yüzey)</a:t>
            </a:r>
          </a:p>
        </p:txBody>
      </p:sp>
      <p:sp>
        <p:nvSpPr>
          <p:cNvPr id="16" name="Metin kutusu 15">
            <a:extLst>
              <a:ext uri="{FF2B5EF4-FFF2-40B4-BE49-F238E27FC236}">
                <a16:creationId xmlns:a16="http://schemas.microsoft.com/office/drawing/2014/main" id="{99E53C90-46AD-EB70-37AC-C3CB4D118A27}"/>
              </a:ext>
            </a:extLst>
          </p:cNvPr>
          <p:cNvSpPr txBox="1"/>
          <p:nvPr/>
        </p:nvSpPr>
        <p:spPr>
          <a:xfrm>
            <a:off x="6120241" y="2891910"/>
            <a:ext cx="1084647" cy="323165"/>
          </a:xfrm>
          <a:prstGeom prst="rect">
            <a:avLst/>
          </a:prstGeom>
          <a:noFill/>
        </p:spPr>
        <p:txBody>
          <a:bodyPr wrap="square">
            <a:spAutoFit/>
          </a:bodyPr>
          <a:lstStyle/>
          <a:p>
            <a:r>
              <a:rPr lang="tr-TR" sz="1500" dirty="0">
                <a:solidFill>
                  <a:schemeClr val="bg1"/>
                </a:solidFill>
                <a:latin typeface="+mj-lt"/>
              </a:rPr>
              <a:t>Uydu</a:t>
            </a:r>
          </a:p>
        </p:txBody>
      </p:sp>
      <p:sp>
        <p:nvSpPr>
          <p:cNvPr id="17" name="Metin kutusu 16">
            <a:extLst>
              <a:ext uri="{FF2B5EF4-FFF2-40B4-BE49-F238E27FC236}">
                <a16:creationId xmlns:a16="http://schemas.microsoft.com/office/drawing/2014/main" id="{5E5243C3-8D4C-95B7-0245-8AA34C736FA5}"/>
              </a:ext>
            </a:extLst>
          </p:cNvPr>
          <p:cNvSpPr txBox="1"/>
          <p:nvPr/>
        </p:nvSpPr>
        <p:spPr>
          <a:xfrm>
            <a:off x="6033333" y="3729084"/>
            <a:ext cx="2079265" cy="323165"/>
          </a:xfrm>
          <a:prstGeom prst="rect">
            <a:avLst/>
          </a:prstGeom>
          <a:noFill/>
        </p:spPr>
        <p:txBody>
          <a:bodyPr wrap="square">
            <a:spAutoFit/>
          </a:bodyPr>
          <a:lstStyle/>
          <a:p>
            <a:r>
              <a:rPr lang="en-US" sz="1500" dirty="0">
                <a:solidFill>
                  <a:schemeClr val="bg1"/>
                </a:solidFill>
                <a:latin typeface="+mj-lt"/>
              </a:rPr>
              <a:t>Ultra-</a:t>
            </a:r>
            <a:r>
              <a:rPr lang="en-US" sz="1500" dirty="0" err="1">
                <a:solidFill>
                  <a:schemeClr val="bg1"/>
                </a:solidFill>
                <a:latin typeface="+mj-lt"/>
              </a:rPr>
              <a:t>nMIMO</a:t>
            </a:r>
            <a:endParaRPr lang="tr-TR" sz="1500" dirty="0">
              <a:solidFill>
                <a:schemeClr val="bg1"/>
              </a:solidFill>
              <a:latin typeface="+mj-lt"/>
            </a:endParaRPr>
          </a:p>
        </p:txBody>
      </p:sp>
      <p:sp>
        <p:nvSpPr>
          <p:cNvPr id="19" name="Metin kutusu 18">
            <a:extLst>
              <a:ext uri="{FF2B5EF4-FFF2-40B4-BE49-F238E27FC236}">
                <a16:creationId xmlns:a16="http://schemas.microsoft.com/office/drawing/2014/main" id="{D83A23A5-8945-11D0-3ECE-879746A5D794}"/>
              </a:ext>
            </a:extLst>
          </p:cNvPr>
          <p:cNvSpPr txBox="1"/>
          <p:nvPr/>
        </p:nvSpPr>
        <p:spPr>
          <a:xfrm>
            <a:off x="1355404" y="2828835"/>
            <a:ext cx="1798982" cy="323165"/>
          </a:xfrm>
          <a:prstGeom prst="rect">
            <a:avLst/>
          </a:prstGeom>
          <a:noFill/>
        </p:spPr>
        <p:txBody>
          <a:bodyPr wrap="square">
            <a:spAutoFit/>
          </a:bodyPr>
          <a:lstStyle/>
          <a:p>
            <a:pPr algn="r"/>
            <a:r>
              <a:rPr lang="en-US" sz="1500" dirty="0">
                <a:solidFill>
                  <a:schemeClr val="bg1"/>
                </a:solidFill>
                <a:latin typeface="+mj-lt"/>
              </a:rPr>
              <a:t>Ambient IoT</a:t>
            </a:r>
            <a:endParaRPr lang="tr-TR" sz="1500" dirty="0">
              <a:solidFill>
                <a:schemeClr val="bg1"/>
              </a:solidFill>
              <a:latin typeface="+mj-lt"/>
            </a:endParaRPr>
          </a:p>
        </p:txBody>
      </p:sp>
      <p:sp>
        <p:nvSpPr>
          <p:cNvPr id="20" name="Metin kutusu 19">
            <a:extLst>
              <a:ext uri="{FF2B5EF4-FFF2-40B4-BE49-F238E27FC236}">
                <a16:creationId xmlns:a16="http://schemas.microsoft.com/office/drawing/2014/main" id="{35F8AFDA-B95B-4860-E0F2-BAD6B3148D45}"/>
              </a:ext>
            </a:extLst>
          </p:cNvPr>
          <p:cNvSpPr txBox="1"/>
          <p:nvPr/>
        </p:nvSpPr>
        <p:spPr>
          <a:xfrm>
            <a:off x="2662489" y="1411164"/>
            <a:ext cx="3019003" cy="553998"/>
          </a:xfrm>
          <a:prstGeom prst="rect">
            <a:avLst/>
          </a:prstGeom>
          <a:noFill/>
        </p:spPr>
        <p:txBody>
          <a:bodyPr wrap="square">
            <a:spAutoFit/>
          </a:bodyPr>
          <a:lstStyle/>
          <a:p>
            <a:pPr algn="r"/>
            <a:r>
              <a:rPr lang="tr-TR" sz="1500" dirty="0">
                <a:solidFill>
                  <a:schemeClr val="bg1"/>
                </a:solidFill>
                <a:latin typeface="+mj-lt"/>
              </a:rPr>
              <a:t>Zamanlama Senkronizasyonu ve Konum Belirleme</a:t>
            </a:r>
          </a:p>
        </p:txBody>
      </p:sp>
      <p:sp>
        <p:nvSpPr>
          <p:cNvPr id="21" name="Metin kutusu 20">
            <a:extLst>
              <a:ext uri="{FF2B5EF4-FFF2-40B4-BE49-F238E27FC236}">
                <a16:creationId xmlns:a16="http://schemas.microsoft.com/office/drawing/2014/main" id="{849D2F93-B01D-7B2B-0F8B-CC7EDC0A2606}"/>
              </a:ext>
            </a:extLst>
          </p:cNvPr>
          <p:cNvSpPr txBox="1"/>
          <p:nvPr/>
        </p:nvSpPr>
        <p:spPr>
          <a:xfrm>
            <a:off x="1422933" y="2044979"/>
            <a:ext cx="2079264" cy="323165"/>
          </a:xfrm>
          <a:prstGeom prst="rect">
            <a:avLst/>
          </a:prstGeom>
          <a:noFill/>
        </p:spPr>
        <p:txBody>
          <a:bodyPr wrap="square">
            <a:spAutoFit/>
          </a:bodyPr>
          <a:lstStyle/>
          <a:p>
            <a:pPr algn="r"/>
            <a:r>
              <a:rPr lang="tr-TR" sz="1500" dirty="0">
                <a:solidFill>
                  <a:schemeClr val="bg1"/>
                </a:solidFill>
                <a:latin typeface="+mj-lt"/>
              </a:rPr>
              <a:t>Dijital İkiz</a:t>
            </a:r>
          </a:p>
        </p:txBody>
      </p:sp>
      <p:sp>
        <p:nvSpPr>
          <p:cNvPr id="22" name="Metin kutusu 21">
            <a:extLst>
              <a:ext uri="{FF2B5EF4-FFF2-40B4-BE49-F238E27FC236}">
                <a16:creationId xmlns:a16="http://schemas.microsoft.com/office/drawing/2014/main" id="{F5677CC6-5BFC-E31E-420C-505E96A24218}"/>
              </a:ext>
            </a:extLst>
          </p:cNvPr>
          <p:cNvSpPr txBox="1"/>
          <p:nvPr/>
        </p:nvSpPr>
        <p:spPr>
          <a:xfrm>
            <a:off x="1215263" y="3729084"/>
            <a:ext cx="2079264" cy="323165"/>
          </a:xfrm>
          <a:prstGeom prst="rect">
            <a:avLst/>
          </a:prstGeom>
          <a:noFill/>
        </p:spPr>
        <p:txBody>
          <a:bodyPr wrap="square">
            <a:spAutoFit/>
          </a:bodyPr>
          <a:lstStyle/>
          <a:p>
            <a:pPr algn="ctr"/>
            <a:r>
              <a:rPr lang="tr-TR" sz="1500" dirty="0">
                <a:solidFill>
                  <a:schemeClr val="bg1"/>
                </a:solidFill>
                <a:latin typeface="+mj-lt"/>
              </a:rPr>
              <a:t>Enerji Verimliliği</a:t>
            </a:r>
            <a:endParaRPr lang="en-US" sz="1500" dirty="0">
              <a:solidFill>
                <a:schemeClr val="bg1"/>
              </a:solidFill>
              <a:latin typeface="+mj-lt"/>
            </a:endParaRPr>
          </a:p>
        </p:txBody>
      </p:sp>
      <p:sp>
        <p:nvSpPr>
          <p:cNvPr id="26" name="Metin kutusu 25">
            <a:extLst>
              <a:ext uri="{FF2B5EF4-FFF2-40B4-BE49-F238E27FC236}">
                <a16:creationId xmlns:a16="http://schemas.microsoft.com/office/drawing/2014/main" id="{783CA4F2-79C6-9845-CD1E-4E760CB7E94F}"/>
              </a:ext>
            </a:extLst>
          </p:cNvPr>
          <p:cNvSpPr txBox="1"/>
          <p:nvPr/>
        </p:nvSpPr>
        <p:spPr>
          <a:xfrm>
            <a:off x="5681492" y="4465833"/>
            <a:ext cx="1377698" cy="553998"/>
          </a:xfrm>
          <a:prstGeom prst="rect">
            <a:avLst/>
          </a:prstGeom>
          <a:noFill/>
        </p:spPr>
        <p:txBody>
          <a:bodyPr wrap="square">
            <a:spAutoFit/>
          </a:bodyPr>
          <a:lstStyle/>
          <a:p>
            <a:r>
              <a:rPr lang="en-US" sz="1500" dirty="0">
                <a:solidFill>
                  <a:schemeClr val="bg1"/>
                </a:solidFill>
                <a:latin typeface="+mj-lt"/>
              </a:rPr>
              <a:t>Terahertz </a:t>
            </a:r>
            <a:r>
              <a:rPr lang="en-US" sz="1500" dirty="0" err="1">
                <a:solidFill>
                  <a:schemeClr val="bg1"/>
                </a:solidFill>
                <a:latin typeface="+mj-lt"/>
              </a:rPr>
              <a:t>Frekansları</a:t>
            </a:r>
            <a:endParaRPr lang="tr-TR" sz="1500" dirty="0">
              <a:solidFill>
                <a:schemeClr val="bg1"/>
              </a:solidFill>
              <a:latin typeface="+mj-lt"/>
            </a:endParaRPr>
          </a:p>
        </p:txBody>
      </p:sp>
      <p:pic>
        <p:nvPicPr>
          <p:cNvPr id="27" name="Grafik 26">
            <a:extLst>
              <a:ext uri="{FF2B5EF4-FFF2-40B4-BE49-F238E27FC236}">
                <a16:creationId xmlns:a16="http://schemas.microsoft.com/office/drawing/2014/main" id="{1808E3DB-E8C9-1D5C-6A92-4AA355E3F2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12598" y="857250"/>
            <a:ext cx="1031402" cy="382400"/>
          </a:xfrm>
          <a:prstGeom prst="rect">
            <a:avLst/>
          </a:prstGeom>
        </p:spPr>
      </p:pic>
    </p:spTree>
    <p:extLst>
      <p:ext uri="{BB962C8B-B14F-4D97-AF65-F5344CB8AC3E}">
        <p14:creationId xmlns:p14="http://schemas.microsoft.com/office/powerpoint/2010/main" val="33846340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D9F70-3F42-2D88-7A8C-67F0DEB9E78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20B0752-1126-C30E-60F6-F63A0F624625}"/>
              </a:ext>
            </a:extLst>
          </p:cNvPr>
          <p:cNvGraphicFramePr>
            <a:graphicFrameLocks noChangeAspect="1"/>
          </p:cNvGraphicFramePr>
          <p:nvPr>
            <p:custDataLst>
              <p:tags r:id="rId2"/>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spid="_x0000_s9219" name="think-cell Slide" r:id="rId5" imgW="395" imgH="394" progId="TCLayout.ActiveDocument.1">
                  <p:embed/>
                </p:oleObj>
              </mc:Choice>
              <mc:Fallback>
                <p:oleObj name="think-cell Slide" r:id="rId5" imgW="395" imgH="394" progId="TCLayout.ActiveDocument.1">
                  <p:embed/>
                  <p:pic>
                    <p:nvPicPr>
                      <p:cNvPr id="2" name="think-cell data - do not delete" hidden="1">
                        <a:extLst>
                          <a:ext uri="{FF2B5EF4-FFF2-40B4-BE49-F238E27FC236}">
                            <a16:creationId xmlns:a16="http://schemas.microsoft.com/office/drawing/2014/main" id="{F20B0752-1126-C30E-60F6-F63A0F624625}"/>
                          </a:ext>
                        </a:extLst>
                      </p:cNvPr>
                      <p:cNvPicPr/>
                      <p:nvPr/>
                    </p:nvPicPr>
                    <p:blipFill>
                      <a:blip r:embed="rId6"/>
                      <a:stretch>
                        <a:fillRect/>
                      </a:stretch>
                    </p:blipFill>
                    <p:spPr>
                      <a:xfrm>
                        <a:off x="1191" y="858441"/>
                        <a:ext cx="1191" cy="1191"/>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2BCE946D-3D7A-4D6E-A362-6BAEFA859475}"/>
              </a:ext>
            </a:extLst>
          </p:cNvPr>
          <p:cNvSpPr/>
          <p:nvPr/>
        </p:nvSpPr>
        <p:spPr>
          <a:xfrm>
            <a:off x="3297944" y="1836256"/>
            <a:ext cx="5121451" cy="3208571"/>
          </a:xfrm>
          <a:prstGeom prst="rect">
            <a:avLst/>
          </a:prstGeom>
        </p:spPr>
        <p:txBody>
          <a:bodyPr wrap="square">
            <a:spAutoFit/>
          </a:bodyPr>
          <a:lstStyle/>
          <a:p>
            <a:r>
              <a:rPr lang="tr-TR" sz="1350" dirty="0">
                <a:solidFill>
                  <a:schemeClr val="bg1"/>
                </a:solidFill>
              </a:rPr>
              <a:t>1- AI-</a:t>
            </a:r>
            <a:r>
              <a:rPr lang="tr-TR" sz="1350" dirty="0" err="1">
                <a:solidFill>
                  <a:schemeClr val="bg1"/>
                </a:solidFill>
              </a:rPr>
              <a:t>native</a:t>
            </a:r>
            <a:r>
              <a:rPr lang="tr-TR" sz="1350" dirty="0">
                <a:solidFill>
                  <a:schemeClr val="bg1"/>
                </a:solidFill>
              </a:rPr>
              <a:t> </a:t>
            </a:r>
            <a:r>
              <a:rPr lang="tr-TR" sz="1350" dirty="0" err="1">
                <a:solidFill>
                  <a:schemeClr val="bg1"/>
                </a:solidFill>
              </a:rPr>
              <a:t>autonomous</a:t>
            </a:r>
            <a:r>
              <a:rPr lang="tr-TR" sz="1350" dirty="0">
                <a:solidFill>
                  <a:schemeClr val="bg1"/>
                </a:solidFill>
              </a:rPr>
              <a:t> </a:t>
            </a:r>
            <a:r>
              <a:rPr lang="tr-TR" sz="1350" dirty="0" err="1">
                <a:solidFill>
                  <a:schemeClr val="bg1"/>
                </a:solidFill>
              </a:rPr>
              <a:t>networks</a:t>
            </a:r>
            <a:endParaRPr lang="tr-TR" sz="1350" dirty="0">
              <a:solidFill>
                <a:schemeClr val="bg1"/>
              </a:solidFill>
            </a:endParaRPr>
          </a:p>
          <a:p>
            <a:endParaRPr lang="tr-TR" sz="1350" dirty="0">
              <a:solidFill>
                <a:schemeClr val="bg1"/>
              </a:solidFill>
            </a:endParaRPr>
          </a:p>
          <a:p>
            <a:r>
              <a:rPr lang="tr-TR" sz="1350" dirty="0">
                <a:solidFill>
                  <a:schemeClr val="bg1"/>
                </a:solidFill>
              </a:rPr>
              <a:t>2- NTN-TN </a:t>
            </a:r>
            <a:r>
              <a:rPr lang="tr-TR" sz="1350" dirty="0" err="1">
                <a:solidFill>
                  <a:schemeClr val="bg1"/>
                </a:solidFill>
              </a:rPr>
              <a:t>hybrid</a:t>
            </a:r>
            <a:r>
              <a:rPr lang="tr-TR" sz="1350" dirty="0">
                <a:solidFill>
                  <a:schemeClr val="bg1"/>
                </a:solidFill>
              </a:rPr>
              <a:t> </a:t>
            </a:r>
            <a:r>
              <a:rPr lang="tr-TR" sz="1350" dirty="0" err="1">
                <a:solidFill>
                  <a:schemeClr val="bg1"/>
                </a:solidFill>
              </a:rPr>
              <a:t>networks</a:t>
            </a:r>
            <a:endParaRPr lang="tr-TR" sz="1350" dirty="0">
              <a:solidFill>
                <a:schemeClr val="bg1"/>
              </a:solidFill>
            </a:endParaRPr>
          </a:p>
          <a:p>
            <a:endParaRPr lang="tr-TR" sz="1350" dirty="0">
              <a:solidFill>
                <a:schemeClr val="bg1"/>
              </a:solidFill>
            </a:endParaRPr>
          </a:p>
          <a:p>
            <a:r>
              <a:rPr lang="tr-TR" sz="1350" dirty="0">
                <a:solidFill>
                  <a:schemeClr val="bg1"/>
                </a:solidFill>
              </a:rPr>
              <a:t>3- </a:t>
            </a:r>
            <a:r>
              <a:rPr lang="tr-TR" sz="1350" dirty="0" err="1">
                <a:solidFill>
                  <a:schemeClr val="bg1"/>
                </a:solidFill>
              </a:rPr>
              <a:t>Digital</a:t>
            </a:r>
            <a:r>
              <a:rPr lang="tr-TR" sz="1350" dirty="0">
                <a:solidFill>
                  <a:schemeClr val="bg1"/>
                </a:solidFill>
              </a:rPr>
              <a:t> </a:t>
            </a:r>
            <a:r>
              <a:rPr lang="tr-TR" sz="1350" dirty="0" err="1">
                <a:solidFill>
                  <a:schemeClr val="bg1"/>
                </a:solidFill>
              </a:rPr>
              <a:t>twin</a:t>
            </a:r>
            <a:r>
              <a:rPr lang="tr-TR" sz="1350" dirty="0">
                <a:solidFill>
                  <a:schemeClr val="bg1"/>
                </a:solidFill>
              </a:rPr>
              <a:t> </a:t>
            </a:r>
            <a:r>
              <a:rPr lang="tr-TR" sz="1350" dirty="0" err="1">
                <a:solidFill>
                  <a:schemeClr val="bg1"/>
                </a:solidFill>
              </a:rPr>
              <a:t>empowered</a:t>
            </a:r>
            <a:r>
              <a:rPr lang="tr-TR" sz="1350" dirty="0">
                <a:solidFill>
                  <a:schemeClr val="bg1"/>
                </a:solidFill>
              </a:rPr>
              <a:t> </a:t>
            </a:r>
            <a:r>
              <a:rPr lang="tr-TR" sz="1350" dirty="0" err="1">
                <a:solidFill>
                  <a:schemeClr val="bg1"/>
                </a:solidFill>
              </a:rPr>
              <a:t>networks</a:t>
            </a:r>
            <a:endParaRPr lang="tr-TR" sz="1350" dirty="0">
              <a:solidFill>
                <a:schemeClr val="bg1"/>
              </a:solidFill>
            </a:endParaRPr>
          </a:p>
          <a:p>
            <a:endParaRPr lang="tr-TR" sz="1350" dirty="0">
              <a:solidFill>
                <a:schemeClr val="bg1"/>
              </a:solidFill>
            </a:endParaRPr>
          </a:p>
          <a:p>
            <a:r>
              <a:rPr lang="tr-TR" sz="1350" dirty="0">
                <a:solidFill>
                  <a:schemeClr val="bg1"/>
                </a:solidFill>
              </a:rPr>
              <a:t>4- </a:t>
            </a:r>
            <a:r>
              <a:rPr lang="tr-TR" sz="1350" dirty="0" err="1">
                <a:solidFill>
                  <a:schemeClr val="bg1"/>
                </a:solidFill>
              </a:rPr>
              <a:t>Integrated</a:t>
            </a:r>
            <a:r>
              <a:rPr lang="tr-TR" sz="1350" dirty="0">
                <a:solidFill>
                  <a:schemeClr val="bg1"/>
                </a:solidFill>
              </a:rPr>
              <a:t> </a:t>
            </a:r>
            <a:r>
              <a:rPr lang="tr-TR" sz="1350" dirty="0" err="1">
                <a:solidFill>
                  <a:schemeClr val="bg1"/>
                </a:solidFill>
              </a:rPr>
              <a:t>sensing</a:t>
            </a:r>
            <a:r>
              <a:rPr lang="tr-TR" sz="1350" dirty="0">
                <a:solidFill>
                  <a:schemeClr val="bg1"/>
                </a:solidFill>
              </a:rPr>
              <a:t> </a:t>
            </a:r>
            <a:r>
              <a:rPr lang="tr-TR" sz="1350" dirty="0" err="1">
                <a:solidFill>
                  <a:schemeClr val="bg1"/>
                </a:solidFill>
              </a:rPr>
              <a:t>and</a:t>
            </a:r>
            <a:r>
              <a:rPr lang="tr-TR" sz="1350" dirty="0">
                <a:solidFill>
                  <a:schemeClr val="bg1"/>
                </a:solidFill>
              </a:rPr>
              <a:t> </a:t>
            </a:r>
            <a:r>
              <a:rPr lang="tr-TR" sz="1350" dirty="0" err="1">
                <a:solidFill>
                  <a:schemeClr val="bg1"/>
                </a:solidFill>
              </a:rPr>
              <a:t>communication</a:t>
            </a:r>
            <a:endParaRPr lang="tr-TR" sz="1350" dirty="0">
              <a:solidFill>
                <a:schemeClr val="bg1"/>
              </a:solidFill>
            </a:endParaRPr>
          </a:p>
          <a:p>
            <a:endParaRPr lang="tr-TR" sz="1350" dirty="0">
              <a:solidFill>
                <a:schemeClr val="bg1"/>
              </a:solidFill>
            </a:endParaRPr>
          </a:p>
          <a:p>
            <a:r>
              <a:rPr lang="tr-TR" sz="1350" dirty="0">
                <a:solidFill>
                  <a:schemeClr val="bg1"/>
                </a:solidFill>
              </a:rPr>
              <a:t>5- </a:t>
            </a:r>
            <a:r>
              <a:rPr lang="tr-TR" sz="1350" dirty="0" err="1">
                <a:solidFill>
                  <a:schemeClr val="bg1"/>
                </a:solidFill>
              </a:rPr>
              <a:t>Sustainable</a:t>
            </a:r>
            <a:r>
              <a:rPr lang="tr-TR" sz="1350" dirty="0">
                <a:solidFill>
                  <a:schemeClr val="bg1"/>
                </a:solidFill>
              </a:rPr>
              <a:t> </a:t>
            </a:r>
            <a:r>
              <a:rPr lang="tr-TR" sz="1350" dirty="0" err="1">
                <a:solidFill>
                  <a:schemeClr val="bg1"/>
                </a:solidFill>
              </a:rPr>
              <a:t>next</a:t>
            </a:r>
            <a:r>
              <a:rPr lang="tr-TR" sz="1350" dirty="0">
                <a:solidFill>
                  <a:schemeClr val="bg1"/>
                </a:solidFill>
              </a:rPr>
              <a:t> </a:t>
            </a:r>
            <a:r>
              <a:rPr lang="tr-TR" sz="1350" dirty="0" err="1">
                <a:solidFill>
                  <a:schemeClr val="bg1"/>
                </a:solidFill>
              </a:rPr>
              <a:t>generation</a:t>
            </a:r>
            <a:r>
              <a:rPr lang="tr-TR" sz="1350" dirty="0">
                <a:solidFill>
                  <a:schemeClr val="bg1"/>
                </a:solidFill>
              </a:rPr>
              <a:t> </a:t>
            </a:r>
            <a:r>
              <a:rPr lang="tr-TR" sz="1350" dirty="0" err="1">
                <a:solidFill>
                  <a:schemeClr val="bg1"/>
                </a:solidFill>
              </a:rPr>
              <a:t>networks</a:t>
            </a:r>
            <a:endParaRPr lang="tr-TR" sz="1350" dirty="0">
              <a:solidFill>
                <a:schemeClr val="bg1"/>
              </a:solidFill>
            </a:endParaRPr>
          </a:p>
          <a:p>
            <a:endParaRPr lang="tr-TR" sz="1350" dirty="0">
              <a:solidFill>
                <a:schemeClr val="bg1"/>
              </a:solidFill>
            </a:endParaRPr>
          </a:p>
          <a:p>
            <a:r>
              <a:rPr lang="tr-TR" sz="1350" dirty="0">
                <a:solidFill>
                  <a:schemeClr val="bg1"/>
                </a:solidFill>
              </a:rPr>
              <a:t>6- Quantum Technologies </a:t>
            </a:r>
            <a:r>
              <a:rPr lang="tr-TR" sz="1350" dirty="0" err="1">
                <a:solidFill>
                  <a:schemeClr val="bg1"/>
                </a:solidFill>
              </a:rPr>
              <a:t>for</a:t>
            </a:r>
            <a:r>
              <a:rPr lang="tr-TR" sz="1350" dirty="0">
                <a:solidFill>
                  <a:schemeClr val="bg1"/>
                </a:solidFill>
              </a:rPr>
              <a:t> </a:t>
            </a:r>
            <a:r>
              <a:rPr lang="tr-TR" sz="1350" dirty="0" err="1">
                <a:solidFill>
                  <a:schemeClr val="bg1"/>
                </a:solidFill>
              </a:rPr>
              <a:t>networks</a:t>
            </a:r>
            <a:endParaRPr lang="tr-TR" sz="1350" dirty="0">
              <a:solidFill>
                <a:schemeClr val="bg1"/>
              </a:solidFill>
            </a:endParaRPr>
          </a:p>
          <a:p>
            <a:endParaRPr lang="tr-TR" sz="1350" dirty="0">
              <a:solidFill>
                <a:schemeClr val="bg1"/>
              </a:solidFill>
            </a:endParaRPr>
          </a:p>
          <a:p>
            <a:r>
              <a:rPr lang="tr-TR" sz="1350" dirty="0">
                <a:solidFill>
                  <a:schemeClr val="bg1"/>
                </a:solidFill>
              </a:rPr>
              <a:t>7- </a:t>
            </a:r>
            <a:r>
              <a:rPr lang="tr-TR" sz="1350" dirty="0" err="1">
                <a:solidFill>
                  <a:schemeClr val="bg1"/>
                </a:solidFill>
              </a:rPr>
              <a:t>Timing</a:t>
            </a:r>
            <a:r>
              <a:rPr lang="tr-TR" sz="1350" dirty="0">
                <a:solidFill>
                  <a:schemeClr val="bg1"/>
                </a:solidFill>
              </a:rPr>
              <a:t>, </a:t>
            </a:r>
            <a:r>
              <a:rPr lang="tr-TR" sz="1350" dirty="0" err="1">
                <a:solidFill>
                  <a:schemeClr val="bg1"/>
                </a:solidFill>
              </a:rPr>
              <a:t>synch</a:t>
            </a:r>
            <a:r>
              <a:rPr lang="tr-TR" sz="1350" dirty="0">
                <a:solidFill>
                  <a:schemeClr val="bg1"/>
                </a:solidFill>
              </a:rPr>
              <a:t> </a:t>
            </a:r>
            <a:r>
              <a:rPr lang="tr-TR" sz="1350" dirty="0" err="1">
                <a:solidFill>
                  <a:schemeClr val="bg1"/>
                </a:solidFill>
              </a:rPr>
              <a:t>and</a:t>
            </a:r>
            <a:r>
              <a:rPr lang="tr-TR" sz="1350" dirty="0">
                <a:solidFill>
                  <a:schemeClr val="bg1"/>
                </a:solidFill>
              </a:rPr>
              <a:t> </a:t>
            </a:r>
            <a:r>
              <a:rPr lang="tr-TR" sz="1350" dirty="0" err="1">
                <a:solidFill>
                  <a:schemeClr val="bg1"/>
                </a:solidFill>
              </a:rPr>
              <a:t>positioning</a:t>
            </a:r>
            <a:endParaRPr lang="tr-TR" sz="1350" dirty="0">
              <a:solidFill>
                <a:schemeClr val="bg1"/>
              </a:solidFill>
            </a:endParaRPr>
          </a:p>
          <a:p>
            <a:endParaRPr lang="tr-TR" sz="1350" dirty="0">
              <a:solidFill>
                <a:schemeClr val="bg1"/>
              </a:solidFill>
            </a:endParaRPr>
          </a:p>
          <a:p>
            <a:r>
              <a:rPr lang="tr-TR" sz="1350" dirty="0">
                <a:solidFill>
                  <a:schemeClr val="bg1"/>
                </a:solidFill>
              </a:rPr>
              <a:t>8- </a:t>
            </a:r>
            <a:r>
              <a:rPr lang="tr-TR" sz="1350" dirty="0" err="1">
                <a:solidFill>
                  <a:schemeClr val="bg1"/>
                </a:solidFill>
              </a:rPr>
              <a:t>Cybersecurity</a:t>
            </a:r>
            <a:r>
              <a:rPr lang="tr-TR" sz="1350" dirty="0">
                <a:solidFill>
                  <a:schemeClr val="bg1"/>
                </a:solidFill>
              </a:rPr>
              <a:t> </a:t>
            </a:r>
            <a:r>
              <a:rPr lang="tr-TR" sz="1350" dirty="0" err="1">
                <a:solidFill>
                  <a:schemeClr val="bg1"/>
                </a:solidFill>
              </a:rPr>
              <a:t>for</a:t>
            </a:r>
            <a:r>
              <a:rPr lang="tr-TR" sz="1350" dirty="0">
                <a:solidFill>
                  <a:schemeClr val="bg1"/>
                </a:solidFill>
              </a:rPr>
              <a:t> </a:t>
            </a:r>
            <a:r>
              <a:rPr lang="tr-TR" sz="1350" dirty="0" err="1">
                <a:solidFill>
                  <a:schemeClr val="bg1"/>
                </a:solidFill>
              </a:rPr>
              <a:t>networks</a:t>
            </a:r>
            <a:endParaRPr lang="tr-TR" sz="1350" dirty="0">
              <a:solidFill>
                <a:schemeClr val="bg1"/>
              </a:solidFill>
            </a:endParaRPr>
          </a:p>
        </p:txBody>
      </p:sp>
      <p:pic>
        <p:nvPicPr>
          <p:cNvPr id="9" name="Resim 8" descr="kişi, şahıs, hafif içeren bir resim&#10;&#10;Yapay zeka tarafından oluşturulmuş içerik yanlış olabilir.">
            <a:extLst>
              <a:ext uri="{FF2B5EF4-FFF2-40B4-BE49-F238E27FC236}">
                <a16:creationId xmlns:a16="http://schemas.microsoft.com/office/drawing/2014/main" id="{DEBAE110-1F80-4B5A-DA43-9C41F62C73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499" y="857250"/>
            <a:ext cx="2975203" cy="5143500"/>
          </a:xfrm>
          <a:prstGeom prst="rect">
            <a:avLst/>
          </a:prstGeom>
        </p:spPr>
      </p:pic>
      <p:sp>
        <p:nvSpPr>
          <p:cNvPr id="7" name="Metin kutusu 6">
            <a:extLst>
              <a:ext uri="{FF2B5EF4-FFF2-40B4-BE49-F238E27FC236}">
                <a16:creationId xmlns:a16="http://schemas.microsoft.com/office/drawing/2014/main" id="{4B565D02-50F3-DC09-1495-C6B6C938BB14}"/>
              </a:ext>
            </a:extLst>
          </p:cNvPr>
          <p:cNvSpPr txBox="1"/>
          <p:nvPr/>
        </p:nvSpPr>
        <p:spPr>
          <a:xfrm>
            <a:off x="483448" y="1264294"/>
            <a:ext cx="2033303" cy="507831"/>
          </a:xfrm>
          <a:prstGeom prst="rect">
            <a:avLst/>
          </a:prstGeom>
          <a:noFill/>
        </p:spPr>
        <p:txBody>
          <a:bodyPr wrap="square">
            <a:spAutoFit/>
          </a:bodyPr>
          <a:lstStyle/>
          <a:p>
            <a:pPr algn="ctr"/>
            <a:r>
              <a:rPr lang="tr-TR" sz="1350" b="1" dirty="0" err="1">
                <a:solidFill>
                  <a:schemeClr val="bg1"/>
                </a:solidFill>
              </a:rPr>
              <a:t>Priority</a:t>
            </a:r>
            <a:r>
              <a:rPr lang="tr-TR" sz="1350" b="1" dirty="0">
                <a:solidFill>
                  <a:schemeClr val="bg1"/>
                </a:solidFill>
              </a:rPr>
              <a:t> </a:t>
            </a:r>
            <a:r>
              <a:rPr lang="tr-TR" sz="1350" b="1" dirty="0" err="1">
                <a:solidFill>
                  <a:schemeClr val="bg1"/>
                </a:solidFill>
              </a:rPr>
              <a:t>Topic</a:t>
            </a:r>
            <a:endParaRPr lang="tr-TR" sz="1350" b="1" dirty="0">
              <a:solidFill>
                <a:schemeClr val="bg1"/>
              </a:solidFill>
            </a:endParaRPr>
          </a:p>
          <a:p>
            <a:pPr algn="ctr"/>
            <a:r>
              <a:rPr lang="tr-TR" sz="1350" b="1" dirty="0">
                <a:solidFill>
                  <a:schemeClr val="bg1"/>
                </a:solidFill>
              </a:rPr>
              <a:t>in </a:t>
            </a:r>
            <a:r>
              <a:rPr lang="tr-TR" sz="1350" b="1" dirty="0" err="1">
                <a:solidFill>
                  <a:schemeClr val="bg1"/>
                </a:solidFill>
              </a:rPr>
              <a:t>the</a:t>
            </a:r>
            <a:r>
              <a:rPr lang="tr-TR" sz="1350" b="1" dirty="0">
                <a:solidFill>
                  <a:schemeClr val="bg1"/>
                </a:solidFill>
              </a:rPr>
              <a:t> </a:t>
            </a:r>
            <a:r>
              <a:rPr lang="tr-TR" sz="1350" b="1" dirty="0" err="1">
                <a:solidFill>
                  <a:schemeClr val="bg1"/>
                </a:solidFill>
              </a:rPr>
              <a:t>Telecom</a:t>
            </a:r>
            <a:r>
              <a:rPr lang="tr-TR" sz="1350" b="1" dirty="0">
                <a:solidFill>
                  <a:schemeClr val="bg1"/>
                </a:solidFill>
              </a:rPr>
              <a:t> Domain</a:t>
            </a:r>
          </a:p>
        </p:txBody>
      </p:sp>
    </p:spTree>
    <p:extLst>
      <p:ext uri="{BB962C8B-B14F-4D97-AF65-F5344CB8AC3E}">
        <p14:creationId xmlns:p14="http://schemas.microsoft.com/office/powerpoint/2010/main" val="4215101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6">
            <a:extLst>
              <a:ext uri="{FF2B5EF4-FFF2-40B4-BE49-F238E27FC236}">
                <a16:creationId xmlns:a16="http://schemas.microsoft.com/office/drawing/2014/main" id="{535707D7-C7F3-7E49-AF3F-669CEEE5A270}"/>
              </a:ext>
            </a:extLst>
          </p:cNvPr>
          <p:cNvSpPr txBox="1"/>
          <p:nvPr/>
        </p:nvSpPr>
        <p:spPr>
          <a:xfrm>
            <a:off x="220981" y="1479390"/>
            <a:ext cx="4351019" cy="369332"/>
          </a:xfrm>
          <a:prstGeom prst="rect">
            <a:avLst/>
          </a:prstGeom>
          <a:noFill/>
        </p:spPr>
        <p:txBody>
          <a:bodyPr wrap="square" rtlCol="0">
            <a:spAutoFit/>
          </a:bodyPr>
          <a:lstStyle/>
          <a:p>
            <a:r>
              <a:rPr lang="tr-TR" b="1" dirty="0">
                <a:solidFill>
                  <a:srgbClr val="002855"/>
                </a:solidFill>
                <a:latin typeface="CentraleSans Book" panose="02000000000000000000" pitchFamily="50" charset="-94"/>
                <a:cs typeface="Arial" panose="020B0604020202020204" pitchFamily="34" charset="0"/>
              </a:rPr>
              <a:t>Kimlik Doğrulama (</a:t>
            </a:r>
            <a:r>
              <a:rPr lang="tr-TR" b="1" dirty="0" err="1">
                <a:solidFill>
                  <a:srgbClr val="002855"/>
                </a:solidFill>
                <a:latin typeface="CentraleSans Book" panose="02000000000000000000" pitchFamily="50" charset="-94"/>
                <a:cs typeface="Arial" panose="020B0604020202020204" pitchFamily="34" charset="0"/>
              </a:rPr>
              <a:t>Authentication</a:t>
            </a:r>
            <a:r>
              <a:rPr lang="tr-TR" b="1" dirty="0">
                <a:solidFill>
                  <a:srgbClr val="002855"/>
                </a:solidFill>
                <a:latin typeface="CentraleSans Book" panose="02000000000000000000" pitchFamily="50" charset="-94"/>
                <a:cs typeface="Arial" panose="020B0604020202020204" pitchFamily="34" charset="0"/>
              </a:rPr>
              <a:t> ): </a:t>
            </a:r>
          </a:p>
        </p:txBody>
      </p:sp>
      <p:pic>
        <p:nvPicPr>
          <p:cNvPr id="9" name="Picture 8" descr="Text&#10;&#10;Description automatically generated with medium confidence">
            <a:extLst>
              <a:ext uri="{FF2B5EF4-FFF2-40B4-BE49-F238E27FC236}">
                <a16:creationId xmlns:a16="http://schemas.microsoft.com/office/drawing/2014/main" id="{DBBC81F4-C6DC-4F41-A9F9-325FB261425D}"/>
              </a:ext>
            </a:extLst>
          </p:cNvPr>
          <p:cNvPicPr>
            <a:picLocks noChangeAspect="1"/>
          </p:cNvPicPr>
          <p:nvPr/>
        </p:nvPicPr>
        <p:blipFill>
          <a:blip r:embed="rId2"/>
          <a:stretch>
            <a:fillRect/>
          </a:stretch>
        </p:blipFill>
        <p:spPr>
          <a:xfrm>
            <a:off x="8322631" y="960338"/>
            <a:ext cx="600389" cy="598298"/>
          </a:xfrm>
          <a:prstGeom prst="rect">
            <a:avLst/>
          </a:prstGeom>
        </p:spPr>
      </p:pic>
      <p:sp>
        <p:nvSpPr>
          <p:cNvPr id="13" name="Metin kutusu 12">
            <a:extLst>
              <a:ext uri="{FF2B5EF4-FFF2-40B4-BE49-F238E27FC236}">
                <a16:creationId xmlns:a16="http://schemas.microsoft.com/office/drawing/2014/main" id="{40AC99C7-2C69-413C-B050-9B229923743C}"/>
              </a:ext>
            </a:extLst>
          </p:cNvPr>
          <p:cNvSpPr txBox="1"/>
          <p:nvPr/>
        </p:nvSpPr>
        <p:spPr>
          <a:xfrm>
            <a:off x="159530" y="1815778"/>
            <a:ext cx="4351020" cy="3000821"/>
          </a:xfrm>
          <a:prstGeom prst="rect">
            <a:avLst/>
          </a:prstGeom>
          <a:noFill/>
        </p:spPr>
        <p:txBody>
          <a:bodyPr wrap="square" rtlCol="0">
            <a:spAutoFit/>
          </a:bodyPr>
          <a:lstStyle/>
          <a:p>
            <a:r>
              <a:rPr lang="tr-TR" sz="1350" dirty="0">
                <a:solidFill>
                  <a:srgbClr val="002060"/>
                </a:solidFill>
                <a:latin typeface="CentraleSans Book" panose="02000000000000000000" pitchFamily="50" charset="-94"/>
              </a:rPr>
              <a:t>Kablosuz ağlarda kimlik doğrulama 2 şekilde sağlanır:</a:t>
            </a:r>
          </a:p>
          <a:p>
            <a:r>
              <a:rPr lang="tr-TR" sz="1350" b="1" dirty="0">
                <a:solidFill>
                  <a:srgbClr val="002060"/>
                </a:solidFill>
                <a:latin typeface="CentraleSans Book" panose="02000000000000000000" pitchFamily="50" charset="-94"/>
              </a:rPr>
              <a:t>Önceden Paylaşılan Şifre (PSK) </a:t>
            </a:r>
            <a:r>
              <a:rPr lang="tr-TR" sz="1350" b="1" dirty="0" err="1">
                <a:solidFill>
                  <a:srgbClr val="002060"/>
                </a:solidFill>
                <a:latin typeface="CentraleSans Book" panose="02000000000000000000" pitchFamily="50" charset="-94"/>
              </a:rPr>
              <a:t>Pre</a:t>
            </a:r>
            <a:r>
              <a:rPr lang="tr-TR" sz="1350" b="1" dirty="0">
                <a:solidFill>
                  <a:srgbClr val="002060"/>
                </a:solidFill>
                <a:latin typeface="CentraleSans Book" panose="02000000000000000000" pitchFamily="50" charset="-94"/>
              </a:rPr>
              <a:t> </a:t>
            </a:r>
            <a:r>
              <a:rPr lang="tr-TR" sz="1350" b="1" dirty="0" err="1">
                <a:solidFill>
                  <a:srgbClr val="002060"/>
                </a:solidFill>
                <a:latin typeface="CentraleSans Book" panose="02000000000000000000" pitchFamily="50" charset="-94"/>
              </a:rPr>
              <a:t>Shared</a:t>
            </a:r>
            <a:r>
              <a:rPr lang="tr-TR" sz="1350" b="1" dirty="0">
                <a:solidFill>
                  <a:srgbClr val="002060"/>
                </a:solidFill>
                <a:latin typeface="CentraleSans Book" panose="02000000000000000000" pitchFamily="50" charset="-94"/>
              </a:rPr>
              <a:t> </a:t>
            </a:r>
            <a:r>
              <a:rPr lang="tr-TR" sz="1350" b="1" dirty="0" err="1">
                <a:solidFill>
                  <a:srgbClr val="002060"/>
                </a:solidFill>
                <a:latin typeface="CentraleSans Book" panose="02000000000000000000" pitchFamily="50" charset="-94"/>
              </a:rPr>
              <a:t>Key</a:t>
            </a:r>
            <a:r>
              <a:rPr lang="tr-TR" sz="1350" b="1" dirty="0">
                <a:solidFill>
                  <a:srgbClr val="002060"/>
                </a:solidFill>
                <a:latin typeface="CentraleSans Book" panose="02000000000000000000" pitchFamily="50" charset="-94"/>
              </a:rPr>
              <a:t>):</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Bir şifre belirlenerek ağ cihazının içine yazılır. </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Şifre ağa bağlanması istenen kişilerle paylaşılır.</a:t>
            </a:r>
          </a:p>
          <a:p>
            <a:pPr marL="214313" indent="-214313">
              <a:buFont typeface="Arial" panose="020B0604020202020204" pitchFamily="34" charset="0"/>
              <a:buChar char="•"/>
            </a:pPr>
            <a:endParaRPr lang="tr-TR" sz="1350" dirty="0">
              <a:solidFill>
                <a:srgbClr val="002060"/>
              </a:solidFill>
              <a:latin typeface="CentraleSans Book" panose="02000000000000000000" pitchFamily="50" charset="-94"/>
            </a:endParaRPr>
          </a:p>
          <a:p>
            <a:pPr marL="214313" indent="-214313">
              <a:buFont typeface="Arial" panose="020B0604020202020204" pitchFamily="34" charset="0"/>
              <a:buChar char="•"/>
            </a:pPr>
            <a:endParaRPr lang="tr-TR" sz="1350" dirty="0">
              <a:solidFill>
                <a:srgbClr val="002060"/>
              </a:solidFill>
              <a:latin typeface="CentraleSans Book" panose="02000000000000000000" pitchFamily="50" charset="-94"/>
            </a:endParaRPr>
          </a:p>
          <a:p>
            <a:r>
              <a:rPr lang="tr-TR" sz="1350" b="1" dirty="0">
                <a:solidFill>
                  <a:srgbClr val="002060"/>
                </a:solidFill>
                <a:latin typeface="CentraleSans Book" panose="02000000000000000000" pitchFamily="50" charset="-94"/>
              </a:rPr>
              <a:t>Kullanıcılar için Kullanıcı Adı ve Şifresi kullanma:</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Her kullanıcı için ayrı bir kullanıcı adı ve şifresi oluşturulur.</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Kullanıcı adı ve şifresi Ağ cihazının arkasına bağlana bir </a:t>
            </a:r>
            <a:r>
              <a:rPr lang="tr-TR" sz="1350" dirty="0" err="1">
                <a:solidFill>
                  <a:srgbClr val="002060"/>
                </a:solidFill>
                <a:latin typeface="CentraleSans Book" panose="02000000000000000000" pitchFamily="50" charset="-94"/>
              </a:rPr>
              <a:t>Server’da</a:t>
            </a:r>
            <a:r>
              <a:rPr lang="tr-TR" sz="1350" dirty="0">
                <a:solidFill>
                  <a:srgbClr val="002060"/>
                </a:solidFill>
                <a:latin typeface="CentraleSans Book" panose="02000000000000000000" pitchFamily="50" charset="-94"/>
              </a:rPr>
              <a:t> tutulur.</a:t>
            </a:r>
          </a:p>
          <a:p>
            <a:endParaRPr lang="tr-TR" sz="1350" dirty="0">
              <a:solidFill>
                <a:srgbClr val="002060"/>
              </a:solidFill>
              <a:latin typeface="CentraleSans Book" panose="02000000000000000000" pitchFamily="50" charset="-94"/>
            </a:endParaRPr>
          </a:p>
          <a:p>
            <a:pPr marL="214313" indent="-214313">
              <a:buFont typeface="Arial" panose="020B0604020202020204" pitchFamily="34" charset="0"/>
              <a:buChar char="•"/>
            </a:pPr>
            <a:endParaRPr lang="tr-TR" sz="1350" dirty="0">
              <a:solidFill>
                <a:srgbClr val="002060"/>
              </a:solidFill>
              <a:latin typeface="CentraleSans Book" panose="02000000000000000000" pitchFamily="50" charset="-94"/>
            </a:endParaRPr>
          </a:p>
        </p:txBody>
      </p:sp>
      <p:sp>
        <p:nvSpPr>
          <p:cNvPr id="20" name="Metin kutusu 19">
            <a:extLst>
              <a:ext uri="{FF2B5EF4-FFF2-40B4-BE49-F238E27FC236}">
                <a16:creationId xmlns:a16="http://schemas.microsoft.com/office/drawing/2014/main" id="{C0836062-E3C4-4BD4-B6ED-8D636EF21DCF}"/>
              </a:ext>
            </a:extLst>
          </p:cNvPr>
          <p:cNvSpPr txBox="1"/>
          <p:nvPr/>
        </p:nvSpPr>
        <p:spPr>
          <a:xfrm>
            <a:off x="159530" y="955951"/>
            <a:ext cx="7960799" cy="507831"/>
          </a:xfrm>
          <a:prstGeom prst="rect">
            <a:avLst/>
          </a:prstGeom>
          <a:noFill/>
        </p:spPr>
        <p:txBody>
          <a:bodyPr wrap="square" rtlCol="0">
            <a:spAutoFit/>
          </a:bodyPr>
          <a:lstStyle/>
          <a:p>
            <a:pPr algn="ctr"/>
            <a:r>
              <a:rPr lang="tr-TR" sz="2700" b="1" dirty="0">
                <a:solidFill>
                  <a:srgbClr val="002060"/>
                </a:solidFill>
                <a:latin typeface="CentraleSans Book" panose="02000000000000000000" pitchFamily="50" charset="-94"/>
              </a:rPr>
              <a:t>Kablosuz Ağ</a:t>
            </a:r>
          </a:p>
        </p:txBody>
      </p:sp>
      <p:sp>
        <p:nvSpPr>
          <p:cNvPr id="2" name="Alt Bilgi Yer Tutucusu 1">
            <a:extLst>
              <a:ext uri="{FF2B5EF4-FFF2-40B4-BE49-F238E27FC236}">
                <a16:creationId xmlns:a16="http://schemas.microsoft.com/office/drawing/2014/main" id="{80C378CF-35B7-49CD-9B99-437E1171C39E}"/>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
        <p:nvSpPr>
          <p:cNvPr id="27" name="Metin kutusu 26">
            <a:extLst>
              <a:ext uri="{FF2B5EF4-FFF2-40B4-BE49-F238E27FC236}">
                <a16:creationId xmlns:a16="http://schemas.microsoft.com/office/drawing/2014/main" id="{72377FBD-3B7F-4C50-8291-CE697C128614}"/>
              </a:ext>
            </a:extLst>
          </p:cNvPr>
          <p:cNvSpPr txBox="1"/>
          <p:nvPr/>
        </p:nvSpPr>
        <p:spPr>
          <a:xfrm>
            <a:off x="4746626" y="1815778"/>
            <a:ext cx="4351020" cy="4247317"/>
          </a:xfrm>
          <a:prstGeom prst="rect">
            <a:avLst/>
          </a:prstGeom>
          <a:noFill/>
        </p:spPr>
        <p:txBody>
          <a:bodyPr wrap="square" rtlCol="0">
            <a:spAutoFit/>
          </a:bodyPr>
          <a:lstStyle/>
          <a:p>
            <a:r>
              <a:rPr lang="tr-TR" sz="1350" b="1" dirty="0">
                <a:solidFill>
                  <a:srgbClr val="002060"/>
                </a:solidFill>
                <a:latin typeface="CentraleSans Book" panose="02000000000000000000" pitchFamily="50" charset="-94"/>
              </a:rPr>
              <a:t>WEP: </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İlk kullanılan şifreleme yöntemidir.</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Zayıflıkları tespit edildikten sonra WPA1 ile değiştirilmiştir.</a:t>
            </a:r>
          </a:p>
          <a:p>
            <a:endParaRPr lang="tr-TR" sz="1350" dirty="0">
              <a:solidFill>
                <a:srgbClr val="002060"/>
              </a:solidFill>
              <a:latin typeface="CentraleSans Book" panose="02000000000000000000" pitchFamily="50" charset="-94"/>
            </a:endParaRPr>
          </a:p>
          <a:p>
            <a:r>
              <a:rPr lang="tr-TR" sz="1350" b="1" dirty="0">
                <a:solidFill>
                  <a:srgbClr val="002060"/>
                </a:solidFill>
                <a:latin typeface="CentraleSans Book" panose="02000000000000000000" pitchFamily="50" charset="-94"/>
              </a:rPr>
              <a:t>WPA1: </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2003 yılında geliştirilmiş, </a:t>
            </a:r>
            <a:r>
              <a:rPr lang="tr-TR" sz="1350" dirty="0" err="1">
                <a:solidFill>
                  <a:srgbClr val="002060"/>
                </a:solidFill>
                <a:latin typeface="CentraleSans Book" panose="02000000000000000000" pitchFamily="50" charset="-94"/>
              </a:rPr>
              <a:t>WEP’e</a:t>
            </a:r>
            <a:r>
              <a:rPr lang="tr-TR" sz="1350" dirty="0">
                <a:solidFill>
                  <a:srgbClr val="002060"/>
                </a:solidFill>
                <a:latin typeface="CentraleSans Book" panose="02000000000000000000" pitchFamily="50" charset="-94"/>
              </a:rPr>
              <a:t> göre daha güvenli bir şifreleme yöntemidir.</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128 bitlik bir şifreleme yöntemi kullanır.</a:t>
            </a:r>
          </a:p>
          <a:p>
            <a:pPr marL="214313" indent="-214313">
              <a:buFont typeface="Arial" panose="020B0604020202020204" pitchFamily="34" charset="0"/>
              <a:buChar char="•"/>
            </a:pPr>
            <a:endParaRPr lang="tr-TR" sz="1350" dirty="0">
              <a:solidFill>
                <a:srgbClr val="002060"/>
              </a:solidFill>
              <a:latin typeface="CentraleSans Book" panose="02000000000000000000" pitchFamily="50" charset="-94"/>
            </a:endParaRPr>
          </a:p>
          <a:p>
            <a:r>
              <a:rPr lang="tr-TR" sz="1350" dirty="0">
                <a:solidFill>
                  <a:srgbClr val="002060"/>
                </a:solidFill>
                <a:latin typeface="CentraleSans Book" panose="02000000000000000000" pitchFamily="50" charset="-94"/>
              </a:rPr>
              <a:t> </a:t>
            </a:r>
            <a:r>
              <a:rPr lang="tr-TR" sz="1350" b="1" dirty="0">
                <a:solidFill>
                  <a:srgbClr val="002060"/>
                </a:solidFill>
                <a:latin typeface="CentraleSans Book" panose="02000000000000000000" pitchFamily="50" charset="-94"/>
              </a:rPr>
              <a:t>WPA2: </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2006 yılında kullanılmaya başlamıştır.</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AES şifreleme yöntemi kullanır.</a:t>
            </a:r>
          </a:p>
          <a:p>
            <a:pPr marL="214313" indent="-214313">
              <a:buFont typeface="Arial" panose="020B0604020202020204" pitchFamily="34" charset="0"/>
              <a:buChar char="•"/>
            </a:pPr>
            <a:endParaRPr lang="tr-TR" sz="1350" dirty="0">
              <a:solidFill>
                <a:srgbClr val="002060"/>
              </a:solidFill>
              <a:latin typeface="CentraleSans Book" panose="02000000000000000000" pitchFamily="50" charset="-94"/>
            </a:endParaRPr>
          </a:p>
          <a:p>
            <a:r>
              <a:rPr lang="tr-TR" sz="1350" b="1" dirty="0">
                <a:solidFill>
                  <a:srgbClr val="002060"/>
                </a:solidFill>
                <a:latin typeface="CentraleSans Book" panose="02000000000000000000" pitchFamily="50" charset="-94"/>
              </a:rPr>
              <a:t>WPA3:</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2018 yılından itibaren aktif</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192 bitlik bir şifreleme yöntemi kullanır</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Hala yaygın değil.</a:t>
            </a:r>
          </a:p>
          <a:p>
            <a:endParaRPr lang="tr-TR" sz="1350" dirty="0">
              <a:solidFill>
                <a:srgbClr val="002060"/>
              </a:solidFill>
              <a:latin typeface="CentraleSans Book" panose="02000000000000000000" pitchFamily="50" charset="-94"/>
            </a:endParaRPr>
          </a:p>
          <a:p>
            <a:pPr marL="214313" indent="-214313">
              <a:buFont typeface="Arial" panose="020B0604020202020204" pitchFamily="34" charset="0"/>
              <a:buChar char="•"/>
            </a:pPr>
            <a:endParaRPr lang="tr-TR" sz="1350" dirty="0">
              <a:solidFill>
                <a:srgbClr val="002060"/>
              </a:solidFill>
              <a:latin typeface="CentraleSans Book" panose="02000000000000000000" pitchFamily="50" charset="-94"/>
            </a:endParaRPr>
          </a:p>
        </p:txBody>
      </p:sp>
      <p:sp>
        <p:nvSpPr>
          <p:cNvPr id="28" name="Metin kutusu 6">
            <a:extLst>
              <a:ext uri="{FF2B5EF4-FFF2-40B4-BE49-F238E27FC236}">
                <a16:creationId xmlns:a16="http://schemas.microsoft.com/office/drawing/2014/main" id="{BDB571A7-EC58-4DA6-BC69-33C20A83FF49}"/>
              </a:ext>
            </a:extLst>
          </p:cNvPr>
          <p:cNvSpPr txBox="1"/>
          <p:nvPr/>
        </p:nvSpPr>
        <p:spPr>
          <a:xfrm>
            <a:off x="4676551" y="1479390"/>
            <a:ext cx="4351019" cy="369332"/>
          </a:xfrm>
          <a:prstGeom prst="rect">
            <a:avLst/>
          </a:prstGeom>
          <a:noFill/>
        </p:spPr>
        <p:txBody>
          <a:bodyPr wrap="square" rtlCol="0">
            <a:spAutoFit/>
          </a:bodyPr>
          <a:lstStyle/>
          <a:p>
            <a:r>
              <a:rPr lang="tr-TR" b="1" dirty="0">
                <a:solidFill>
                  <a:srgbClr val="002855"/>
                </a:solidFill>
                <a:latin typeface="CentraleSans Book" panose="02000000000000000000" pitchFamily="50" charset="-94"/>
                <a:cs typeface="Arial" panose="020B0604020202020204" pitchFamily="34" charset="0"/>
              </a:rPr>
              <a:t>Şifreleme (</a:t>
            </a:r>
            <a:r>
              <a:rPr lang="tr-TR" b="1" dirty="0" err="1">
                <a:latin typeface="CentraleSans Book" panose="02000000000000000000" pitchFamily="50" charset="-94"/>
              </a:rPr>
              <a:t>Encryption</a:t>
            </a:r>
            <a:r>
              <a:rPr lang="tr-TR" b="1" dirty="0">
                <a:solidFill>
                  <a:srgbClr val="002855"/>
                </a:solidFill>
                <a:latin typeface="CentraleSans Book" panose="02000000000000000000" pitchFamily="50" charset="-94"/>
                <a:cs typeface="Arial" panose="020B0604020202020204" pitchFamily="34" charset="0"/>
              </a:rPr>
              <a:t>): </a:t>
            </a:r>
          </a:p>
        </p:txBody>
      </p:sp>
    </p:spTree>
    <p:extLst>
      <p:ext uri="{BB962C8B-B14F-4D97-AF65-F5344CB8AC3E}">
        <p14:creationId xmlns:p14="http://schemas.microsoft.com/office/powerpoint/2010/main" val="40302908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1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 name="Metin kutusu 2">
            <a:extLst>
              <a:ext uri="{FF2B5EF4-FFF2-40B4-BE49-F238E27FC236}">
                <a16:creationId xmlns:a16="http://schemas.microsoft.com/office/drawing/2014/main" id="{4031964B-1FED-4B45-A703-7FF8ECA39189}"/>
              </a:ext>
            </a:extLst>
          </p:cNvPr>
          <p:cNvSpPr txBox="1"/>
          <p:nvPr/>
        </p:nvSpPr>
        <p:spPr>
          <a:xfrm>
            <a:off x="3187612" y="3136613"/>
            <a:ext cx="2087816" cy="584775"/>
          </a:xfrm>
          <a:prstGeom prst="rect">
            <a:avLst/>
          </a:prstGeom>
          <a:noFill/>
        </p:spPr>
        <p:txBody>
          <a:bodyPr wrap="none" rtlCol="0">
            <a:spAutoFit/>
          </a:bodyPr>
          <a:lstStyle/>
          <a:p>
            <a:r>
              <a:rPr lang="tr-TR" sz="3200" dirty="0"/>
              <a:t>Teşekkürler</a:t>
            </a:r>
          </a:p>
        </p:txBody>
      </p:sp>
      <p:sp>
        <p:nvSpPr>
          <p:cNvPr id="4" name="Alt Bilgi Yer Tutucusu 3">
            <a:extLst>
              <a:ext uri="{FF2B5EF4-FFF2-40B4-BE49-F238E27FC236}">
                <a16:creationId xmlns:a16="http://schemas.microsoft.com/office/drawing/2014/main" id="{3B3D2137-D47E-4890-A955-84ED03A0BF60}"/>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250700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6">
            <a:extLst>
              <a:ext uri="{FF2B5EF4-FFF2-40B4-BE49-F238E27FC236}">
                <a16:creationId xmlns:a16="http://schemas.microsoft.com/office/drawing/2014/main" id="{535707D7-C7F3-7E49-AF3F-669CEEE5A270}"/>
              </a:ext>
            </a:extLst>
          </p:cNvPr>
          <p:cNvSpPr txBox="1"/>
          <p:nvPr/>
        </p:nvSpPr>
        <p:spPr>
          <a:xfrm>
            <a:off x="220981" y="1479390"/>
            <a:ext cx="4351019" cy="369332"/>
          </a:xfrm>
          <a:prstGeom prst="rect">
            <a:avLst/>
          </a:prstGeom>
          <a:noFill/>
        </p:spPr>
        <p:txBody>
          <a:bodyPr wrap="square" rtlCol="0">
            <a:spAutoFit/>
          </a:bodyPr>
          <a:lstStyle/>
          <a:p>
            <a:r>
              <a:rPr lang="tr-TR" b="1" dirty="0">
                <a:solidFill>
                  <a:srgbClr val="002855"/>
                </a:solidFill>
                <a:latin typeface="CentraleSans Book" panose="02000000000000000000" pitchFamily="50" charset="-94"/>
                <a:cs typeface="Arial" panose="020B0604020202020204" pitchFamily="34" charset="0"/>
              </a:rPr>
              <a:t>Güvenli bir </a:t>
            </a:r>
            <a:r>
              <a:rPr lang="tr-TR" b="1" dirty="0" err="1">
                <a:solidFill>
                  <a:srgbClr val="002855"/>
                </a:solidFill>
                <a:latin typeface="CentraleSans Book" panose="02000000000000000000" pitchFamily="50" charset="-94"/>
                <a:cs typeface="Arial" panose="020B0604020202020204" pitchFamily="34" charset="0"/>
              </a:rPr>
              <a:t>Wi</a:t>
            </a:r>
            <a:r>
              <a:rPr lang="tr-TR" b="1" dirty="0">
                <a:solidFill>
                  <a:srgbClr val="002855"/>
                </a:solidFill>
                <a:latin typeface="CentraleSans Book" panose="02000000000000000000" pitchFamily="50" charset="-94"/>
                <a:cs typeface="Arial" panose="020B0604020202020204" pitchFamily="34" charset="0"/>
              </a:rPr>
              <a:t>-Fi Ağı İçin Önlemler</a:t>
            </a:r>
          </a:p>
        </p:txBody>
      </p:sp>
      <p:pic>
        <p:nvPicPr>
          <p:cNvPr id="9" name="Picture 8" descr="Text&#10;&#10;Description automatically generated with medium confidence">
            <a:extLst>
              <a:ext uri="{FF2B5EF4-FFF2-40B4-BE49-F238E27FC236}">
                <a16:creationId xmlns:a16="http://schemas.microsoft.com/office/drawing/2014/main" id="{DBBC81F4-C6DC-4F41-A9F9-325FB261425D}"/>
              </a:ext>
            </a:extLst>
          </p:cNvPr>
          <p:cNvPicPr>
            <a:picLocks noChangeAspect="1"/>
          </p:cNvPicPr>
          <p:nvPr/>
        </p:nvPicPr>
        <p:blipFill>
          <a:blip r:embed="rId2"/>
          <a:stretch>
            <a:fillRect/>
          </a:stretch>
        </p:blipFill>
        <p:spPr>
          <a:xfrm>
            <a:off x="8322631" y="960338"/>
            <a:ext cx="600389" cy="598298"/>
          </a:xfrm>
          <a:prstGeom prst="rect">
            <a:avLst/>
          </a:prstGeom>
        </p:spPr>
      </p:pic>
      <p:sp>
        <p:nvSpPr>
          <p:cNvPr id="13" name="Metin kutusu 12">
            <a:extLst>
              <a:ext uri="{FF2B5EF4-FFF2-40B4-BE49-F238E27FC236}">
                <a16:creationId xmlns:a16="http://schemas.microsoft.com/office/drawing/2014/main" id="{40AC99C7-2C69-413C-B050-9B229923743C}"/>
              </a:ext>
            </a:extLst>
          </p:cNvPr>
          <p:cNvSpPr txBox="1"/>
          <p:nvPr/>
        </p:nvSpPr>
        <p:spPr>
          <a:xfrm>
            <a:off x="159530" y="1815778"/>
            <a:ext cx="5288051" cy="1546577"/>
          </a:xfrm>
          <a:prstGeom prst="rect">
            <a:avLst/>
          </a:prstGeom>
          <a:noFill/>
        </p:spPr>
        <p:txBody>
          <a:bodyPr wrap="square" rtlCol="0">
            <a:spAutoFit/>
          </a:bodyPr>
          <a:lstStyle/>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WPS Ayarını Kapatın</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Ağ İsminizi Değiştirin </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Modem Yönetici Şifrenizi Değiştirin</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Modem Yönetim Sayfanızın Uzaktan Yönetime Kapatın</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Yönlendiriciyi (</a:t>
            </a:r>
            <a:r>
              <a:rPr lang="tr-TR" sz="1350" dirty="0" err="1">
                <a:solidFill>
                  <a:srgbClr val="002060"/>
                </a:solidFill>
                <a:latin typeface="CentraleSans Book" panose="02000000000000000000" pitchFamily="50" charset="-94"/>
              </a:rPr>
              <a:t>router</a:t>
            </a:r>
            <a:r>
              <a:rPr lang="tr-TR" sz="1350" dirty="0">
                <a:solidFill>
                  <a:srgbClr val="002060"/>
                </a:solidFill>
                <a:latin typeface="CentraleSans Book" panose="02000000000000000000" pitchFamily="50" charset="-94"/>
              </a:rPr>
              <a:t>) uygun bir yere yerleştirin</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Kullanmadığınız zaman kablosuz ağı kapatın</a:t>
            </a:r>
          </a:p>
          <a:p>
            <a:pPr marL="214313" indent="-214313">
              <a:buFont typeface="Arial" panose="020B0604020202020204" pitchFamily="34" charset="0"/>
              <a:buChar char="•"/>
            </a:pPr>
            <a:r>
              <a:rPr lang="tr-TR" sz="1350" dirty="0">
                <a:solidFill>
                  <a:srgbClr val="002060"/>
                </a:solidFill>
                <a:latin typeface="CentraleSans Book" panose="02000000000000000000" pitchFamily="50" charset="-94"/>
              </a:rPr>
              <a:t>Güçlü bir </a:t>
            </a:r>
            <a:r>
              <a:rPr lang="tr-TR" sz="1350" dirty="0" err="1">
                <a:solidFill>
                  <a:srgbClr val="002060"/>
                </a:solidFill>
                <a:latin typeface="CentraleSans Book" panose="02000000000000000000" pitchFamily="50" charset="-94"/>
              </a:rPr>
              <a:t>admin</a:t>
            </a:r>
            <a:r>
              <a:rPr lang="tr-TR" sz="1350" dirty="0">
                <a:solidFill>
                  <a:srgbClr val="002060"/>
                </a:solidFill>
                <a:latin typeface="CentraleSans Book" panose="02000000000000000000" pitchFamily="50" charset="-94"/>
              </a:rPr>
              <a:t>/yöneticisi şifresi belirleyin</a:t>
            </a:r>
          </a:p>
        </p:txBody>
      </p:sp>
      <p:sp>
        <p:nvSpPr>
          <p:cNvPr id="20" name="Metin kutusu 19">
            <a:extLst>
              <a:ext uri="{FF2B5EF4-FFF2-40B4-BE49-F238E27FC236}">
                <a16:creationId xmlns:a16="http://schemas.microsoft.com/office/drawing/2014/main" id="{C0836062-E3C4-4BD4-B6ED-8D636EF21DCF}"/>
              </a:ext>
            </a:extLst>
          </p:cNvPr>
          <p:cNvSpPr txBox="1"/>
          <p:nvPr/>
        </p:nvSpPr>
        <p:spPr>
          <a:xfrm>
            <a:off x="159530" y="955951"/>
            <a:ext cx="7960799" cy="507831"/>
          </a:xfrm>
          <a:prstGeom prst="rect">
            <a:avLst/>
          </a:prstGeom>
          <a:noFill/>
        </p:spPr>
        <p:txBody>
          <a:bodyPr wrap="square" rtlCol="0">
            <a:spAutoFit/>
          </a:bodyPr>
          <a:lstStyle/>
          <a:p>
            <a:pPr algn="ctr"/>
            <a:r>
              <a:rPr lang="tr-TR" sz="2700" b="1" dirty="0">
                <a:solidFill>
                  <a:srgbClr val="002060"/>
                </a:solidFill>
                <a:latin typeface="CentraleSans Book" panose="02000000000000000000" pitchFamily="50" charset="-94"/>
              </a:rPr>
              <a:t>Kablosuz Ağ</a:t>
            </a:r>
          </a:p>
        </p:txBody>
      </p:sp>
      <p:sp>
        <p:nvSpPr>
          <p:cNvPr id="2" name="Alt Bilgi Yer Tutucusu 1">
            <a:extLst>
              <a:ext uri="{FF2B5EF4-FFF2-40B4-BE49-F238E27FC236}">
                <a16:creationId xmlns:a16="http://schemas.microsoft.com/office/drawing/2014/main" id="{80C378CF-35B7-49CD-9B99-437E1171C39E}"/>
              </a:ext>
            </a:extLst>
          </p:cNvPr>
          <p:cNvSpPr>
            <a:spLocks noGrp="1"/>
          </p:cNvSpPr>
          <p:nvPr>
            <p:ph type="ftr" sz="quarter" idx="11"/>
          </p:nvPr>
        </p:nvSpPr>
        <p:spPr/>
        <p:txBody>
          <a:bodyPr anchor="ctr" anchorCtr="1"/>
          <a:lstStyle/>
          <a:p>
            <a:r>
              <a:rPr lang="tr-TR" sz="1000">
                <a:solidFill>
                  <a:srgbClr val="FF0000">
                    <a:alpha val="50000"/>
                  </a:srgbClr>
                </a:solidFill>
                <a:latin typeface="Arial" panose="020B0604020202020204" pitchFamily="34" charset="0"/>
              </a:rPr>
              <a:t>Türk Telekom | Çok Gizli | Kişisel Veri İçermez </a:t>
            </a:r>
          </a:p>
        </p:txBody>
      </p:sp>
    </p:spTree>
    <p:extLst>
      <p:ext uri="{BB962C8B-B14F-4D97-AF65-F5344CB8AC3E}">
        <p14:creationId xmlns:p14="http://schemas.microsoft.com/office/powerpoint/2010/main" val="37667750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16690</TotalTime>
  <Words>5140</Words>
  <Application>Microsoft Office PowerPoint</Application>
  <PresentationFormat>Ekran Gösterisi (4:3)</PresentationFormat>
  <Paragraphs>707</Paragraphs>
  <Slides>80</Slides>
  <Notes>11</Notes>
  <HiddenSlides>0</HiddenSlides>
  <MMClips>0</MMClips>
  <ScaleCrop>false</ScaleCrop>
  <HeadingPairs>
    <vt:vector size="8" baseType="variant">
      <vt:variant>
        <vt:lpstr>Kullanılan Yazı Tipleri</vt:lpstr>
      </vt:variant>
      <vt:variant>
        <vt:i4>13</vt:i4>
      </vt:variant>
      <vt:variant>
        <vt:lpstr>Tema</vt:lpstr>
      </vt:variant>
      <vt:variant>
        <vt:i4>1</vt:i4>
      </vt:variant>
      <vt:variant>
        <vt:lpstr>Eklenmiş OLE Hizmet Programları</vt:lpstr>
      </vt:variant>
      <vt:variant>
        <vt:i4>2</vt:i4>
      </vt:variant>
      <vt:variant>
        <vt:lpstr>Slayt Başlıkları</vt:lpstr>
      </vt:variant>
      <vt:variant>
        <vt:i4>80</vt:i4>
      </vt:variant>
    </vt:vector>
  </HeadingPairs>
  <TitlesOfParts>
    <vt:vector size="96" baseType="lpstr">
      <vt:lpstr>Arial</vt:lpstr>
      <vt:lpstr>Arial</vt:lpstr>
      <vt:lpstr>Calibri</vt:lpstr>
      <vt:lpstr>CentraleSans Book</vt:lpstr>
      <vt:lpstr>Cisco-Bold</vt:lpstr>
      <vt:lpstr>DINT</vt:lpstr>
      <vt:lpstr>Franklin Gothic Book</vt:lpstr>
      <vt:lpstr>Garamond</vt:lpstr>
      <vt:lpstr>Helvetica Neue</vt:lpstr>
      <vt:lpstr>Rotis Sans Serif for Nokia</vt:lpstr>
      <vt:lpstr>Times New Roman</vt:lpstr>
      <vt:lpstr>Verdana</vt:lpstr>
      <vt:lpstr>Wingdings</vt:lpstr>
      <vt:lpstr>Ofis Teması</vt:lpstr>
      <vt:lpstr>Photo Editor Fotoğrafı</vt:lpstr>
      <vt:lpstr>think-cell Slide</vt:lpstr>
      <vt:lpstr>PowerPoint Sunusu</vt:lpstr>
      <vt:lpstr>Kablosuz Ağ</vt:lpstr>
      <vt:lpstr>PowerPoint Sunusu</vt:lpstr>
      <vt:lpstr>PowerPoint Sunusu</vt:lpstr>
      <vt:lpstr>PowerPoint Sunusu</vt:lpstr>
      <vt:lpstr>PowerPoint Sunusu</vt:lpstr>
      <vt:lpstr>PowerPoint Sunusu</vt:lpstr>
      <vt:lpstr>PowerPoint Sunusu</vt:lpstr>
      <vt:lpstr>PowerPoint Sunusu</vt:lpstr>
      <vt:lpstr>Kablosuz Teknolojiler</vt:lpstr>
      <vt:lpstr>Kablosuz Yerel Alan Ağ</vt:lpstr>
      <vt:lpstr> KABLOSUZ NETWORK STANDARTLARI</vt:lpstr>
      <vt:lpstr>PowerPoint Sunusu</vt:lpstr>
      <vt:lpstr>Kablosuz Yerel Alan Ağ</vt:lpstr>
      <vt:lpstr>Kablosuz Yerel Alan Ağ</vt:lpstr>
      <vt:lpstr>Kablolu ve Kablosuz İletişim</vt:lpstr>
      <vt:lpstr>Kablosuz Haberleşme Teknolojileri</vt:lpstr>
      <vt:lpstr>Kablosuz Haberleşme Teknolojileri</vt:lpstr>
      <vt:lpstr>Kablosuz Haberleşme Teknolojileri</vt:lpstr>
      <vt:lpstr>Kablosuz Haberleşme Teknolojileri</vt:lpstr>
      <vt:lpstr>Kablosuz Haberleşme Teknolojileri</vt:lpstr>
      <vt:lpstr>Kablosuz Haberleşme Teknolojileri</vt:lpstr>
      <vt:lpstr>Kablosuz Haberleşme Teknolojileri</vt:lpstr>
      <vt:lpstr>Kablosuz Haberleşme Teknolojileri</vt:lpstr>
      <vt:lpstr>Kablosuz Haberleşme Teknolojileri</vt:lpstr>
      <vt:lpstr>Kablosuz Teknolojiler</vt:lpstr>
      <vt:lpstr>Kablosuz Teknolojiler</vt:lpstr>
      <vt:lpstr>Kablosuz Teknolojiler</vt:lpstr>
      <vt:lpstr>Kablosuz Teknolojiler</vt:lpstr>
      <vt:lpstr>Kablosuz Teknolojiler</vt:lpstr>
      <vt:lpstr>Kablosuz Teknolojiler</vt:lpstr>
      <vt:lpstr>Kablosuz Teknolojiler</vt:lpstr>
      <vt:lpstr>Kablosuz Teknolojiler</vt:lpstr>
      <vt:lpstr>Kablosuz Teknolojiler</vt:lpstr>
      <vt:lpstr>Kablosuz Teknolojiler</vt:lpstr>
      <vt:lpstr>Kablosuz Teknolojiler</vt:lpstr>
      <vt:lpstr>Kablosuz Teknolojiler</vt:lpstr>
      <vt:lpstr>PowerPoint Sunusu</vt:lpstr>
      <vt:lpstr>PowerPoint Sunusu</vt:lpstr>
      <vt:lpstr>PowerPoint Sunusu</vt:lpstr>
      <vt:lpstr>RL Radyolink 2 yönlü radyo iletişim sistemidir. İşaretleri bir noktadan başka bir noktaya elektromagnetik dalgalar ile hava ortamından ileten transmisyon ortamıdır.  </vt:lpstr>
      <vt:lpstr>                    RL ANTEN     </vt:lpstr>
      <vt:lpstr>                    RL ANTEN     </vt:lpstr>
      <vt:lpstr>Frekans ve Mesafe</vt:lpstr>
      <vt:lpstr>             Kullanım Alanları     </vt:lpstr>
      <vt:lpstr>Yağmurun Etkisi</vt:lpstr>
      <vt:lpstr>RL Hakkında</vt:lpstr>
      <vt:lpstr>RL Hakkında</vt:lpstr>
      <vt:lpstr>     Kablosuz Yerel Alan Ağ Standartları</vt:lpstr>
      <vt:lpstr>             Kablosuz Yerel Alan Ağ Standartları</vt:lpstr>
      <vt:lpstr>             Kablosuz Yerel Alan Ağ</vt:lpstr>
      <vt:lpstr>             Kablosuz Yerel Alan Ağ</vt:lpstr>
      <vt:lpstr>PowerPoint Sunusu</vt:lpstr>
      <vt:lpstr>             Kablosuz Yerel Alan Ağ</vt:lpstr>
      <vt:lpstr>             Kablosuz Yerel Alan Ağ</vt:lpstr>
      <vt:lpstr>             Kablosuz Yerel Alan Ağ</vt:lpstr>
      <vt:lpstr>             Kablosuz Yerel Alan Ağ</vt:lpstr>
      <vt:lpstr>Kablosuz Yerel Alan Ağ</vt:lpstr>
      <vt:lpstr>Kablosuz Yerel Alan Ağ</vt:lpstr>
      <vt:lpstr>             Kablosuz Yerel Alan Ağ</vt:lpstr>
      <vt:lpstr>             Kablosuz Yerel Alan Ağ</vt:lpstr>
      <vt:lpstr>Temel Kablosuz Network Topolojisi</vt:lpstr>
      <vt:lpstr>PowerPoint Sunusu</vt:lpstr>
      <vt:lpstr>PowerPoint Sunusu</vt:lpstr>
      <vt:lpstr>PowerPoint Sunusu</vt:lpstr>
      <vt:lpstr>Kapsama Alanını Genişletme</vt:lpstr>
      <vt:lpstr>Wireless Cihaz (Kablosuz Ağ Cihazı) ile Uzatma</vt:lpstr>
      <vt:lpstr>Wireless Cihaz (Kablosuz Ağ Cihazı) ile Uzatma</vt:lpstr>
      <vt:lpstr>UTP Kablolama ile Uzatma</vt:lpstr>
      <vt:lpstr>HomeplugAdaptörü ile Uzatma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Türk Telekom A.Ş</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Eser DEĞİRMENCİOĞLU</dc:creator>
  <cp:lastModifiedBy>Dr. Mehmet Özdem</cp:lastModifiedBy>
  <cp:revision>54</cp:revision>
  <dcterms:created xsi:type="dcterms:W3CDTF">2015-10-28T12:10:53Z</dcterms:created>
  <dcterms:modified xsi:type="dcterms:W3CDTF">2025-07-02T19:26:46Z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nsitivityPropertyName">
    <vt:lpwstr>3265DAC8-E08B-44A1-BADC-2164496259F8</vt:lpwstr>
  </property>
  <property fmtid="{D5CDD505-2E9C-101B-9397-08002B2CF9AE}" pid="3" name="SensitivityPersonalDatasPropertyName">
    <vt:lpwstr/>
  </property>
  <property fmtid="{D5CDD505-2E9C-101B-9397-08002B2CF9AE}" pid="4" name="PowerPoint_AddedHeaderFooter_PropertyName">
    <vt:lpwstr>true</vt:lpwstr>
  </property>
  <property fmtid="{D5CDD505-2E9C-101B-9397-08002B2CF9AE}" pid="5" name="VeriketClassification">
    <vt:lpwstr>34146887-FDCA-4ABC-81FC-8E638CD69083</vt:lpwstr>
  </property>
</Properties>
</file>